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73" r:id="rId6"/>
    <p:sldId id="274" r:id="rId7"/>
    <p:sldId id="269" r:id="rId8"/>
    <p:sldId id="276" r:id="rId9"/>
    <p:sldId id="279" r:id="rId10"/>
    <p:sldId id="280" r:id="rId11"/>
    <p:sldId id="281" r:id="rId12"/>
    <p:sldId id="300" r:id="rId13"/>
    <p:sldId id="282" r:id="rId14"/>
    <p:sldId id="283" r:id="rId15"/>
    <p:sldId id="284" r:id="rId16"/>
    <p:sldId id="285" r:id="rId17"/>
    <p:sldId id="286" r:id="rId18"/>
    <p:sldId id="299" r:id="rId19"/>
    <p:sldId id="287" r:id="rId20"/>
    <p:sldId id="288" r:id="rId21"/>
    <p:sldId id="289" r:id="rId22"/>
    <p:sldId id="290" r:id="rId23"/>
    <p:sldId id="303" r:id="rId24"/>
    <p:sldId id="304" r:id="rId25"/>
    <p:sldId id="291" r:id="rId26"/>
    <p:sldId id="292" r:id="rId27"/>
    <p:sldId id="301" r:id="rId28"/>
    <p:sldId id="302" r:id="rId29"/>
    <p:sldId id="293" r:id="rId30"/>
    <p:sldId id="294" r:id="rId31"/>
    <p:sldId id="295" r:id="rId32"/>
    <p:sldId id="296" r:id="rId33"/>
    <p:sldId id="305" r:id="rId34"/>
    <p:sldId id="306" r:id="rId35"/>
    <p:sldId id="297" r:id="rId36"/>
    <p:sldId id="298" r:id="rId37"/>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AFC807-4E47-414E-8534-137F1D1D4296}" v="9" dt="2023-03-08T10:17:46.65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885"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98626D8-1645-4D45-9CE0-766203973AD0}" type="datetimeFigureOut">
              <a:rPr lang="fr-FR" smtClean="0"/>
              <a:t>08/03/2023</a:t>
            </a:fld>
            <a:endParaRPr lang="fr-FR"/>
          </a:p>
        </p:txBody>
      </p:sp>
      <p:sp>
        <p:nvSpPr>
          <p:cNvPr id="4" name="Espace réservé de l'image des diapositives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D29AD0F-2814-4998-9CE9-2FA634044ED1}" type="slidenum">
              <a:rPr lang="fr-FR" smtClean="0"/>
              <a:t>‹N°›</a:t>
            </a:fld>
            <a:endParaRPr lang="fr-FR"/>
          </a:p>
        </p:txBody>
      </p:sp>
    </p:spTree>
    <p:extLst>
      <p:ext uri="{BB962C8B-B14F-4D97-AF65-F5344CB8AC3E}">
        <p14:creationId xmlns:p14="http://schemas.microsoft.com/office/powerpoint/2010/main" val="652174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3</a:t>
            </a:fld>
            <a:endParaRPr lang="fr-FR"/>
          </a:p>
        </p:txBody>
      </p:sp>
    </p:spTree>
    <p:extLst>
      <p:ext uri="{BB962C8B-B14F-4D97-AF65-F5344CB8AC3E}">
        <p14:creationId xmlns:p14="http://schemas.microsoft.com/office/powerpoint/2010/main" val="4241773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9495" y="300227"/>
            <a:ext cx="8065008" cy="58546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3/8/2023</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1600">
              <a:lnSpc>
                <a:spcPts val="1240"/>
              </a:lnSpc>
            </a:pPr>
            <a:fld id="{81D60167-4931-47E6-BA6A-407CBD079E47}" type="slidenum">
              <a:rPr dirty="0">
                <a:solidFill>
                  <a:srgbClr val="888888"/>
                </a:solidFill>
              </a:rPr>
              <a:t>‹N°›</a:t>
            </a:fld>
            <a:endParaRPr dirty="0">
              <a:solidFill>
                <a:srgbClr val="888888"/>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6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3/8/2023</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1600">
              <a:lnSpc>
                <a:spcPts val="1240"/>
              </a:lnSpc>
            </a:pPr>
            <a:fld id="{81D60167-4931-47E6-BA6A-407CBD079E47}" type="slidenum">
              <a:rPr dirty="0">
                <a:solidFill>
                  <a:srgbClr val="888888"/>
                </a:solidFill>
              </a:rPr>
              <a:t>‹N°›</a:t>
            </a:fld>
            <a:endParaRPr dirty="0">
              <a:solidFill>
                <a:srgbClr val="888888"/>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3/8/2023</a:t>
            </a:fld>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1600">
              <a:lnSpc>
                <a:spcPts val="1240"/>
              </a:lnSpc>
            </a:pPr>
            <a:fld id="{81D60167-4931-47E6-BA6A-407CBD079E47}" type="slidenum">
              <a:rPr dirty="0">
                <a:solidFill>
                  <a:srgbClr val="888888"/>
                </a:solidFill>
              </a:rPr>
              <a:t>‹N°›</a:t>
            </a:fld>
            <a:endParaRPr dirty="0">
              <a:solidFill>
                <a:srgbClr val="888888"/>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3/8/2023</a:t>
            </a:fld>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1600">
              <a:lnSpc>
                <a:spcPts val="1240"/>
              </a:lnSpc>
            </a:pPr>
            <a:fld id="{81D60167-4931-47E6-BA6A-407CBD079E47}" type="slidenum">
              <a:rPr dirty="0">
                <a:solidFill>
                  <a:srgbClr val="888888"/>
                </a:solidFill>
              </a:rPr>
              <a:t>‹N°›</a:t>
            </a:fld>
            <a:endParaRPr dirty="0">
              <a:solidFill>
                <a:srgbClr val="888888"/>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3/8/2023</a:t>
            </a:fld>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1600">
              <a:lnSpc>
                <a:spcPts val="1240"/>
              </a:lnSpc>
            </a:pPr>
            <a:fld id="{81D60167-4931-47E6-BA6A-407CBD079E47}" type="slidenum">
              <a:rPr dirty="0">
                <a:solidFill>
                  <a:srgbClr val="888888"/>
                </a:solidFill>
              </a:rPr>
              <a:t>‹N°›</a:t>
            </a:fld>
            <a:endParaRPr dirty="0">
              <a:solidFill>
                <a:srgbClr val="888888"/>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62935" y="115315"/>
            <a:ext cx="3818128" cy="391159"/>
          </a:xfrm>
          <a:prstGeom prst="rect">
            <a:avLst/>
          </a:prstGeom>
        </p:spPr>
        <p:txBody>
          <a:bodyPr wrap="square" lIns="0" tIns="0" rIns="0" bIns="0">
            <a:spAutoFit/>
          </a:bodyPr>
          <a:lstStyle>
            <a:lvl1pPr>
              <a:defRPr sz="2400" b="1" i="0">
                <a:solidFill>
                  <a:schemeClr val="bg1"/>
                </a:solidFill>
                <a:latin typeface="Calibri"/>
                <a:cs typeface="Calibri"/>
              </a:defRPr>
            </a:lvl1pPr>
          </a:lstStyle>
          <a:p>
            <a:endParaRPr/>
          </a:p>
        </p:txBody>
      </p:sp>
      <p:sp>
        <p:nvSpPr>
          <p:cNvPr id="3" name="Holder 3"/>
          <p:cNvSpPr>
            <a:spLocks noGrp="1"/>
          </p:cNvSpPr>
          <p:nvPr>
            <p:ph type="body" idx="1"/>
          </p:nvPr>
        </p:nvSpPr>
        <p:spPr>
          <a:xfrm>
            <a:off x="354266" y="2153869"/>
            <a:ext cx="8227059" cy="4659630"/>
          </a:xfrm>
          <a:prstGeom prst="rect">
            <a:avLst/>
          </a:prstGeom>
        </p:spPr>
        <p:txBody>
          <a:bodyPr wrap="square" lIns="0" tIns="0" rIns="0" bIns="0">
            <a:spAutoFit/>
          </a:bodyPr>
          <a:lstStyle>
            <a:lvl1pPr>
              <a:defRPr sz="16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3/8/2023</a:t>
            </a:fld>
            <a:endParaRPr lang="en-US"/>
          </a:p>
        </p:txBody>
      </p:sp>
      <p:sp>
        <p:nvSpPr>
          <p:cNvPr id="6" name="Holder 6"/>
          <p:cNvSpPr>
            <a:spLocks noGrp="1"/>
          </p:cNvSpPr>
          <p:nvPr>
            <p:ph type="sldNum" sz="quarter" idx="7"/>
          </p:nvPr>
        </p:nvSpPr>
        <p:spPr>
          <a:xfrm>
            <a:off x="8338311" y="6432219"/>
            <a:ext cx="282575" cy="254634"/>
          </a:xfrm>
          <a:prstGeom prst="rect">
            <a:avLst/>
          </a:prstGeom>
        </p:spPr>
        <p:txBody>
          <a:bodyPr wrap="square" lIns="0" tIns="0" rIns="0" bIns="0">
            <a:spAutoFit/>
          </a:bodyPr>
          <a:lstStyle>
            <a:lvl1pPr>
              <a:defRPr sz="1200" b="0" i="0">
                <a:solidFill>
                  <a:schemeClr val="tx1"/>
                </a:solidFill>
                <a:latin typeface="Calibri"/>
                <a:cs typeface="Calibri"/>
              </a:defRPr>
            </a:lvl1pPr>
          </a:lstStyle>
          <a:p>
            <a:pPr marL="101600">
              <a:lnSpc>
                <a:spcPts val="1240"/>
              </a:lnSpc>
            </a:pPr>
            <a:fld id="{81D60167-4931-47E6-BA6A-407CBD079E47}" type="slidenum">
              <a:rPr dirty="0">
                <a:solidFill>
                  <a:srgbClr val="888888"/>
                </a:solidFill>
              </a:rPr>
              <a:t>‹N°›</a:t>
            </a:fld>
            <a:endParaRPr dirty="0">
              <a:solidFill>
                <a:srgbClr val="888888"/>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un.org/fr/" TargetMode="External"/><Relationship Id="rId2" Type="http://schemas.openxmlformats.org/officeDocument/2006/relationships/hyperlink" Target="https://www.un.org/sustainabledevelopment/fr/objectifs-de-developpement-durable/" TargetMode="External"/><Relationship Id="rId1" Type="http://schemas.openxmlformats.org/officeDocument/2006/relationships/slideLayout" Target="../slideLayouts/slideLayout5.xml"/><Relationship Id="rId5" Type="http://schemas.openxmlformats.org/officeDocument/2006/relationships/hyperlink" Target="https://agriculture.gouv.fr/egalim-une-ordonnance-relative-la-lutte-contre-le-gaspillage-alimentaire" TargetMode="External"/><Relationship Id="rId4" Type="http://schemas.openxmlformats.org/officeDocument/2006/relationships/hyperlink" Target="https://agriculture.gouv.fr/la-france-pionniere-de-la-lutte-contre-le-gaspillage-alimentair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3505201" y="5638800"/>
            <a:ext cx="1461516" cy="830626"/>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1104900" y="2667000"/>
            <a:ext cx="6934200" cy="1674817"/>
          </a:xfrm>
          <a:prstGeom prst="rect">
            <a:avLst/>
          </a:prstGeom>
        </p:spPr>
        <p:txBody>
          <a:bodyPr vert="horz" wrap="square" lIns="0" tIns="12700" rIns="0" bIns="0" rtlCol="0">
            <a:spAutoFit/>
          </a:bodyPr>
          <a:lstStyle/>
          <a:p>
            <a:pPr marL="12700" marR="5080" algn="ctr">
              <a:lnSpc>
                <a:spcPct val="100000"/>
              </a:lnSpc>
              <a:spcBef>
                <a:spcPts val="100"/>
              </a:spcBef>
            </a:pPr>
            <a:r>
              <a:rPr sz="3600" b="1" spc="-40" dirty="0">
                <a:solidFill>
                  <a:srgbClr val="006FC0"/>
                </a:solidFill>
                <a:latin typeface="Calibri"/>
                <a:cs typeface="Calibri"/>
              </a:rPr>
              <a:t>LES</a:t>
            </a:r>
            <a:r>
              <a:rPr lang="fr-FR" sz="3600" b="1" spc="-40" dirty="0">
                <a:solidFill>
                  <a:srgbClr val="006FC0"/>
                </a:solidFill>
                <a:latin typeface="Calibri"/>
                <a:cs typeface="Calibri"/>
              </a:rPr>
              <a:t> MISSIONS </a:t>
            </a:r>
            <a:r>
              <a:rPr sz="3600" b="1" spc="-5" dirty="0">
                <a:solidFill>
                  <a:srgbClr val="006FC0"/>
                </a:solidFill>
                <a:latin typeface="Calibri"/>
                <a:cs typeface="Calibri"/>
              </a:rPr>
              <a:t>D</a:t>
            </a:r>
            <a:r>
              <a:rPr lang="fr-FR" sz="3600" b="1" spc="-5" dirty="0">
                <a:solidFill>
                  <a:srgbClr val="006FC0"/>
                </a:solidFill>
                <a:latin typeface="Calibri"/>
                <a:cs typeface="Calibri"/>
              </a:rPr>
              <a:t>E</a:t>
            </a:r>
            <a:r>
              <a:rPr sz="3600" b="1" spc="-5" dirty="0">
                <a:solidFill>
                  <a:srgbClr val="006FC0"/>
                </a:solidFill>
                <a:latin typeface="Calibri"/>
                <a:cs typeface="Calibri"/>
              </a:rPr>
              <a:t> </a:t>
            </a:r>
            <a:r>
              <a:rPr sz="3600" b="1" spc="-15" dirty="0">
                <a:solidFill>
                  <a:srgbClr val="006FC0"/>
                </a:solidFill>
                <a:latin typeface="Calibri"/>
                <a:cs typeface="Calibri"/>
              </a:rPr>
              <a:t>SERVICE </a:t>
            </a:r>
            <a:r>
              <a:rPr sz="3600" b="1" spc="-5" dirty="0">
                <a:solidFill>
                  <a:srgbClr val="006FC0"/>
                </a:solidFill>
                <a:latin typeface="Calibri"/>
                <a:cs typeface="Calibri"/>
              </a:rPr>
              <a:t>CIVIQUE</a:t>
            </a:r>
            <a:r>
              <a:rPr lang="fr-FR" sz="3600" b="1" spc="-5" dirty="0">
                <a:solidFill>
                  <a:srgbClr val="006FC0"/>
                </a:solidFill>
                <a:latin typeface="Calibri"/>
                <a:cs typeface="Calibri"/>
              </a:rPr>
              <a:t>, AU SEIN DE L’ENSEIGNEMENT CATHOLIQUE </a:t>
            </a:r>
            <a:endParaRPr sz="3600" dirty="0">
              <a:latin typeface="Calibri"/>
              <a:cs typeface="Calibri"/>
            </a:endParaRPr>
          </a:p>
        </p:txBody>
      </p:sp>
      <p:sp>
        <p:nvSpPr>
          <p:cNvPr id="9" name="object 9"/>
          <p:cNvSpPr txBox="1"/>
          <p:nvPr/>
        </p:nvSpPr>
        <p:spPr>
          <a:xfrm>
            <a:off x="8492235" y="6464985"/>
            <a:ext cx="128270" cy="178435"/>
          </a:xfrm>
          <a:prstGeom prst="rect">
            <a:avLst/>
          </a:prstGeom>
        </p:spPr>
        <p:txBody>
          <a:bodyPr vert="horz" wrap="square" lIns="0" tIns="0" rIns="0" bIns="0" rtlCol="0">
            <a:spAutoFit/>
          </a:bodyPr>
          <a:lstStyle/>
          <a:p>
            <a:pPr marL="25400">
              <a:lnSpc>
                <a:spcPts val="1240"/>
              </a:lnSpc>
            </a:pPr>
            <a:fld id="{81D60167-4931-47E6-BA6A-407CBD079E47}" type="slidenum">
              <a:rPr sz="1200" dirty="0">
                <a:solidFill>
                  <a:srgbClr val="888888"/>
                </a:solidFill>
                <a:latin typeface="Calibri"/>
                <a:cs typeface="Calibri"/>
              </a:rPr>
              <a:t>1</a:t>
            </a:fld>
            <a:endParaRPr sz="1200">
              <a:latin typeface="Calibri"/>
              <a:cs typeface="Calibri"/>
            </a:endParaRPr>
          </a:p>
        </p:txBody>
      </p:sp>
      <p:pic>
        <p:nvPicPr>
          <p:cNvPr id="13" name="Image 12">
            <a:extLst>
              <a:ext uri="{FF2B5EF4-FFF2-40B4-BE49-F238E27FC236}">
                <a16:creationId xmlns:a16="http://schemas.microsoft.com/office/drawing/2014/main" id="{7EF036D8-767F-4B31-B891-D0D41D15B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1" y="76200"/>
            <a:ext cx="1828800" cy="1895002"/>
          </a:xfrm>
          <a:prstGeom prst="rect">
            <a:avLst/>
          </a:prstGeom>
        </p:spPr>
      </p:pic>
      <p:sp>
        <p:nvSpPr>
          <p:cNvPr id="2" name="ZoneTexte 1">
            <a:extLst>
              <a:ext uri="{FF2B5EF4-FFF2-40B4-BE49-F238E27FC236}">
                <a16:creationId xmlns:a16="http://schemas.microsoft.com/office/drawing/2014/main" id="{22189061-82E2-443B-BB59-E6151E130DBC}"/>
              </a:ext>
            </a:extLst>
          </p:cNvPr>
          <p:cNvSpPr txBox="1"/>
          <p:nvPr/>
        </p:nvSpPr>
        <p:spPr>
          <a:xfrm>
            <a:off x="7010400" y="6248901"/>
            <a:ext cx="1371600" cy="369332"/>
          </a:xfrm>
          <a:prstGeom prst="rect">
            <a:avLst/>
          </a:prstGeom>
          <a:noFill/>
        </p:spPr>
        <p:txBody>
          <a:bodyPr wrap="square" rtlCol="0">
            <a:spAutoFit/>
          </a:bodyPr>
          <a:lstStyle/>
          <a:p>
            <a:r>
              <a:rPr lang="fr-FR" dirty="0"/>
              <a:t>Mars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736" y="102107"/>
            <a:ext cx="8856345" cy="462280"/>
          </a:xfrm>
          <a:prstGeom prst="rect">
            <a:avLst/>
          </a:prstGeom>
          <a:solidFill>
            <a:srgbClr val="00A9C2"/>
          </a:solidFill>
          <a:ln w="9144">
            <a:solidFill>
              <a:srgbClr val="92D050"/>
            </a:solidFill>
          </a:ln>
        </p:spPr>
        <p:txBody>
          <a:bodyPr vert="horz" wrap="square" lIns="0" tIns="25400" rIns="0" bIns="0" rtlCol="0">
            <a:spAutoFit/>
          </a:bodyPr>
          <a:lstStyle/>
          <a:p>
            <a:pPr marL="2659380">
              <a:lnSpc>
                <a:spcPct val="100000"/>
              </a:lnSpc>
              <a:spcBef>
                <a:spcPts val="200"/>
              </a:spcBef>
            </a:pPr>
            <a:r>
              <a:rPr dirty="0"/>
              <a:t>AXE 2 – </a:t>
            </a:r>
            <a:r>
              <a:rPr spc="-30" dirty="0"/>
              <a:t>CULTURE </a:t>
            </a:r>
            <a:r>
              <a:rPr dirty="0"/>
              <a:t>ET</a:t>
            </a:r>
            <a:r>
              <a:rPr spc="-25" dirty="0"/>
              <a:t> </a:t>
            </a:r>
            <a:r>
              <a:rPr spc="-10" dirty="0"/>
              <a:t>LOISIRS</a:t>
            </a:r>
          </a:p>
        </p:txBody>
      </p:sp>
      <p:sp>
        <p:nvSpPr>
          <p:cNvPr id="3" name="object 3"/>
          <p:cNvSpPr/>
          <p:nvPr/>
        </p:nvSpPr>
        <p:spPr>
          <a:xfrm>
            <a:off x="173088" y="683259"/>
            <a:ext cx="8857500" cy="290474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342769" y="676909"/>
            <a:ext cx="0" cy="2680335"/>
          </a:xfrm>
          <a:custGeom>
            <a:avLst/>
            <a:gdLst/>
            <a:ahLst/>
            <a:cxnLst/>
            <a:rect l="l" t="t" r="r" b="b"/>
            <a:pathLst>
              <a:path h="2680335">
                <a:moveTo>
                  <a:pt x="0" y="0"/>
                </a:moveTo>
                <a:lnTo>
                  <a:pt x="0" y="2680131"/>
                </a:lnTo>
              </a:path>
            </a:pathLst>
          </a:custGeom>
          <a:ln w="12700">
            <a:solidFill>
              <a:srgbClr val="FFFFFF"/>
            </a:solidFill>
          </a:ln>
        </p:spPr>
        <p:txBody>
          <a:bodyPr wrap="square" lIns="0" tIns="0" rIns="0" bIns="0" rtlCol="0"/>
          <a:lstStyle/>
          <a:p>
            <a:endParaRPr/>
          </a:p>
        </p:txBody>
      </p:sp>
      <p:sp>
        <p:nvSpPr>
          <p:cNvPr id="5" name="object 5"/>
          <p:cNvSpPr/>
          <p:nvPr/>
        </p:nvSpPr>
        <p:spPr>
          <a:xfrm>
            <a:off x="173088" y="676909"/>
            <a:ext cx="0" cy="2930525"/>
          </a:xfrm>
          <a:custGeom>
            <a:avLst/>
            <a:gdLst/>
            <a:ahLst/>
            <a:cxnLst/>
            <a:rect l="l" t="t" r="r" b="b"/>
            <a:pathLst>
              <a:path h="2930525">
                <a:moveTo>
                  <a:pt x="0" y="0"/>
                </a:moveTo>
                <a:lnTo>
                  <a:pt x="0" y="2930144"/>
                </a:lnTo>
              </a:path>
            </a:pathLst>
          </a:custGeom>
          <a:ln w="12700">
            <a:solidFill>
              <a:srgbClr val="FFFFFF"/>
            </a:solidFill>
          </a:ln>
        </p:spPr>
        <p:txBody>
          <a:bodyPr wrap="square" lIns="0" tIns="0" rIns="0" bIns="0" rtlCol="0"/>
          <a:lstStyle/>
          <a:p>
            <a:endParaRPr/>
          </a:p>
        </p:txBody>
      </p:sp>
      <p:sp>
        <p:nvSpPr>
          <p:cNvPr id="6" name="object 6"/>
          <p:cNvSpPr/>
          <p:nvPr/>
        </p:nvSpPr>
        <p:spPr>
          <a:xfrm>
            <a:off x="9030081" y="676909"/>
            <a:ext cx="0" cy="2930525"/>
          </a:xfrm>
          <a:custGeom>
            <a:avLst/>
            <a:gdLst/>
            <a:ahLst/>
            <a:cxnLst/>
            <a:rect l="l" t="t" r="r" b="b"/>
            <a:pathLst>
              <a:path h="2930525">
                <a:moveTo>
                  <a:pt x="0" y="0"/>
                </a:moveTo>
                <a:lnTo>
                  <a:pt x="0" y="2930144"/>
                </a:lnTo>
              </a:path>
            </a:pathLst>
          </a:custGeom>
          <a:ln w="12700">
            <a:solidFill>
              <a:srgbClr val="FFFFFF"/>
            </a:solidFill>
          </a:ln>
        </p:spPr>
        <p:txBody>
          <a:bodyPr wrap="square" lIns="0" tIns="0" rIns="0" bIns="0" rtlCol="0"/>
          <a:lstStyle/>
          <a:p>
            <a:endParaRPr/>
          </a:p>
        </p:txBody>
      </p:sp>
      <p:sp>
        <p:nvSpPr>
          <p:cNvPr id="7" name="object 7"/>
          <p:cNvSpPr/>
          <p:nvPr/>
        </p:nvSpPr>
        <p:spPr>
          <a:xfrm>
            <a:off x="166738" y="683259"/>
            <a:ext cx="8870315" cy="0"/>
          </a:xfrm>
          <a:custGeom>
            <a:avLst/>
            <a:gdLst/>
            <a:ahLst/>
            <a:cxnLst/>
            <a:rect l="l" t="t" r="r" b="b"/>
            <a:pathLst>
              <a:path w="8870315">
                <a:moveTo>
                  <a:pt x="0" y="0"/>
                </a:moveTo>
                <a:lnTo>
                  <a:pt x="8869692" y="0"/>
                </a:lnTo>
              </a:path>
            </a:pathLst>
          </a:custGeom>
          <a:ln w="12700">
            <a:solidFill>
              <a:srgbClr val="FFFFFF"/>
            </a:solidFill>
          </a:ln>
        </p:spPr>
        <p:txBody>
          <a:bodyPr wrap="square" lIns="0" tIns="0" rIns="0" bIns="0" rtlCol="0"/>
          <a:lstStyle/>
          <a:p>
            <a:endParaRPr/>
          </a:p>
        </p:txBody>
      </p:sp>
      <p:sp>
        <p:nvSpPr>
          <p:cNvPr id="8" name="object 8"/>
          <p:cNvSpPr/>
          <p:nvPr/>
        </p:nvSpPr>
        <p:spPr>
          <a:xfrm>
            <a:off x="169913" y="3568953"/>
            <a:ext cx="0" cy="38100"/>
          </a:xfrm>
          <a:custGeom>
            <a:avLst/>
            <a:gdLst/>
            <a:ahLst/>
            <a:cxnLst/>
            <a:rect l="l" t="t" r="r" b="b"/>
            <a:pathLst>
              <a:path h="38100">
                <a:moveTo>
                  <a:pt x="0" y="0"/>
                </a:moveTo>
                <a:lnTo>
                  <a:pt x="0" y="38100"/>
                </a:lnTo>
              </a:path>
            </a:pathLst>
          </a:custGeom>
          <a:ln w="6350">
            <a:solidFill>
              <a:srgbClr val="FFFFFF"/>
            </a:solidFill>
          </a:ln>
        </p:spPr>
        <p:txBody>
          <a:bodyPr wrap="square" lIns="0" tIns="0" rIns="0" bIns="0" rtlCol="0"/>
          <a:lstStyle/>
          <a:p>
            <a:endParaRPr/>
          </a:p>
        </p:txBody>
      </p:sp>
      <p:sp>
        <p:nvSpPr>
          <p:cNvPr id="9" name="object 9"/>
          <p:cNvSpPr txBox="1"/>
          <p:nvPr/>
        </p:nvSpPr>
        <p:spPr>
          <a:xfrm>
            <a:off x="453948" y="1658112"/>
            <a:ext cx="1608455" cy="867410"/>
          </a:xfrm>
          <a:prstGeom prst="rect">
            <a:avLst/>
          </a:prstGeom>
        </p:spPr>
        <p:txBody>
          <a:bodyPr vert="horz" wrap="square" lIns="0" tIns="12700" rIns="0" bIns="0" rtlCol="0">
            <a:spAutoFit/>
          </a:bodyPr>
          <a:lstStyle/>
          <a:p>
            <a:pPr marL="318770" marR="5080" indent="-306705">
              <a:lnSpc>
                <a:spcPct val="115100"/>
              </a:lnSpc>
              <a:spcBef>
                <a:spcPts val="100"/>
              </a:spcBef>
            </a:pPr>
            <a:r>
              <a:rPr sz="2400" b="1" spc="-10" dirty="0">
                <a:latin typeface="Calibri"/>
                <a:cs typeface="Calibri"/>
              </a:rPr>
              <a:t>Exemples</a:t>
            </a:r>
            <a:r>
              <a:rPr sz="2400" b="1" spc="-90" dirty="0">
                <a:latin typeface="Calibri"/>
                <a:cs typeface="Calibri"/>
              </a:rPr>
              <a:t> </a:t>
            </a:r>
            <a:r>
              <a:rPr sz="2400" b="1" dirty="0">
                <a:latin typeface="Calibri"/>
                <a:cs typeface="Calibri"/>
              </a:rPr>
              <a:t>de  </a:t>
            </a:r>
            <a:r>
              <a:rPr sz="2400" b="1" spc="-5" dirty="0">
                <a:latin typeface="Calibri"/>
                <a:cs typeface="Calibri"/>
              </a:rPr>
              <a:t>mission</a:t>
            </a:r>
            <a:endParaRPr sz="2400">
              <a:latin typeface="Calibri"/>
              <a:cs typeface="Calibri"/>
            </a:endParaRPr>
          </a:p>
        </p:txBody>
      </p:sp>
      <p:sp>
        <p:nvSpPr>
          <p:cNvPr id="10" name="object 10"/>
          <p:cNvSpPr txBox="1"/>
          <p:nvPr/>
        </p:nvSpPr>
        <p:spPr>
          <a:xfrm>
            <a:off x="2375407" y="549661"/>
            <a:ext cx="6054725" cy="1517015"/>
          </a:xfrm>
          <a:prstGeom prst="rect">
            <a:avLst/>
          </a:prstGeom>
        </p:spPr>
        <p:txBody>
          <a:bodyPr vert="horz" wrap="square" lIns="0" tIns="144145" rIns="0" bIns="0" rtlCol="0">
            <a:spAutoFit/>
          </a:bodyPr>
          <a:lstStyle/>
          <a:p>
            <a:pPr marL="355600" indent="-342900">
              <a:lnSpc>
                <a:spcPct val="100000"/>
              </a:lnSpc>
              <a:spcBef>
                <a:spcPts val="1135"/>
              </a:spcBef>
              <a:buFont typeface="Courier New"/>
              <a:buChar char="o"/>
              <a:tabLst>
                <a:tab pos="355600" algn="l"/>
              </a:tabLst>
            </a:pPr>
            <a:r>
              <a:rPr sz="2400" b="1" spc="-10" dirty="0">
                <a:latin typeface="Calibri"/>
                <a:cs typeface="Calibri"/>
              </a:rPr>
              <a:t>Participer </a:t>
            </a:r>
            <a:r>
              <a:rPr sz="2400" b="1" dirty="0">
                <a:latin typeface="Calibri"/>
                <a:cs typeface="Calibri"/>
              </a:rPr>
              <a:t>à la </a:t>
            </a:r>
            <a:r>
              <a:rPr sz="2400" b="1" spc="-5" dirty="0">
                <a:latin typeface="Calibri"/>
                <a:cs typeface="Calibri"/>
              </a:rPr>
              <a:t>mise en place</a:t>
            </a:r>
            <a:r>
              <a:rPr sz="2400" b="1" spc="-25" dirty="0">
                <a:latin typeface="Calibri"/>
                <a:cs typeface="Calibri"/>
              </a:rPr>
              <a:t> </a:t>
            </a:r>
            <a:r>
              <a:rPr sz="2400" b="1" spc="-20" dirty="0">
                <a:latin typeface="Calibri"/>
                <a:cs typeface="Calibri"/>
              </a:rPr>
              <a:t>d’expositions</a:t>
            </a:r>
            <a:endParaRPr sz="2400" dirty="0">
              <a:latin typeface="Calibri"/>
              <a:cs typeface="Calibri"/>
            </a:endParaRPr>
          </a:p>
          <a:p>
            <a:pPr marL="355600" indent="-342900">
              <a:lnSpc>
                <a:spcPct val="100000"/>
              </a:lnSpc>
              <a:spcBef>
                <a:spcPts val="1035"/>
              </a:spcBef>
              <a:buFont typeface="Courier New"/>
              <a:buChar char="o"/>
              <a:tabLst>
                <a:tab pos="355600" algn="l"/>
              </a:tabLst>
            </a:pPr>
            <a:r>
              <a:rPr sz="2400" b="1" spc="-10" dirty="0">
                <a:latin typeface="Calibri"/>
                <a:cs typeface="Calibri"/>
              </a:rPr>
              <a:t>Organisation </a:t>
            </a:r>
            <a:r>
              <a:rPr sz="2400" b="1" spc="-5" dirty="0">
                <a:latin typeface="Calibri"/>
                <a:cs typeface="Calibri"/>
              </a:rPr>
              <a:t>de sorties</a:t>
            </a:r>
            <a:r>
              <a:rPr sz="2400" b="1" dirty="0">
                <a:latin typeface="Calibri"/>
                <a:cs typeface="Calibri"/>
              </a:rPr>
              <a:t> </a:t>
            </a:r>
            <a:r>
              <a:rPr sz="2400" b="1" spc="-10" dirty="0">
                <a:latin typeface="Calibri"/>
                <a:cs typeface="Calibri"/>
              </a:rPr>
              <a:t>culturelles</a:t>
            </a:r>
            <a:endParaRPr sz="2400" dirty="0">
              <a:latin typeface="Calibri"/>
              <a:cs typeface="Calibri"/>
            </a:endParaRPr>
          </a:p>
          <a:p>
            <a:pPr marL="355600" indent="-342900">
              <a:lnSpc>
                <a:spcPct val="100000"/>
              </a:lnSpc>
              <a:spcBef>
                <a:spcPts val="1030"/>
              </a:spcBef>
              <a:buFont typeface="Courier New"/>
              <a:buChar char="o"/>
              <a:tabLst>
                <a:tab pos="355600" algn="l"/>
              </a:tabLst>
            </a:pPr>
            <a:r>
              <a:rPr sz="2400" b="1" spc="-5" dirty="0">
                <a:latin typeface="Calibri"/>
                <a:cs typeface="Calibri"/>
              </a:rPr>
              <a:t>Animation </a:t>
            </a:r>
            <a:r>
              <a:rPr sz="2400" b="1" spc="-25" dirty="0">
                <a:latin typeface="Calibri"/>
                <a:cs typeface="Calibri"/>
              </a:rPr>
              <a:t>d’ateliers </a:t>
            </a:r>
            <a:r>
              <a:rPr sz="2400" b="1" dirty="0">
                <a:latin typeface="Calibri"/>
                <a:cs typeface="Calibri"/>
              </a:rPr>
              <a:t>de </a:t>
            </a:r>
            <a:r>
              <a:rPr sz="2400" b="1" spc="-10" dirty="0">
                <a:latin typeface="Calibri"/>
                <a:cs typeface="Calibri"/>
              </a:rPr>
              <a:t>découvertes </a:t>
            </a:r>
            <a:r>
              <a:rPr sz="2400" b="1" dirty="0">
                <a:latin typeface="Calibri"/>
                <a:cs typeface="Calibri"/>
              </a:rPr>
              <a:t>de</a:t>
            </a:r>
            <a:r>
              <a:rPr sz="2400" b="1" spc="-35" dirty="0">
                <a:latin typeface="Calibri"/>
                <a:cs typeface="Calibri"/>
              </a:rPr>
              <a:t> </a:t>
            </a:r>
            <a:r>
              <a:rPr sz="2400" b="1" spc="-10" dirty="0">
                <a:latin typeface="Calibri"/>
                <a:cs typeface="Calibri"/>
              </a:rPr>
              <a:t>livres</a:t>
            </a:r>
            <a:endParaRPr sz="2400" dirty="0">
              <a:latin typeface="Calibri"/>
              <a:cs typeface="Calibri"/>
            </a:endParaRPr>
          </a:p>
        </p:txBody>
      </p:sp>
      <p:sp>
        <p:nvSpPr>
          <p:cNvPr id="11" name="object 11"/>
          <p:cNvSpPr/>
          <p:nvPr/>
        </p:nvSpPr>
        <p:spPr>
          <a:xfrm>
            <a:off x="173088" y="3357041"/>
            <a:ext cx="4860290" cy="664845"/>
          </a:xfrm>
          <a:custGeom>
            <a:avLst/>
            <a:gdLst/>
            <a:ahLst/>
            <a:cxnLst/>
            <a:rect l="l" t="t" r="r" b="b"/>
            <a:pathLst>
              <a:path w="4860290" h="664845">
                <a:moveTo>
                  <a:pt x="0" y="664540"/>
                </a:moveTo>
                <a:lnTo>
                  <a:pt x="4859909" y="664540"/>
                </a:lnTo>
                <a:lnTo>
                  <a:pt x="4859909" y="0"/>
                </a:lnTo>
                <a:lnTo>
                  <a:pt x="0" y="0"/>
                </a:lnTo>
                <a:lnTo>
                  <a:pt x="0" y="664540"/>
                </a:lnTo>
                <a:close/>
              </a:path>
            </a:pathLst>
          </a:custGeom>
          <a:solidFill>
            <a:srgbClr val="00A9C2"/>
          </a:solidFill>
        </p:spPr>
        <p:txBody>
          <a:bodyPr wrap="square" lIns="0" tIns="0" rIns="0" bIns="0" rtlCol="0"/>
          <a:lstStyle/>
          <a:p>
            <a:endParaRPr/>
          </a:p>
        </p:txBody>
      </p:sp>
      <p:sp>
        <p:nvSpPr>
          <p:cNvPr id="12" name="object 12"/>
          <p:cNvSpPr/>
          <p:nvPr/>
        </p:nvSpPr>
        <p:spPr>
          <a:xfrm>
            <a:off x="5033009" y="3357041"/>
            <a:ext cx="3997325" cy="664845"/>
          </a:xfrm>
          <a:custGeom>
            <a:avLst/>
            <a:gdLst/>
            <a:ahLst/>
            <a:cxnLst/>
            <a:rect l="l" t="t" r="r" b="b"/>
            <a:pathLst>
              <a:path w="3997325" h="664845">
                <a:moveTo>
                  <a:pt x="0" y="664540"/>
                </a:moveTo>
                <a:lnTo>
                  <a:pt x="3997070" y="664540"/>
                </a:lnTo>
                <a:lnTo>
                  <a:pt x="3997070" y="0"/>
                </a:lnTo>
                <a:lnTo>
                  <a:pt x="0" y="0"/>
                </a:lnTo>
                <a:lnTo>
                  <a:pt x="0" y="664540"/>
                </a:lnTo>
                <a:close/>
              </a:path>
            </a:pathLst>
          </a:custGeom>
          <a:solidFill>
            <a:srgbClr val="00A9C2"/>
          </a:solidFill>
        </p:spPr>
        <p:txBody>
          <a:bodyPr wrap="square" lIns="0" tIns="0" rIns="0" bIns="0" rtlCol="0"/>
          <a:lstStyle/>
          <a:p>
            <a:endParaRPr/>
          </a:p>
        </p:txBody>
      </p:sp>
      <p:sp>
        <p:nvSpPr>
          <p:cNvPr id="13" name="object 13"/>
          <p:cNvSpPr/>
          <p:nvPr/>
        </p:nvSpPr>
        <p:spPr>
          <a:xfrm>
            <a:off x="5033009" y="3350640"/>
            <a:ext cx="0" cy="671195"/>
          </a:xfrm>
          <a:custGeom>
            <a:avLst/>
            <a:gdLst/>
            <a:ahLst/>
            <a:cxnLst/>
            <a:rect l="l" t="t" r="r" b="b"/>
            <a:pathLst>
              <a:path h="671195">
                <a:moveTo>
                  <a:pt x="0" y="0"/>
                </a:moveTo>
                <a:lnTo>
                  <a:pt x="0" y="670890"/>
                </a:lnTo>
              </a:path>
            </a:pathLst>
          </a:custGeom>
          <a:ln w="12700">
            <a:solidFill>
              <a:srgbClr val="FFFFFF"/>
            </a:solidFill>
          </a:ln>
        </p:spPr>
        <p:txBody>
          <a:bodyPr wrap="square" lIns="0" tIns="0" rIns="0" bIns="0" rtlCol="0"/>
          <a:lstStyle/>
          <a:p>
            <a:endParaRPr/>
          </a:p>
        </p:txBody>
      </p:sp>
      <p:sp>
        <p:nvSpPr>
          <p:cNvPr id="14" name="object 14"/>
          <p:cNvSpPr/>
          <p:nvPr/>
        </p:nvSpPr>
        <p:spPr>
          <a:xfrm>
            <a:off x="173088" y="3350640"/>
            <a:ext cx="0" cy="690245"/>
          </a:xfrm>
          <a:custGeom>
            <a:avLst/>
            <a:gdLst/>
            <a:ahLst/>
            <a:cxnLst/>
            <a:rect l="l" t="t" r="r" b="b"/>
            <a:pathLst>
              <a:path h="690245">
                <a:moveTo>
                  <a:pt x="0" y="0"/>
                </a:moveTo>
                <a:lnTo>
                  <a:pt x="0" y="689991"/>
                </a:lnTo>
              </a:path>
            </a:pathLst>
          </a:custGeom>
          <a:ln w="12700">
            <a:solidFill>
              <a:srgbClr val="FFFFFF"/>
            </a:solidFill>
          </a:ln>
        </p:spPr>
        <p:txBody>
          <a:bodyPr wrap="square" lIns="0" tIns="0" rIns="0" bIns="0" rtlCol="0"/>
          <a:lstStyle/>
          <a:p>
            <a:endParaRPr/>
          </a:p>
        </p:txBody>
      </p:sp>
      <p:sp>
        <p:nvSpPr>
          <p:cNvPr id="15" name="object 15"/>
          <p:cNvSpPr/>
          <p:nvPr/>
        </p:nvSpPr>
        <p:spPr>
          <a:xfrm>
            <a:off x="9030081" y="3350640"/>
            <a:ext cx="0" cy="690245"/>
          </a:xfrm>
          <a:custGeom>
            <a:avLst/>
            <a:gdLst/>
            <a:ahLst/>
            <a:cxnLst/>
            <a:rect l="l" t="t" r="r" b="b"/>
            <a:pathLst>
              <a:path h="690245">
                <a:moveTo>
                  <a:pt x="0" y="0"/>
                </a:moveTo>
                <a:lnTo>
                  <a:pt x="0" y="689991"/>
                </a:lnTo>
              </a:path>
            </a:pathLst>
          </a:custGeom>
          <a:ln w="12700">
            <a:solidFill>
              <a:srgbClr val="FFFFFF"/>
            </a:solidFill>
          </a:ln>
        </p:spPr>
        <p:txBody>
          <a:bodyPr wrap="square" lIns="0" tIns="0" rIns="0" bIns="0" rtlCol="0"/>
          <a:lstStyle/>
          <a:p>
            <a:endParaRPr/>
          </a:p>
        </p:txBody>
      </p:sp>
      <p:sp>
        <p:nvSpPr>
          <p:cNvPr id="16" name="object 16"/>
          <p:cNvSpPr/>
          <p:nvPr/>
        </p:nvSpPr>
        <p:spPr>
          <a:xfrm>
            <a:off x="166738" y="3356990"/>
            <a:ext cx="8870315" cy="0"/>
          </a:xfrm>
          <a:custGeom>
            <a:avLst/>
            <a:gdLst/>
            <a:ahLst/>
            <a:cxnLst/>
            <a:rect l="l" t="t" r="r" b="b"/>
            <a:pathLst>
              <a:path w="8870315">
                <a:moveTo>
                  <a:pt x="0" y="0"/>
                </a:moveTo>
                <a:lnTo>
                  <a:pt x="8869692" y="0"/>
                </a:lnTo>
              </a:path>
            </a:pathLst>
          </a:custGeom>
          <a:ln w="12700">
            <a:solidFill>
              <a:srgbClr val="FFFFFF"/>
            </a:solidFill>
          </a:ln>
        </p:spPr>
        <p:txBody>
          <a:bodyPr wrap="square" lIns="0" tIns="0" rIns="0" bIns="0" rtlCol="0"/>
          <a:lstStyle/>
          <a:p>
            <a:endParaRPr/>
          </a:p>
        </p:txBody>
      </p:sp>
      <p:sp>
        <p:nvSpPr>
          <p:cNvPr id="17" name="object 17"/>
          <p:cNvSpPr/>
          <p:nvPr/>
        </p:nvSpPr>
        <p:spPr>
          <a:xfrm>
            <a:off x="166738" y="4021582"/>
            <a:ext cx="8870315" cy="0"/>
          </a:xfrm>
          <a:custGeom>
            <a:avLst/>
            <a:gdLst/>
            <a:ahLst/>
            <a:cxnLst/>
            <a:rect l="l" t="t" r="r" b="b"/>
            <a:pathLst>
              <a:path w="8870315">
                <a:moveTo>
                  <a:pt x="0" y="0"/>
                </a:moveTo>
                <a:lnTo>
                  <a:pt x="8869692" y="0"/>
                </a:lnTo>
              </a:path>
            </a:pathLst>
          </a:custGeom>
          <a:ln w="38100">
            <a:solidFill>
              <a:srgbClr val="FFFFFF"/>
            </a:solidFill>
          </a:ln>
        </p:spPr>
        <p:txBody>
          <a:bodyPr wrap="square" lIns="0" tIns="0" rIns="0" bIns="0" rtlCol="0"/>
          <a:lstStyle/>
          <a:p>
            <a:endParaRPr/>
          </a:p>
        </p:txBody>
      </p:sp>
      <p:sp>
        <p:nvSpPr>
          <p:cNvPr id="18" name="object 18"/>
          <p:cNvSpPr txBox="1"/>
          <p:nvPr/>
        </p:nvSpPr>
        <p:spPr>
          <a:xfrm>
            <a:off x="2146807" y="3375786"/>
            <a:ext cx="91376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POSSIB</a:t>
            </a:r>
            <a:r>
              <a:rPr sz="1800" b="1" spc="-10" dirty="0">
                <a:latin typeface="Calibri"/>
                <a:cs typeface="Calibri"/>
              </a:rPr>
              <a:t>L</a:t>
            </a:r>
            <a:r>
              <a:rPr sz="1800" b="1" dirty="0">
                <a:latin typeface="Calibri"/>
                <a:cs typeface="Calibri"/>
              </a:rPr>
              <a:t>E</a:t>
            </a:r>
            <a:endParaRPr sz="1800">
              <a:latin typeface="Calibri"/>
              <a:cs typeface="Calibri"/>
            </a:endParaRPr>
          </a:p>
        </p:txBody>
      </p:sp>
      <p:sp>
        <p:nvSpPr>
          <p:cNvPr id="19" name="object 19"/>
          <p:cNvSpPr txBox="1"/>
          <p:nvPr/>
        </p:nvSpPr>
        <p:spPr>
          <a:xfrm>
            <a:off x="6029325" y="3375786"/>
            <a:ext cx="200723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POINT </a:t>
            </a:r>
            <a:r>
              <a:rPr sz="1800" b="1" dirty="0">
                <a:latin typeface="Calibri"/>
                <a:cs typeface="Calibri"/>
              </a:rPr>
              <a:t>DE</a:t>
            </a:r>
            <a:r>
              <a:rPr sz="1800" b="1" spc="-55" dirty="0">
                <a:latin typeface="Calibri"/>
                <a:cs typeface="Calibri"/>
              </a:rPr>
              <a:t> </a:t>
            </a:r>
            <a:r>
              <a:rPr sz="1800" b="1" spc="-5" dirty="0">
                <a:latin typeface="Calibri"/>
                <a:cs typeface="Calibri"/>
              </a:rPr>
              <a:t>VIGILANCE</a:t>
            </a:r>
            <a:endParaRPr sz="1800">
              <a:latin typeface="Calibri"/>
              <a:cs typeface="Calibri"/>
            </a:endParaRPr>
          </a:p>
        </p:txBody>
      </p:sp>
      <p:sp>
        <p:nvSpPr>
          <p:cNvPr id="20" name="object 20"/>
          <p:cNvSpPr/>
          <p:nvPr/>
        </p:nvSpPr>
        <p:spPr>
          <a:xfrm>
            <a:off x="173088" y="4021531"/>
            <a:ext cx="4881245" cy="2286000"/>
          </a:xfrm>
          <a:custGeom>
            <a:avLst/>
            <a:gdLst/>
            <a:ahLst/>
            <a:cxnLst/>
            <a:rect l="l" t="t" r="r" b="b"/>
            <a:pathLst>
              <a:path w="4881245" h="2286000">
                <a:moveTo>
                  <a:pt x="0" y="2286000"/>
                </a:moveTo>
                <a:lnTo>
                  <a:pt x="4880864" y="2286000"/>
                </a:lnTo>
                <a:lnTo>
                  <a:pt x="4880864" y="0"/>
                </a:lnTo>
                <a:lnTo>
                  <a:pt x="0" y="0"/>
                </a:lnTo>
                <a:lnTo>
                  <a:pt x="0" y="2286000"/>
                </a:lnTo>
                <a:close/>
              </a:path>
            </a:pathLst>
          </a:custGeom>
          <a:solidFill>
            <a:srgbClr val="F1F1F1"/>
          </a:solidFill>
        </p:spPr>
        <p:txBody>
          <a:bodyPr wrap="square" lIns="0" tIns="0" rIns="0" bIns="0" rtlCol="0"/>
          <a:lstStyle/>
          <a:p>
            <a:endParaRPr/>
          </a:p>
        </p:txBody>
      </p:sp>
      <p:sp>
        <p:nvSpPr>
          <p:cNvPr id="21" name="object 21"/>
          <p:cNvSpPr/>
          <p:nvPr/>
        </p:nvSpPr>
        <p:spPr>
          <a:xfrm>
            <a:off x="5053965" y="4021531"/>
            <a:ext cx="3976370" cy="2286000"/>
          </a:xfrm>
          <a:custGeom>
            <a:avLst/>
            <a:gdLst/>
            <a:ahLst/>
            <a:cxnLst/>
            <a:rect l="l" t="t" r="r" b="b"/>
            <a:pathLst>
              <a:path w="3976370" h="2286000">
                <a:moveTo>
                  <a:pt x="0" y="2286000"/>
                </a:moveTo>
                <a:lnTo>
                  <a:pt x="3976116" y="2286000"/>
                </a:lnTo>
                <a:lnTo>
                  <a:pt x="3976116" y="0"/>
                </a:lnTo>
                <a:lnTo>
                  <a:pt x="0" y="0"/>
                </a:lnTo>
                <a:lnTo>
                  <a:pt x="0" y="2286000"/>
                </a:lnTo>
                <a:close/>
              </a:path>
            </a:pathLst>
          </a:custGeom>
          <a:solidFill>
            <a:srgbClr val="F1F1F1"/>
          </a:solidFill>
        </p:spPr>
        <p:txBody>
          <a:bodyPr wrap="square" lIns="0" tIns="0" rIns="0" bIns="0" rtlCol="0"/>
          <a:lstStyle/>
          <a:p>
            <a:endParaRPr/>
          </a:p>
        </p:txBody>
      </p:sp>
      <p:sp>
        <p:nvSpPr>
          <p:cNvPr id="22" name="object 22"/>
          <p:cNvSpPr/>
          <p:nvPr/>
        </p:nvSpPr>
        <p:spPr>
          <a:xfrm>
            <a:off x="5053965" y="4015232"/>
            <a:ext cx="0" cy="2311400"/>
          </a:xfrm>
          <a:custGeom>
            <a:avLst/>
            <a:gdLst/>
            <a:ahLst/>
            <a:cxnLst/>
            <a:rect l="l" t="t" r="r" b="b"/>
            <a:pathLst>
              <a:path h="2311400">
                <a:moveTo>
                  <a:pt x="0" y="0"/>
                </a:moveTo>
                <a:lnTo>
                  <a:pt x="0" y="2311349"/>
                </a:lnTo>
              </a:path>
            </a:pathLst>
          </a:custGeom>
          <a:ln w="12700">
            <a:solidFill>
              <a:srgbClr val="FFFFFF"/>
            </a:solidFill>
          </a:ln>
        </p:spPr>
        <p:txBody>
          <a:bodyPr wrap="square" lIns="0" tIns="0" rIns="0" bIns="0" rtlCol="0"/>
          <a:lstStyle/>
          <a:p>
            <a:endParaRPr/>
          </a:p>
        </p:txBody>
      </p:sp>
      <p:sp>
        <p:nvSpPr>
          <p:cNvPr id="23" name="object 23"/>
          <p:cNvSpPr/>
          <p:nvPr/>
        </p:nvSpPr>
        <p:spPr>
          <a:xfrm>
            <a:off x="173088" y="4015232"/>
            <a:ext cx="0" cy="2311400"/>
          </a:xfrm>
          <a:custGeom>
            <a:avLst/>
            <a:gdLst/>
            <a:ahLst/>
            <a:cxnLst/>
            <a:rect l="l" t="t" r="r" b="b"/>
            <a:pathLst>
              <a:path h="2311400">
                <a:moveTo>
                  <a:pt x="0" y="0"/>
                </a:moveTo>
                <a:lnTo>
                  <a:pt x="0" y="2311349"/>
                </a:lnTo>
              </a:path>
            </a:pathLst>
          </a:custGeom>
          <a:ln w="12700">
            <a:solidFill>
              <a:srgbClr val="FFFFFF"/>
            </a:solidFill>
          </a:ln>
        </p:spPr>
        <p:txBody>
          <a:bodyPr wrap="square" lIns="0" tIns="0" rIns="0" bIns="0" rtlCol="0"/>
          <a:lstStyle/>
          <a:p>
            <a:endParaRPr/>
          </a:p>
        </p:txBody>
      </p:sp>
      <p:sp>
        <p:nvSpPr>
          <p:cNvPr id="24" name="object 24"/>
          <p:cNvSpPr/>
          <p:nvPr/>
        </p:nvSpPr>
        <p:spPr>
          <a:xfrm>
            <a:off x="9030081" y="4015232"/>
            <a:ext cx="0" cy="2311400"/>
          </a:xfrm>
          <a:custGeom>
            <a:avLst/>
            <a:gdLst/>
            <a:ahLst/>
            <a:cxnLst/>
            <a:rect l="l" t="t" r="r" b="b"/>
            <a:pathLst>
              <a:path h="2311400">
                <a:moveTo>
                  <a:pt x="0" y="0"/>
                </a:moveTo>
                <a:lnTo>
                  <a:pt x="0" y="2311349"/>
                </a:lnTo>
              </a:path>
            </a:pathLst>
          </a:custGeom>
          <a:ln w="12700">
            <a:solidFill>
              <a:srgbClr val="FFFFFF"/>
            </a:solidFill>
          </a:ln>
        </p:spPr>
        <p:txBody>
          <a:bodyPr wrap="square" lIns="0" tIns="0" rIns="0" bIns="0" rtlCol="0"/>
          <a:lstStyle/>
          <a:p>
            <a:endParaRPr/>
          </a:p>
        </p:txBody>
      </p:sp>
      <p:sp>
        <p:nvSpPr>
          <p:cNvPr id="25" name="object 25"/>
          <p:cNvSpPr/>
          <p:nvPr/>
        </p:nvSpPr>
        <p:spPr>
          <a:xfrm>
            <a:off x="166738" y="4021582"/>
            <a:ext cx="8870315" cy="0"/>
          </a:xfrm>
          <a:custGeom>
            <a:avLst/>
            <a:gdLst/>
            <a:ahLst/>
            <a:cxnLst/>
            <a:rect l="l" t="t" r="r" b="b"/>
            <a:pathLst>
              <a:path w="8870315">
                <a:moveTo>
                  <a:pt x="0" y="0"/>
                </a:moveTo>
                <a:lnTo>
                  <a:pt x="8869692" y="0"/>
                </a:lnTo>
              </a:path>
            </a:pathLst>
          </a:custGeom>
          <a:ln w="12700">
            <a:solidFill>
              <a:srgbClr val="FFFFFF"/>
            </a:solidFill>
          </a:ln>
        </p:spPr>
        <p:txBody>
          <a:bodyPr wrap="square" lIns="0" tIns="0" rIns="0" bIns="0" rtlCol="0"/>
          <a:lstStyle/>
          <a:p>
            <a:endParaRPr/>
          </a:p>
        </p:txBody>
      </p:sp>
      <p:sp>
        <p:nvSpPr>
          <p:cNvPr id="26" name="object 26"/>
          <p:cNvSpPr/>
          <p:nvPr/>
        </p:nvSpPr>
        <p:spPr>
          <a:xfrm>
            <a:off x="166738" y="6307531"/>
            <a:ext cx="8870315" cy="0"/>
          </a:xfrm>
          <a:custGeom>
            <a:avLst/>
            <a:gdLst/>
            <a:ahLst/>
            <a:cxnLst/>
            <a:rect l="l" t="t" r="r" b="b"/>
            <a:pathLst>
              <a:path w="8870315">
                <a:moveTo>
                  <a:pt x="0" y="0"/>
                </a:moveTo>
                <a:lnTo>
                  <a:pt x="8869692" y="0"/>
                </a:lnTo>
              </a:path>
            </a:pathLst>
          </a:custGeom>
          <a:ln w="38100">
            <a:solidFill>
              <a:srgbClr val="FFFFFF"/>
            </a:solidFill>
          </a:ln>
        </p:spPr>
        <p:txBody>
          <a:bodyPr wrap="square" lIns="0" tIns="0" rIns="0" bIns="0" rtlCol="0"/>
          <a:lstStyle/>
          <a:p>
            <a:endParaRPr/>
          </a:p>
        </p:txBody>
      </p:sp>
      <p:sp>
        <p:nvSpPr>
          <p:cNvPr id="27" name="object 27"/>
          <p:cNvSpPr txBox="1"/>
          <p:nvPr/>
        </p:nvSpPr>
        <p:spPr>
          <a:xfrm>
            <a:off x="5133594" y="4314825"/>
            <a:ext cx="3573779" cy="1946275"/>
          </a:xfrm>
          <a:prstGeom prst="rect">
            <a:avLst/>
          </a:prstGeom>
        </p:spPr>
        <p:txBody>
          <a:bodyPr vert="horz" wrap="square" lIns="0" tIns="12700" rIns="0" bIns="0" rtlCol="0">
            <a:spAutoFit/>
          </a:bodyPr>
          <a:lstStyle/>
          <a:p>
            <a:pPr marL="299085" indent="-286385">
              <a:lnSpc>
                <a:spcPct val="100000"/>
              </a:lnSpc>
              <a:spcBef>
                <a:spcPts val="100"/>
              </a:spcBef>
              <a:buFont typeface="Courier New"/>
              <a:buChar char="o"/>
              <a:tabLst>
                <a:tab pos="299720" algn="l"/>
              </a:tabLst>
            </a:pPr>
            <a:r>
              <a:rPr sz="1800" b="1" spc="-10" dirty="0">
                <a:latin typeface="Calibri"/>
                <a:cs typeface="Calibri"/>
              </a:rPr>
              <a:t>Organiser </a:t>
            </a:r>
            <a:r>
              <a:rPr sz="1800" b="1" dirty="0">
                <a:latin typeface="Calibri"/>
                <a:cs typeface="Calibri"/>
              </a:rPr>
              <a:t>la </a:t>
            </a:r>
            <a:r>
              <a:rPr sz="1800" b="1" spc="-5" dirty="0">
                <a:latin typeface="Calibri"/>
                <a:cs typeface="Calibri"/>
              </a:rPr>
              <a:t>logique </a:t>
            </a:r>
            <a:r>
              <a:rPr sz="1800" b="1" dirty="0">
                <a:latin typeface="Calibri"/>
                <a:cs typeface="Calibri"/>
              </a:rPr>
              <a:t>,</a:t>
            </a:r>
            <a:r>
              <a:rPr sz="1800" b="1" spc="-60" dirty="0">
                <a:latin typeface="Calibri"/>
                <a:cs typeface="Calibri"/>
              </a:rPr>
              <a:t> </a:t>
            </a:r>
            <a:r>
              <a:rPr sz="1800" b="1" dirty="0">
                <a:latin typeface="Calibri"/>
                <a:cs typeface="Calibri"/>
              </a:rPr>
              <a:t>la</a:t>
            </a:r>
            <a:endParaRPr sz="1800">
              <a:latin typeface="Calibri"/>
              <a:cs typeface="Calibri"/>
            </a:endParaRPr>
          </a:p>
          <a:p>
            <a:pPr marL="299085" marR="5080">
              <a:lnSpc>
                <a:spcPct val="100000"/>
              </a:lnSpc>
            </a:pPr>
            <a:r>
              <a:rPr sz="1800" b="1" spc="-5" dirty="0">
                <a:latin typeface="Calibri"/>
                <a:cs typeface="Calibri"/>
              </a:rPr>
              <a:t>communication et</a:t>
            </a:r>
            <a:r>
              <a:rPr sz="1800" b="1" spc="-110" dirty="0">
                <a:latin typeface="Calibri"/>
                <a:cs typeface="Calibri"/>
              </a:rPr>
              <a:t> </a:t>
            </a:r>
            <a:r>
              <a:rPr sz="1800" b="1" spc="-15" dirty="0">
                <a:latin typeface="Calibri"/>
                <a:cs typeface="Calibri"/>
              </a:rPr>
              <a:t>l’administration  </a:t>
            </a:r>
            <a:r>
              <a:rPr sz="1800" b="1" spc="-10" dirty="0">
                <a:latin typeface="Calibri"/>
                <a:cs typeface="Calibri"/>
              </a:rPr>
              <a:t>d’un</a:t>
            </a:r>
            <a:r>
              <a:rPr sz="1800" b="1" spc="-25" dirty="0">
                <a:latin typeface="Calibri"/>
                <a:cs typeface="Calibri"/>
              </a:rPr>
              <a:t> </a:t>
            </a:r>
            <a:r>
              <a:rPr sz="1800" b="1" spc="-10" dirty="0">
                <a:latin typeface="Calibri"/>
                <a:cs typeface="Calibri"/>
              </a:rPr>
              <a:t>évènement</a:t>
            </a:r>
            <a:endParaRPr sz="1800">
              <a:latin typeface="Calibri"/>
              <a:cs typeface="Calibri"/>
            </a:endParaRPr>
          </a:p>
          <a:p>
            <a:pPr marL="299085" indent="-286385">
              <a:lnSpc>
                <a:spcPct val="100000"/>
              </a:lnSpc>
              <a:buFont typeface="Courier New"/>
              <a:buChar char="o"/>
              <a:tabLst>
                <a:tab pos="299720" algn="l"/>
              </a:tabLst>
            </a:pPr>
            <a:r>
              <a:rPr sz="1800" b="1" spc="-5" dirty="0">
                <a:latin typeface="Calibri"/>
                <a:cs typeface="Calibri"/>
              </a:rPr>
              <a:t>Assurer </a:t>
            </a:r>
            <a:r>
              <a:rPr sz="1800" b="1" dirty="0">
                <a:latin typeface="Calibri"/>
                <a:cs typeface="Calibri"/>
              </a:rPr>
              <a:t>une </a:t>
            </a:r>
            <a:r>
              <a:rPr sz="1800" b="1" spc="-5" dirty="0">
                <a:latin typeface="Calibri"/>
                <a:cs typeface="Calibri"/>
              </a:rPr>
              <a:t>fonction </a:t>
            </a:r>
            <a:r>
              <a:rPr sz="1800" b="1" dirty="0">
                <a:latin typeface="Calibri"/>
                <a:cs typeface="Calibri"/>
              </a:rPr>
              <a:t>de </a:t>
            </a:r>
            <a:r>
              <a:rPr sz="1800" b="1" spc="-10" dirty="0">
                <a:latin typeface="Calibri"/>
                <a:cs typeface="Calibri"/>
              </a:rPr>
              <a:t>chargé</a:t>
            </a:r>
            <a:r>
              <a:rPr sz="1800" b="1" spc="-165" dirty="0">
                <a:latin typeface="Calibri"/>
                <a:cs typeface="Calibri"/>
              </a:rPr>
              <a:t> </a:t>
            </a:r>
            <a:r>
              <a:rPr sz="1800" b="1" dirty="0">
                <a:latin typeface="Calibri"/>
                <a:cs typeface="Calibri"/>
              </a:rPr>
              <a:t>de</a:t>
            </a:r>
            <a:endParaRPr sz="1800">
              <a:latin typeface="Calibri"/>
              <a:cs typeface="Calibri"/>
            </a:endParaRPr>
          </a:p>
          <a:p>
            <a:pPr marL="299085">
              <a:lnSpc>
                <a:spcPct val="100000"/>
              </a:lnSpc>
            </a:pPr>
            <a:r>
              <a:rPr sz="1800" b="1" spc="-5" dirty="0">
                <a:latin typeface="Calibri"/>
                <a:cs typeface="Calibri"/>
              </a:rPr>
              <a:t>communication</a:t>
            </a:r>
            <a:endParaRPr sz="1800">
              <a:latin typeface="Calibri"/>
              <a:cs typeface="Calibri"/>
            </a:endParaRPr>
          </a:p>
          <a:p>
            <a:pPr marL="299085" marR="442595" indent="-286385">
              <a:lnSpc>
                <a:spcPct val="100000"/>
              </a:lnSpc>
              <a:buFont typeface="Courier New"/>
              <a:buChar char="o"/>
              <a:tabLst>
                <a:tab pos="299720" algn="l"/>
              </a:tabLst>
            </a:pPr>
            <a:r>
              <a:rPr sz="1800" b="1" spc="-5" dirty="0">
                <a:latin typeface="Calibri"/>
                <a:cs typeface="Calibri"/>
              </a:rPr>
              <a:t>Agencer </a:t>
            </a:r>
            <a:r>
              <a:rPr sz="1800" b="1" dirty="0">
                <a:latin typeface="Calibri"/>
                <a:cs typeface="Calibri"/>
              </a:rPr>
              <a:t>une </a:t>
            </a:r>
            <a:r>
              <a:rPr sz="1800" b="1" spc="-5" dirty="0">
                <a:latin typeface="Calibri"/>
                <a:cs typeface="Calibri"/>
              </a:rPr>
              <a:t>bibliothéque,  constituer </a:t>
            </a:r>
            <a:r>
              <a:rPr sz="1800" b="1" dirty="0">
                <a:latin typeface="Calibri"/>
                <a:cs typeface="Calibri"/>
              </a:rPr>
              <a:t>la base de</a:t>
            </a:r>
            <a:r>
              <a:rPr sz="1800" b="1" spc="-140" dirty="0">
                <a:latin typeface="Calibri"/>
                <a:cs typeface="Calibri"/>
              </a:rPr>
              <a:t> </a:t>
            </a:r>
            <a:r>
              <a:rPr sz="1800" b="1" spc="-5" dirty="0">
                <a:latin typeface="Calibri"/>
                <a:cs typeface="Calibri"/>
              </a:rPr>
              <a:t>données</a:t>
            </a:r>
            <a:endParaRPr sz="1800">
              <a:latin typeface="Calibri"/>
              <a:cs typeface="Calibri"/>
            </a:endParaRPr>
          </a:p>
        </p:txBody>
      </p:sp>
      <p:sp>
        <p:nvSpPr>
          <p:cNvPr id="28" name="object 28"/>
          <p:cNvSpPr txBox="1"/>
          <p:nvPr/>
        </p:nvSpPr>
        <p:spPr>
          <a:xfrm>
            <a:off x="8427211" y="6464985"/>
            <a:ext cx="180975" cy="178435"/>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27</a:t>
            </a:r>
            <a:endParaRPr sz="12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1459" y="102107"/>
            <a:ext cx="8641080" cy="462280"/>
          </a:xfrm>
          <a:custGeom>
            <a:avLst/>
            <a:gdLst/>
            <a:ahLst/>
            <a:cxnLst/>
            <a:rect l="l" t="t" r="r" b="b"/>
            <a:pathLst>
              <a:path w="8641080" h="462280">
                <a:moveTo>
                  <a:pt x="0" y="461772"/>
                </a:moveTo>
                <a:lnTo>
                  <a:pt x="8641080" y="461772"/>
                </a:lnTo>
                <a:lnTo>
                  <a:pt x="8641080" y="0"/>
                </a:lnTo>
                <a:lnTo>
                  <a:pt x="0" y="0"/>
                </a:lnTo>
                <a:lnTo>
                  <a:pt x="0" y="461772"/>
                </a:lnTo>
                <a:close/>
              </a:path>
            </a:pathLst>
          </a:custGeom>
          <a:solidFill>
            <a:srgbClr val="00A9C2"/>
          </a:solidFill>
        </p:spPr>
        <p:txBody>
          <a:bodyPr wrap="square" lIns="0" tIns="0" rIns="0" bIns="0" rtlCol="0"/>
          <a:lstStyle/>
          <a:p>
            <a:endParaRPr/>
          </a:p>
        </p:txBody>
      </p:sp>
      <p:sp>
        <p:nvSpPr>
          <p:cNvPr id="3" name="object 3"/>
          <p:cNvSpPr/>
          <p:nvPr/>
        </p:nvSpPr>
        <p:spPr>
          <a:xfrm>
            <a:off x="251459" y="102107"/>
            <a:ext cx="8641080" cy="462280"/>
          </a:xfrm>
          <a:custGeom>
            <a:avLst/>
            <a:gdLst/>
            <a:ahLst/>
            <a:cxnLst/>
            <a:rect l="l" t="t" r="r" b="b"/>
            <a:pathLst>
              <a:path w="8641080" h="462280">
                <a:moveTo>
                  <a:pt x="0" y="461772"/>
                </a:moveTo>
                <a:lnTo>
                  <a:pt x="8641080" y="461772"/>
                </a:lnTo>
                <a:lnTo>
                  <a:pt x="8641080" y="0"/>
                </a:lnTo>
                <a:lnTo>
                  <a:pt x="0" y="0"/>
                </a:lnTo>
                <a:lnTo>
                  <a:pt x="0" y="461772"/>
                </a:lnTo>
                <a:close/>
              </a:path>
            </a:pathLst>
          </a:custGeom>
          <a:ln w="9144">
            <a:solidFill>
              <a:srgbClr val="92D050"/>
            </a:solidFill>
          </a:ln>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13970">
              <a:lnSpc>
                <a:spcPct val="100000"/>
              </a:lnSpc>
              <a:spcBef>
                <a:spcPts val="100"/>
              </a:spcBef>
            </a:pPr>
            <a:r>
              <a:rPr spc="-30" dirty="0"/>
              <a:t>CULTURE </a:t>
            </a:r>
            <a:r>
              <a:rPr dirty="0"/>
              <a:t>ET</a:t>
            </a:r>
            <a:r>
              <a:rPr spc="-60" dirty="0"/>
              <a:t> </a:t>
            </a:r>
            <a:r>
              <a:rPr spc="-5" dirty="0"/>
              <a:t>LOISIRS-EXEMPLE</a:t>
            </a:r>
          </a:p>
        </p:txBody>
      </p:sp>
      <p:sp>
        <p:nvSpPr>
          <p:cNvPr id="5" name="object 5"/>
          <p:cNvSpPr/>
          <p:nvPr/>
        </p:nvSpPr>
        <p:spPr>
          <a:xfrm>
            <a:off x="275526" y="563498"/>
            <a:ext cx="8616632" cy="91897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413507" y="557148"/>
            <a:ext cx="0" cy="855980"/>
          </a:xfrm>
          <a:custGeom>
            <a:avLst/>
            <a:gdLst/>
            <a:ahLst/>
            <a:cxnLst/>
            <a:rect l="l" t="t" r="r" b="b"/>
            <a:pathLst>
              <a:path h="855980">
                <a:moveTo>
                  <a:pt x="0" y="0"/>
                </a:moveTo>
                <a:lnTo>
                  <a:pt x="0" y="855599"/>
                </a:lnTo>
              </a:path>
            </a:pathLst>
          </a:custGeom>
          <a:ln w="12700">
            <a:solidFill>
              <a:srgbClr val="FFFFFF"/>
            </a:solidFill>
          </a:ln>
        </p:spPr>
        <p:txBody>
          <a:bodyPr wrap="square" lIns="0" tIns="0" rIns="0" bIns="0" rtlCol="0"/>
          <a:lstStyle/>
          <a:p>
            <a:endParaRPr/>
          </a:p>
        </p:txBody>
      </p:sp>
      <p:sp>
        <p:nvSpPr>
          <p:cNvPr id="7" name="object 7"/>
          <p:cNvSpPr/>
          <p:nvPr/>
        </p:nvSpPr>
        <p:spPr>
          <a:xfrm>
            <a:off x="275526" y="557148"/>
            <a:ext cx="0" cy="944244"/>
          </a:xfrm>
          <a:custGeom>
            <a:avLst/>
            <a:gdLst/>
            <a:ahLst/>
            <a:cxnLst/>
            <a:rect l="l" t="t" r="r" b="b"/>
            <a:pathLst>
              <a:path h="944244">
                <a:moveTo>
                  <a:pt x="0" y="0"/>
                </a:moveTo>
                <a:lnTo>
                  <a:pt x="0" y="944117"/>
                </a:lnTo>
              </a:path>
            </a:pathLst>
          </a:custGeom>
          <a:ln w="12700">
            <a:solidFill>
              <a:srgbClr val="FFFFFF"/>
            </a:solidFill>
          </a:ln>
        </p:spPr>
        <p:txBody>
          <a:bodyPr wrap="square" lIns="0" tIns="0" rIns="0" bIns="0" rtlCol="0"/>
          <a:lstStyle/>
          <a:p>
            <a:endParaRPr/>
          </a:p>
        </p:txBody>
      </p:sp>
      <p:sp>
        <p:nvSpPr>
          <p:cNvPr id="8" name="object 8"/>
          <p:cNvSpPr/>
          <p:nvPr/>
        </p:nvSpPr>
        <p:spPr>
          <a:xfrm>
            <a:off x="8892540" y="557148"/>
            <a:ext cx="0" cy="944244"/>
          </a:xfrm>
          <a:custGeom>
            <a:avLst/>
            <a:gdLst/>
            <a:ahLst/>
            <a:cxnLst/>
            <a:rect l="l" t="t" r="r" b="b"/>
            <a:pathLst>
              <a:path h="944244">
                <a:moveTo>
                  <a:pt x="0" y="0"/>
                </a:moveTo>
                <a:lnTo>
                  <a:pt x="0" y="944117"/>
                </a:lnTo>
              </a:path>
            </a:pathLst>
          </a:custGeom>
          <a:ln w="12700">
            <a:solidFill>
              <a:srgbClr val="FFFFFF"/>
            </a:solidFill>
          </a:ln>
        </p:spPr>
        <p:txBody>
          <a:bodyPr wrap="square" lIns="0" tIns="0" rIns="0" bIns="0" rtlCol="0"/>
          <a:lstStyle/>
          <a:p>
            <a:endParaRPr/>
          </a:p>
        </p:txBody>
      </p:sp>
      <p:sp>
        <p:nvSpPr>
          <p:cNvPr id="9" name="object 9"/>
          <p:cNvSpPr/>
          <p:nvPr/>
        </p:nvSpPr>
        <p:spPr>
          <a:xfrm>
            <a:off x="269176" y="563498"/>
            <a:ext cx="8630285" cy="0"/>
          </a:xfrm>
          <a:custGeom>
            <a:avLst/>
            <a:gdLst/>
            <a:ahLst/>
            <a:cxnLst/>
            <a:rect l="l" t="t" r="r" b="b"/>
            <a:pathLst>
              <a:path w="8630285">
                <a:moveTo>
                  <a:pt x="0" y="0"/>
                </a:moveTo>
                <a:lnTo>
                  <a:pt x="8629713" y="0"/>
                </a:lnTo>
              </a:path>
            </a:pathLst>
          </a:custGeom>
          <a:ln w="12700">
            <a:solidFill>
              <a:srgbClr val="FFFFFF"/>
            </a:solidFill>
          </a:ln>
        </p:spPr>
        <p:txBody>
          <a:bodyPr wrap="square" lIns="0" tIns="0" rIns="0" bIns="0" rtlCol="0"/>
          <a:lstStyle/>
          <a:p>
            <a:endParaRPr/>
          </a:p>
        </p:txBody>
      </p:sp>
      <p:sp>
        <p:nvSpPr>
          <p:cNvPr id="10" name="object 10"/>
          <p:cNvSpPr/>
          <p:nvPr/>
        </p:nvSpPr>
        <p:spPr>
          <a:xfrm>
            <a:off x="272351" y="1463166"/>
            <a:ext cx="0" cy="38100"/>
          </a:xfrm>
          <a:custGeom>
            <a:avLst/>
            <a:gdLst/>
            <a:ahLst/>
            <a:cxnLst/>
            <a:rect l="l" t="t" r="r" b="b"/>
            <a:pathLst>
              <a:path h="38100">
                <a:moveTo>
                  <a:pt x="0" y="0"/>
                </a:moveTo>
                <a:lnTo>
                  <a:pt x="0" y="38100"/>
                </a:lnTo>
              </a:path>
            </a:pathLst>
          </a:custGeom>
          <a:ln w="6350">
            <a:solidFill>
              <a:srgbClr val="FFFFFF"/>
            </a:solidFill>
          </a:ln>
        </p:spPr>
        <p:txBody>
          <a:bodyPr wrap="square" lIns="0" tIns="0" rIns="0" bIns="0" rtlCol="0"/>
          <a:lstStyle/>
          <a:p>
            <a:endParaRPr/>
          </a:p>
        </p:txBody>
      </p:sp>
      <p:sp>
        <p:nvSpPr>
          <p:cNvPr id="11" name="object 11"/>
          <p:cNvSpPr txBox="1"/>
          <p:nvPr/>
        </p:nvSpPr>
        <p:spPr>
          <a:xfrm>
            <a:off x="563981" y="877950"/>
            <a:ext cx="1559560"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Calibri"/>
                <a:cs typeface="Calibri"/>
              </a:rPr>
              <a:t>Titre </a:t>
            </a:r>
            <a:r>
              <a:rPr sz="1600" b="1" spc="-5" dirty="0">
                <a:latin typeface="Calibri"/>
                <a:cs typeface="Calibri"/>
              </a:rPr>
              <a:t>de la</a:t>
            </a:r>
            <a:r>
              <a:rPr sz="1600" b="1" spc="-70" dirty="0">
                <a:latin typeface="Calibri"/>
                <a:cs typeface="Calibri"/>
              </a:rPr>
              <a:t> </a:t>
            </a:r>
            <a:r>
              <a:rPr sz="1600" b="1" spc="-5" dirty="0">
                <a:latin typeface="Calibri"/>
                <a:cs typeface="Calibri"/>
              </a:rPr>
              <a:t>mission</a:t>
            </a:r>
            <a:endParaRPr sz="1600">
              <a:latin typeface="Calibri"/>
              <a:cs typeface="Calibri"/>
            </a:endParaRPr>
          </a:p>
        </p:txBody>
      </p:sp>
      <p:sp>
        <p:nvSpPr>
          <p:cNvPr id="12" name="object 12"/>
          <p:cNvSpPr txBox="1"/>
          <p:nvPr/>
        </p:nvSpPr>
        <p:spPr>
          <a:xfrm>
            <a:off x="2446147" y="700557"/>
            <a:ext cx="6166485" cy="586740"/>
          </a:xfrm>
          <a:prstGeom prst="rect">
            <a:avLst/>
          </a:prstGeom>
        </p:spPr>
        <p:txBody>
          <a:bodyPr vert="horz" wrap="square" lIns="0" tIns="48895" rIns="0" bIns="0" rtlCol="0">
            <a:spAutoFit/>
          </a:bodyPr>
          <a:lstStyle/>
          <a:p>
            <a:pPr marL="12700">
              <a:lnSpc>
                <a:spcPct val="100000"/>
              </a:lnSpc>
              <a:spcBef>
                <a:spcPts val="385"/>
              </a:spcBef>
              <a:tabLst>
                <a:tab pos="354965" algn="l"/>
              </a:tabLst>
            </a:pPr>
            <a:r>
              <a:rPr sz="1600" spc="-5" dirty="0">
                <a:latin typeface="Courier New"/>
                <a:cs typeface="Courier New"/>
              </a:rPr>
              <a:t>o	</a:t>
            </a:r>
            <a:r>
              <a:rPr sz="1600" spc="-10" dirty="0">
                <a:latin typeface="Calibri"/>
                <a:cs typeface="Calibri"/>
              </a:rPr>
              <a:t>Accompagner </a:t>
            </a:r>
            <a:r>
              <a:rPr sz="1600" spc="-20" dirty="0">
                <a:latin typeface="Calibri"/>
                <a:cs typeface="Calibri"/>
              </a:rPr>
              <a:t>l’équipe </a:t>
            </a:r>
            <a:r>
              <a:rPr sz="1600" spc="-10" dirty="0">
                <a:latin typeface="Calibri"/>
                <a:cs typeface="Calibri"/>
              </a:rPr>
              <a:t>éducative dans </a:t>
            </a:r>
            <a:r>
              <a:rPr sz="1600" spc="-20" dirty="0">
                <a:latin typeface="Calibri"/>
                <a:cs typeface="Calibri"/>
              </a:rPr>
              <a:t>l’élaboration </a:t>
            </a:r>
            <a:r>
              <a:rPr sz="1600" spc="-10" dirty="0">
                <a:latin typeface="Calibri"/>
                <a:cs typeface="Calibri"/>
              </a:rPr>
              <a:t>et </a:t>
            </a:r>
            <a:r>
              <a:rPr sz="1600" spc="-5" dirty="0">
                <a:latin typeface="Calibri"/>
                <a:cs typeface="Calibri"/>
              </a:rPr>
              <a:t>la </a:t>
            </a:r>
            <a:r>
              <a:rPr sz="1600" spc="-10" dirty="0">
                <a:latin typeface="Calibri"/>
                <a:cs typeface="Calibri"/>
              </a:rPr>
              <a:t>réalisation</a:t>
            </a:r>
            <a:r>
              <a:rPr sz="1600" spc="185" dirty="0">
                <a:latin typeface="Calibri"/>
                <a:cs typeface="Calibri"/>
              </a:rPr>
              <a:t> </a:t>
            </a:r>
            <a:r>
              <a:rPr sz="1600" spc="-10" dirty="0">
                <a:latin typeface="Calibri"/>
                <a:cs typeface="Calibri"/>
              </a:rPr>
              <a:t>de</a:t>
            </a:r>
            <a:endParaRPr sz="1600">
              <a:latin typeface="Calibri"/>
              <a:cs typeface="Calibri"/>
            </a:endParaRPr>
          </a:p>
          <a:p>
            <a:pPr marL="355600">
              <a:lnSpc>
                <a:spcPct val="100000"/>
              </a:lnSpc>
              <a:spcBef>
                <a:spcPts val="290"/>
              </a:spcBef>
            </a:pPr>
            <a:r>
              <a:rPr sz="1600" spc="-15" dirty="0">
                <a:latin typeface="Calibri"/>
                <a:cs typeface="Calibri"/>
              </a:rPr>
              <a:t>projets </a:t>
            </a:r>
            <a:r>
              <a:rPr sz="1600" spc="-5" dirty="0">
                <a:latin typeface="Calibri"/>
                <a:cs typeface="Calibri"/>
              </a:rPr>
              <a:t>culturels </a:t>
            </a:r>
            <a:r>
              <a:rPr sz="1600" spc="-10" dirty="0">
                <a:latin typeface="Calibri"/>
                <a:cs typeface="Calibri"/>
              </a:rPr>
              <a:t>et</a:t>
            </a:r>
            <a:r>
              <a:rPr sz="1600" spc="55" dirty="0">
                <a:latin typeface="Calibri"/>
                <a:cs typeface="Calibri"/>
              </a:rPr>
              <a:t> </a:t>
            </a:r>
            <a:r>
              <a:rPr sz="1600" spc="-5" dirty="0">
                <a:latin typeface="Calibri"/>
                <a:cs typeface="Calibri"/>
              </a:rPr>
              <a:t>artistiques.</a:t>
            </a:r>
            <a:endParaRPr sz="1600">
              <a:latin typeface="Calibri"/>
              <a:cs typeface="Calibri"/>
            </a:endParaRPr>
          </a:p>
        </p:txBody>
      </p:sp>
      <p:sp>
        <p:nvSpPr>
          <p:cNvPr id="13" name="object 13"/>
          <p:cNvSpPr txBox="1"/>
          <p:nvPr/>
        </p:nvSpPr>
        <p:spPr>
          <a:xfrm>
            <a:off x="8439911" y="6477685"/>
            <a:ext cx="155575" cy="153035"/>
          </a:xfrm>
          <a:prstGeom prst="rect">
            <a:avLst/>
          </a:prstGeom>
        </p:spPr>
        <p:txBody>
          <a:bodyPr vert="horz" wrap="square" lIns="0" tIns="0" rIns="0" bIns="0" rtlCol="0">
            <a:spAutoFit/>
          </a:bodyPr>
          <a:lstStyle/>
          <a:p>
            <a:pPr>
              <a:lnSpc>
                <a:spcPts val="1140"/>
              </a:lnSpc>
            </a:pPr>
            <a:r>
              <a:rPr sz="1200" dirty="0">
                <a:solidFill>
                  <a:srgbClr val="888888"/>
                </a:solidFill>
                <a:latin typeface="Calibri"/>
                <a:cs typeface="Calibri"/>
              </a:rPr>
              <a:t>28</a:t>
            </a:r>
            <a:endParaRPr sz="1200">
              <a:latin typeface="Calibri"/>
              <a:cs typeface="Calibri"/>
            </a:endParaRPr>
          </a:p>
        </p:txBody>
      </p:sp>
      <p:sp>
        <p:nvSpPr>
          <p:cNvPr id="14" name="object 14"/>
          <p:cNvSpPr/>
          <p:nvPr/>
        </p:nvSpPr>
        <p:spPr>
          <a:xfrm>
            <a:off x="275526" y="1412747"/>
            <a:ext cx="8394700" cy="5309235"/>
          </a:xfrm>
          <a:custGeom>
            <a:avLst/>
            <a:gdLst/>
            <a:ahLst/>
            <a:cxnLst/>
            <a:rect l="l" t="t" r="r" b="b"/>
            <a:pathLst>
              <a:path w="8394700" h="5309234">
                <a:moveTo>
                  <a:pt x="0" y="5308727"/>
                </a:moveTo>
                <a:lnTo>
                  <a:pt x="8394319" y="5308727"/>
                </a:lnTo>
                <a:lnTo>
                  <a:pt x="8394319" y="0"/>
                </a:lnTo>
                <a:lnTo>
                  <a:pt x="0" y="0"/>
                </a:lnTo>
                <a:lnTo>
                  <a:pt x="0" y="5308727"/>
                </a:lnTo>
                <a:close/>
              </a:path>
            </a:pathLst>
          </a:custGeom>
          <a:solidFill>
            <a:srgbClr val="F1F1F1"/>
          </a:solidFill>
        </p:spPr>
        <p:txBody>
          <a:bodyPr wrap="square" lIns="0" tIns="0" rIns="0" bIns="0" rtlCol="0"/>
          <a:lstStyle/>
          <a:p>
            <a:endParaRPr/>
          </a:p>
        </p:txBody>
      </p:sp>
      <p:sp>
        <p:nvSpPr>
          <p:cNvPr id="15" name="object 15"/>
          <p:cNvSpPr/>
          <p:nvPr/>
        </p:nvSpPr>
        <p:spPr>
          <a:xfrm>
            <a:off x="8669908" y="1412747"/>
            <a:ext cx="222885" cy="5309235"/>
          </a:xfrm>
          <a:custGeom>
            <a:avLst/>
            <a:gdLst/>
            <a:ahLst/>
            <a:cxnLst/>
            <a:rect l="l" t="t" r="r" b="b"/>
            <a:pathLst>
              <a:path w="222884" h="5309234">
                <a:moveTo>
                  <a:pt x="0" y="5308727"/>
                </a:moveTo>
                <a:lnTo>
                  <a:pt x="222618" y="5308727"/>
                </a:lnTo>
                <a:lnTo>
                  <a:pt x="222618" y="0"/>
                </a:lnTo>
                <a:lnTo>
                  <a:pt x="0" y="0"/>
                </a:lnTo>
                <a:lnTo>
                  <a:pt x="0" y="5308727"/>
                </a:lnTo>
                <a:close/>
              </a:path>
            </a:pathLst>
          </a:custGeom>
          <a:solidFill>
            <a:srgbClr val="F1F1F1"/>
          </a:solidFill>
        </p:spPr>
        <p:txBody>
          <a:bodyPr wrap="square" lIns="0" tIns="0" rIns="0" bIns="0" rtlCol="0"/>
          <a:lstStyle/>
          <a:p>
            <a:endParaRPr/>
          </a:p>
        </p:txBody>
      </p:sp>
      <p:sp>
        <p:nvSpPr>
          <p:cNvPr id="16" name="object 16"/>
          <p:cNvSpPr/>
          <p:nvPr/>
        </p:nvSpPr>
        <p:spPr>
          <a:xfrm>
            <a:off x="8669908" y="1406397"/>
            <a:ext cx="0" cy="5334635"/>
          </a:xfrm>
          <a:custGeom>
            <a:avLst/>
            <a:gdLst/>
            <a:ahLst/>
            <a:cxnLst/>
            <a:rect l="l" t="t" r="r" b="b"/>
            <a:pathLst>
              <a:path h="5334634">
                <a:moveTo>
                  <a:pt x="0" y="0"/>
                </a:moveTo>
                <a:lnTo>
                  <a:pt x="0" y="5334125"/>
                </a:lnTo>
              </a:path>
            </a:pathLst>
          </a:custGeom>
          <a:ln w="12700">
            <a:solidFill>
              <a:srgbClr val="FFFFFF"/>
            </a:solidFill>
          </a:ln>
        </p:spPr>
        <p:txBody>
          <a:bodyPr wrap="square" lIns="0" tIns="0" rIns="0" bIns="0" rtlCol="0"/>
          <a:lstStyle/>
          <a:p>
            <a:endParaRPr/>
          </a:p>
        </p:txBody>
      </p:sp>
      <p:sp>
        <p:nvSpPr>
          <p:cNvPr id="17" name="object 17"/>
          <p:cNvSpPr/>
          <p:nvPr/>
        </p:nvSpPr>
        <p:spPr>
          <a:xfrm>
            <a:off x="275526" y="1406397"/>
            <a:ext cx="0" cy="5334635"/>
          </a:xfrm>
          <a:custGeom>
            <a:avLst/>
            <a:gdLst/>
            <a:ahLst/>
            <a:cxnLst/>
            <a:rect l="l" t="t" r="r" b="b"/>
            <a:pathLst>
              <a:path h="5334634">
                <a:moveTo>
                  <a:pt x="0" y="0"/>
                </a:moveTo>
                <a:lnTo>
                  <a:pt x="0" y="5334125"/>
                </a:lnTo>
              </a:path>
            </a:pathLst>
          </a:custGeom>
          <a:ln w="12700">
            <a:solidFill>
              <a:srgbClr val="FFFFFF"/>
            </a:solidFill>
          </a:ln>
        </p:spPr>
        <p:txBody>
          <a:bodyPr wrap="square" lIns="0" tIns="0" rIns="0" bIns="0" rtlCol="0"/>
          <a:lstStyle/>
          <a:p>
            <a:endParaRPr/>
          </a:p>
        </p:txBody>
      </p:sp>
      <p:sp>
        <p:nvSpPr>
          <p:cNvPr id="18" name="object 18"/>
          <p:cNvSpPr/>
          <p:nvPr/>
        </p:nvSpPr>
        <p:spPr>
          <a:xfrm>
            <a:off x="8892540" y="1406397"/>
            <a:ext cx="0" cy="5334635"/>
          </a:xfrm>
          <a:custGeom>
            <a:avLst/>
            <a:gdLst/>
            <a:ahLst/>
            <a:cxnLst/>
            <a:rect l="l" t="t" r="r" b="b"/>
            <a:pathLst>
              <a:path h="5334634">
                <a:moveTo>
                  <a:pt x="0" y="0"/>
                </a:moveTo>
                <a:lnTo>
                  <a:pt x="0" y="5334125"/>
                </a:lnTo>
              </a:path>
            </a:pathLst>
          </a:custGeom>
          <a:ln w="12700">
            <a:solidFill>
              <a:srgbClr val="FFFFFF"/>
            </a:solidFill>
          </a:ln>
        </p:spPr>
        <p:txBody>
          <a:bodyPr wrap="square" lIns="0" tIns="0" rIns="0" bIns="0" rtlCol="0"/>
          <a:lstStyle/>
          <a:p>
            <a:endParaRPr/>
          </a:p>
        </p:txBody>
      </p:sp>
      <p:sp>
        <p:nvSpPr>
          <p:cNvPr id="19" name="object 19"/>
          <p:cNvSpPr/>
          <p:nvPr/>
        </p:nvSpPr>
        <p:spPr>
          <a:xfrm>
            <a:off x="269176" y="1412747"/>
            <a:ext cx="8630285" cy="0"/>
          </a:xfrm>
          <a:custGeom>
            <a:avLst/>
            <a:gdLst/>
            <a:ahLst/>
            <a:cxnLst/>
            <a:rect l="l" t="t" r="r" b="b"/>
            <a:pathLst>
              <a:path w="8630285">
                <a:moveTo>
                  <a:pt x="0" y="0"/>
                </a:moveTo>
                <a:lnTo>
                  <a:pt x="8629713" y="0"/>
                </a:lnTo>
              </a:path>
            </a:pathLst>
          </a:custGeom>
          <a:ln w="12700">
            <a:solidFill>
              <a:srgbClr val="FFFFFF"/>
            </a:solidFill>
          </a:ln>
        </p:spPr>
        <p:txBody>
          <a:bodyPr wrap="square" lIns="0" tIns="0" rIns="0" bIns="0" rtlCol="0"/>
          <a:lstStyle/>
          <a:p>
            <a:endParaRPr/>
          </a:p>
        </p:txBody>
      </p:sp>
      <p:sp>
        <p:nvSpPr>
          <p:cNvPr id="20" name="object 20"/>
          <p:cNvSpPr/>
          <p:nvPr/>
        </p:nvSpPr>
        <p:spPr>
          <a:xfrm>
            <a:off x="269176" y="6721475"/>
            <a:ext cx="8630285" cy="0"/>
          </a:xfrm>
          <a:custGeom>
            <a:avLst/>
            <a:gdLst/>
            <a:ahLst/>
            <a:cxnLst/>
            <a:rect l="l" t="t" r="r" b="b"/>
            <a:pathLst>
              <a:path w="8630285">
                <a:moveTo>
                  <a:pt x="0" y="0"/>
                </a:moveTo>
                <a:lnTo>
                  <a:pt x="8629713" y="0"/>
                </a:lnTo>
              </a:path>
            </a:pathLst>
          </a:custGeom>
          <a:ln w="38100">
            <a:solidFill>
              <a:srgbClr val="FFFFFF"/>
            </a:solidFill>
          </a:ln>
        </p:spPr>
        <p:txBody>
          <a:bodyPr wrap="square" lIns="0" tIns="0" rIns="0" bIns="0" rtlCol="0"/>
          <a:lstStyle/>
          <a:p>
            <a:endParaRPr/>
          </a:p>
        </p:txBody>
      </p:sp>
      <p:sp>
        <p:nvSpPr>
          <p:cNvPr id="21" name="object 21"/>
          <p:cNvSpPr txBox="1"/>
          <p:nvPr/>
        </p:nvSpPr>
        <p:spPr>
          <a:xfrm>
            <a:off x="354266" y="1430477"/>
            <a:ext cx="8044180" cy="4784725"/>
          </a:xfrm>
          <a:prstGeom prst="rect">
            <a:avLst/>
          </a:prstGeom>
        </p:spPr>
        <p:txBody>
          <a:bodyPr vert="horz" wrap="square" lIns="0" tIns="12700" rIns="0" bIns="0" rtlCol="0">
            <a:spAutoFit/>
          </a:bodyPr>
          <a:lstStyle/>
          <a:p>
            <a:pPr marL="12700">
              <a:lnSpc>
                <a:spcPct val="100000"/>
              </a:lnSpc>
              <a:spcBef>
                <a:spcPts val="100"/>
              </a:spcBef>
            </a:pPr>
            <a:r>
              <a:rPr sz="1800" u="heavy" spc="-455" dirty="0">
                <a:uFill>
                  <a:solidFill>
                    <a:srgbClr val="000000"/>
                  </a:solidFill>
                </a:uFill>
                <a:latin typeface="Times New Roman"/>
                <a:cs typeface="Times New Roman"/>
              </a:rPr>
              <a:t> </a:t>
            </a:r>
            <a:r>
              <a:rPr sz="1800" b="1" u="heavy" dirty="0">
                <a:uFill>
                  <a:solidFill>
                    <a:srgbClr val="000000"/>
                  </a:solidFill>
                </a:uFill>
                <a:latin typeface="Calibri"/>
                <a:cs typeface="Calibri"/>
              </a:rPr>
              <a:t>En quoi la </a:t>
            </a:r>
            <a:r>
              <a:rPr sz="1800" b="1" u="heavy" spc="-5" dirty="0">
                <a:uFill>
                  <a:solidFill>
                    <a:srgbClr val="000000"/>
                  </a:solidFill>
                </a:uFill>
                <a:latin typeface="Calibri"/>
                <a:cs typeface="Calibri"/>
              </a:rPr>
              <a:t>mission </a:t>
            </a:r>
            <a:r>
              <a:rPr sz="1800" b="1" u="heavy" spc="-10" dirty="0">
                <a:uFill>
                  <a:solidFill>
                    <a:srgbClr val="000000"/>
                  </a:solidFill>
                </a:uFill>
                <a:latin typeface="Calibri"/>
                <a:cs typeface="Calibri"/>
              </a:rPr>
              <a:t>est d’intérêt général </a:t>
            </a:r>
            <a:r>
              <a:rPr sz="1800" b="1" dirty="0">
                <a:latin typeface="Calibri"/>
                <a:cs typeface="Calibri"/>
              </a:rPr>
              <a:t>: </a:t>
            </a:r>
            <a:r>
              <a:rPr sz="1800" b="1" spc="-5" dirty="0">
                <a:latin typeface="Calibri"/>
                <a:cs typeface="Calibri"/>
              </a:rPr>
              <a:t>Affirmer </a:t>
            </a:r>
            <a:r>
              <a:rPr sz="1800" b="1" spc="-15" dirty="0">
                <a:latin typeface="Calibri"/>
                <a:cs typeface="Calibri"/>
              </a:rPr>
              <a:t>l’apport </a:t>
            </a:r>
            <a:r>
              <a:rPr sz="1800" b="1" dirty="0">
                <a:latin typeface="Calibri"/>
                <a:cs typeface="Calibri"/>
              </a:rPr>
              <a:t>de la </a:t>
            </a:r>
            <a:r>
              <a:rPr sz="1800" b="1" spc="-5" dirty="0">
                <a:latin typeface="Calibri"/>
                <a:cs typeface="Calibri"/>
              </a:rPr>
              <a:t>culture </a:t>
            </a:r>
            <a:r>
              <a:rPr sz="1800" b="1" dirty="0">
                <a:latin typeface="Calibri"/>
                <a:cs typeface="Calibri"/>
              </a:rPr>
              <a:t>dans</a:t>
            </a:r>
            <a:r>
              <a:rPr sz="1800" b="1" spc="-165" dirty="0">
                <a:latin typeface="Calibri"/>
                <a:cs typeface="Calibri"/>
              </a:rPr>
              <a:t> </a:t>
            </a:r>
            <a:r>
              <a:rPr sz="1800" b="1" dirty="0">
                <a:latin typeface="Calibri"/>
                <a:cs typeface="Calibri"/>
              </a:rPr>
              <a:t>la</a:t>
            </a:r>
            <a:endParaRPr sz="1800">
              <a:latin typeface="Calibri"/>
              <a:cs typeface="Calibri"/>
            </a:endParaRPr>
          </a:p>
          <a:p>
            <a:pPr marL="12700">
              <a:lnSpc>
                <a:spcPct val="100000"/>
              </a:lnSpc>
              <a:spcBef>
                <a:spcPts val="5"/>
              </a:spcBef>
            </a:pPr>
            <a:r>
              <a:rPr sz="1800" b="1" spc="-5" dirty="0">
                <a:latin typeface="Calibri"/>
                <a:cs typeface="Calibri"/>
              </a:rPr>
              <a:t>formation </a:t>
            </a:r>
            <a:r>
              <a:rPr sz="1800" b="1" dirty="0">
                <a:latin typeface="Calibri"/>
                <a:cs typeface="Calibri"/>
              </a:rPr>
              <a:t>de</a:t>
            </a:r>
            <a:r>
              <a:rPr sz="1800" b="1" spc="-40" dirty="0">
                <a:latin typeface="Calibri"/>
                <a:cs typeface="Calibri"/>
              </a:rPr>
              <a:t> </a:t>
            </a:r>
            <a:r>
              <a:rPr sz="1800" b="1" spc="-20" dirty="0">
                <a:latin typeface="Calibri"/>
                <a:cs typeface="Calibri"/>
              </a:rPr>
              <a:t>l’élève</a:t>
            </a:r>
            <a:endParaRPr sz="1800">
              <a:latin typeface="Calibri"/>
              <a:cs typeface="Calibri"/>
            </a:endParaRPr>
          </a:p>
          <a:p>
            <a:pPr>
              <a:lnSpc>
                <a:spcPct val="100000"/>
              </a:lnSpc>
              <a:spcBef>
                <a:spcPts val="30"/>
              </a:spcBef>
            </a:pPr>
            <a:endParaRPr sz="1850">
              <a:latin typeface="Times New Roman"/>
              <a:cs typeface="Times New Roman"/>
            </a:endParaRPr>
          </a:p>
          <a:p>
            <a:pPr marL="12700">
              <a:lnSpc>
                <a:spcPct val="100000"/>
              </a:lnSpc>
            </a:pPr>
            <a:r>
              <a:rPr sz="1800" b="1" u="heavy" spc="-5" dirty="0">
                <a:uFill>
                  <a:solidFill>
                    <a:srgbClr val="000000"/>
                  </a:solidFill>
                </a:uFill>
                <a:latin typeface="Calibri"/>
                <a:cs typeface="Calibri"/>
              </a:rPr>
              <a:t>Objectif</a:t>
            </a:r>
            <a:r>
              <a:rPr sz="1800" b="1" spc="-5" dirty="0">
                <a:latin typeface="Calibri"/>
                <a:cs typeface="Calibri"/>
              </a:rPr>
              <a:t> </a:t>
            </a:r>
            <a:r>
              <a:rPr sz="1800" b="1" dirty="0">
                <a:latin typeface="Calibri"/>
                <a:cs typeface="Calibri"/>
              </a:rPr>
              <a:t>: </a:t>
            </a:r>
            <a:r>
              <a:rPr sz="1800" b="1" spc="-5" dirty="0">
                <a:latin typeface="Calibri"/>
                <a:cs typeface="Calibri"/>
              </a:rPr>
              <a:t>Ce projet culturel </a:t>
            </a:r>
            <a:r>
              <a:rPr sz="1800" b="1" dirty="0">
                <a:latin typeface="Calibri"/>
                <a:cs typeface="Calibri"/>
              </a:rPr>
              <a:t>doit </a:t>
            </a:r>
            <a:r>
              <a:rPr sz="1800" b="1" spc="-10" dirty="0">
                <a:latin typeface="Calibri"/>
                <a:cs typeface="Calibri"/>
              </a:rPr>
              <a:t>permettre </a:t>
            </a:r>
            <a:r>
              <a:rPr sz="1800" b="1" spc="-20" dirty="0">
                <a:latin typeface="Calibri"/>
                <a:cs typeface="Calibri"/>
              </a:rPr>
              <a:t>d’ouvrir </a:t>
            </a:r>
            <a:r>
              <a:rPr sz="1800" b="1" spc="-5" dirty="0">
                <a:latin typeface="Calibri"/>
                <a:cs typeface="Calibri"/>
              </a:rPr>
              <a:t>et </a:t>
            </a:r>
            <a:r>
              <a:rPr sz="1800" b="1" dirty="0">
                <a:latin typeface="Calibri"/>
                <a:cs typeface="Calibri"/>
              </a:rPr>
              <a:t>de </a:t>
            </a:r>
            <a:r>
              <a:rPr sz="1800" b="1" spc="-5" dirty="0">
                <a:latin typeface="Calibri"/>
                <a:cs typeface="Calibri"/>
              </a:rPr>
              <a:t>former </a:t>
            </a:r>
            <a:r>
              <a:rPr sz="1800" b="1" spc="-20" dirty="0">
                <a:latin typeface="Calibri"/>
                <a:cs typeface="Calibri"/>
              </a:rPr>
              <a:t>l’esprit </a:t>
            </a:r>
            <a:r>
              <a:rPr sz="1800" b="1" dirty="0">
                <a:latin typeface="Calibri"/>
                <a:cs typeface="Calibri"/>
              </a:rPr>
              <a:t>des </a:t>
            </a:r>
            <a:r>
              <a:rPr sz="1800" b="1" spc="-5" dirty="0">
                <a:latin typeface="Calibri"/>
                <a:cs typeface="Calibri"/>
              </a:rPr>
              <a:t>lycéens</a:t>
            </a:r>
            <a:r>
              <a:rPr sz="1800" b="1" spc="-200" dirty="0">
                <a:latin typeface="Calibri"/>
                <a:cs typeface="Calibri"/>
              </a:rPr>
              <a:t> </a:t>
            </a:r>
            <a:r>
              <a:rPr sz="1800" b="1" dirty="0">
                <a:latin typeface="Calibri"/>
                <a:cs typeface="Calibri"/>
              </a:rPr>
              <a:t>à</a:t>
            </a:r>
            <a:endParaRPr sz="1800">
              <a:latin typeface="Calibri"/>
              <a:cs typeface="Calibri"/>
            </a:endParaRPr>
          </a:p>
          <a:p>
            <a:pPr marL="12700">
              <a:lnSpc>
                <a:spcPct val="100000"/>
              </a:lnSpc>
            </a:pPr>
            <a:r>
              <a:rPr sz="1800" b="1" dirty="0">
                <a:latin typeface="Calibri"/>
                <a:cs typeface="Calibri"/>
              </a:rPr>
              <a:t>la</a:t>
            </a:r>
            <a:r>
              <a:rPr sz="1800" b="1" spc="-5" dirty="0">
                <a:latin typeface="Calibri"/>
                <a:cs typeface="Calibri"/>
              </a:rPr>
              <a:t> culture</a:t>
            </a:r>
            <a:endParaRPr sz="1800">
              <a:latin typeface="Calibri"/>
              <a:cs typeface="Calibri"/>
            </a:endParaRPr>
          </a:p>
          <a:p>
            <a:pPr>
              <a:lnSpc>
                <a:spcPct val="100000"/>
              </a:lnSpc>
              <a:spcBef>
                <a:spcPts val="35"/>
              </a:spcBef>
            </a:pPr>
            <a:endParaRPr sz="1850">
              <a:latin typeface="Times New Roman"/>
              <a:cs typeface="Times New Roman"/>
            </a:endParaRPr>
          </a:p>
          <a:p>
            <a:pPr marL="12700" marR="93980">
              <a:lnSpc>
                <a:spcPct val="100000"/>
              </a:lnSpc>
            </a:pPr>
            <a:r>
              <a:rPr sz="1800" b="1" u="heavy" spc="-15" dirty="0">
                <a:uFill>
                  <a:solidFill>
                    <a:srgbClr val="000000"/>
                  </a:solidFill>
                </a:uFill>
                <a:latin typeface="Calibri"/>
                <a:cs typeface="Calibri"/>
              </a:rPr>
              <a:t>Contexte </a:t>
            </a:r>
            <a:r>
              <a:rPr sz="1800" b="1" u="heavy" dirty="0">
                <a:uFill>
                  <a:solidFill>
                    <a:srgbClr val="000000"/>
                  </a:solidFill>
                </a:uFill>
                <a:latin typeface="Calibri"/>
                <a:cs typeface="Calibri"/>
              </a:rPr>
              <a:t>de la </a:t>
            </a:r>
            <a:r>
              <a:rPr sz="1800" b="1" u="heavy" spc="-5" dirty="0">
                <a:uFill>
                  <a:solidFill>
                    <a:srgbClr val="000000"/>
                  </a:solidFill>
                </a:uFill>
                <a:latin typeface="Calibri"/>
                <a:cs typeface="Calibri"/>
              </a:rPr>
              <a:t>mission</a:t>
            </a:r>
            <a:r>
              <a:rPr sz="1800" b="1" spc="-5" dirty="0">
                <a:latin typeface="Calibri"/>
                <a:cs typeface="Calibri"/>
              </a:rPr>
              <a:t> </a:t>
            </a:r>
            <a:r>
              <a:rPr sz="1800" b="1" dirty="0">
                <a:latin typeface="Calibri"/>
                <a:cs typeface="Calibri"/>
              </a:rPr>
              <a:t>: </a:t>
            </a:r>
            <a:r>
              <a:rPr sz="1800" b="1" spc="-15" dirty="0">
                <a:latin typeface="Calibri"/>
                <a:cs typeface="Calibri"/>
              </a:rPr>
              <a:t>Cette </a:t>
            </a:r>
            <a:r>
              <a:rPr sz="1800" b="1" spc="-5" dirty="0">
                <a:latin typeface="Calibri"/>
                <a:cs typeface="Calibri"/>
              </a:rPr>
              <a:t>mission </a:t>
            </a:r>
            <a:r>
              <a:rPr sz="1800" b="1" dirty="0">
                <a:latin typeface="Calibri"/>
                <a:cs typeface="Calibri"/>
              </a:rPr>
              <a:t>doit se </a:t>
            </a:r>
            <a:r>
              <a:rPr sz="1800" b="1" spc="-10" dirty="0">
                <a:latin typeface="Calibri"/>
                <a:cs typeface="Calibri"/>
              </a:rPr>
              <a:t>développer </a:t>
            </a:r>
            <a:r>
              <a:rPr sz="1800" b="1" spc="-5" dirty="0">
                <a:latin typeface="Calibri"/>
                <a:cs typeface="Calibri"/>
              </a:rPr>
              <a:t>autour </a:t>
            </a:r>
            <a:r>
              <a:rPr sz="1800" b="1" dirty="0">
                <a:latin typeface="Calibri"/>
                <a:cs typeface="Calibri"/>
              </a:rPr>
              <a:t>du </a:t>
            </a:r>
            <a:r>
              <a:rPr sz="1800" b="1" spc="-5" dirty="0">
                <a:latin typeface="Calibri"/>
                <a:cs typeface="Calibri"/>
              </a:rPr>
              <a:t>CDI, et </a:t>
            </a:r>
            <a:r>
              <a:rPr sz="1800" b="1" dirty="0">
                <a:latin typeface="Calibri"/>
                <a:cs typeface="Calibri"/>
              </a:rPr>
              <a:t>du </a:t>
            </a:r>
            <a:r>
              <a:rPr sz="1800" b="1" spc="-5" dirty="0">
                <a:latin typeface="Calibri"/>
                <a:cs typeface="Calibri"/>
              </a:rPr>
              <a:t>Club  </a:t>
            </a:r>
            <a:r>
              <a:rPr sz="1800" b="1" spc="-10" dirty="0">
                <a:latin typeface="Calibri"/>
                <a:cs typeface="Calibri"/>
              </a:rPr>
              <a:t>Culture créé </a:t>
            </a:r>
            <a:r>
              <a:rPr sz="1800" b="1" dirty="0">
                <a:latin typeface="Calibri"/>
                <a:cs typeface="Calibri"/>
              </a:rPr>
              <a:t>pour les</a:t>
            </a:r>
            <a:r>
              <a:rPr sz="1800" b="1" spc="-60" dirty="0">
                <a:latin typeface="Calibri"/>
                <a:cs typeface="Calibri"/>
              </a:rPr>
              <a:t> </a:t>
            </a:r>
            <a:r>
              <a:rPr sz="1800" b="1" spc="-5" dirty="0">
                <a:latin typeface="Calibri"/>
                <a:cs typeface="Calibri"/>
              </a:rPr>
              <a:t>lycées</a:t>
            </a:r>
            <a:endParaRPr sz="1800">
              <a:latin typeface="Calibri"/>
              <a:cs typeface="Calibri"/>
            </a:endParaRPr>
          </a:p>
          <a:p>
            <a:pPr>
              <a:lnSpc>
                <a:spcPct val="100000"/>
              </a:lnSpc>
              <a:spcBef>
                <a:spcPts val="35"/>
              </a:spcBef>
            </a:pPr>
            <a:endParaRPr sz="1850">
              <a:latin typeface="Times New Roman"/>
              <a:cs typeface="Times New Roman"/>
            </a:endParaRPr>
          </a:p>
          <a:p>
            <a:pPr marL="12700">
              <a:lnSpc>
                <a:spcPct val="100000"/>
              </a:lnSpc>
            </a:pPr>
            <a:r>
              <a:rPr sz="1800" b="1" u="heavy" spc="-5" dirty="0">
                <a:uFill>
                  <a:solidFill>
                    <a:srgbClr val="000000"/>
                  </a:solidFill>
                </a:uFill>
                <a:latin typeface="Calibri"/>
                <a:cs typeface="Calibri"/>
              </a:rPr>
              <a:t>Description </a:t>
            </a:r>
            <a:r>
              <a:rPr sz="1800" b="1" u="heavy" dirty="0">
                <a:uFill>
                  <a:solidFill>
                    <a:srgbClr val="000000"/>
                  </a:solidFill>
                </a:uFill>
                <a:latin typeface="Calibri"/>
                <a:cs typeface="Calibri"/>
              </a:rPr>
              <a:t>de la </a:t>
            </a:r>
            <a:r>
              <a:rPr sz="1800" b="1" u="heavy" spc="-5" dirty="0">
                <a:uFill>
                  <a:solidFill>
                    <a:srgbClr val="000000"/>
                  </a:solidFill>
                </a:uFill>
                <a:latin typeface="Calibri"/>
                <a:cs typeface="Calibri"/>
              </a:rPr>
              <a:t>mission</a:t>
            </a:r>
            <a:r>
              <a:rPr sz="1800" b="1" spc="-5" dirty="0">
                <a:latin typeface="Calibri"/>
                <a:cs typeface="Calibri"/>
              </a:rPr>
              <a:t> </a:t>
            </a:r>
            <a:r>
              <a:rPr sz="1800" b="1" dirty="0">
                <a:latin typeface="Calibri"/>
                <a:cs typeface="Calibri"/>
              </a:rPr>
              <a:t>: Accompagner les </a:t>
            </a:r>
            <a:r>
              <a:rPr sz="1800" b="1" spc="-10" dirty="0">
                <a:latin typeface="Calibri"/>
                <a:cs typeface="Calibri"/>
              </a:rPr>
              <a:t>professeurs </a:t>
            </a:r>
            <a:r>
              <a:rPr sz="1800" b="1" dirty="0">
                <a:latin typeface="Calibri"/>
                <a:cs typeface="Calibri"/>
              </a:rPr>
              <a:t>sur les </a:t>
            </a:r>
            <a:r>
              <a:rPr sz="1800" b="1" spc="-5" dirty="0">
                <a:latin typeface="Calibri"/>
                <a:cs typeface="Calibri"/>
              </a:rPr>
              <a:t>tâches</a:t>
            </a:r>
            <a:r>
              <a:rPr sz="1800" b="1" spc="-160" dirty="0">
                <a:latin typeface="Calibri"/>
                <a:cs typeface="Calibri"/>
              </a:rPr>
              <a:t> </a:t>
            </a:r>
            <a:r>
              <a:rPr sz="1800" b="1" spc="-10" dirty="0">
                <a:latin typeface="Calibri"/>
                <a:cs typeface="Calibri"/>
              </a:rPr>
              <a:t>suivantes</a:t>
            </a:r>
            <a:endParaRPr sz="1800">
              <a:latin typeface="Calibri"/>
              <a:cs typeface="Calibri"/>
            </a:endParaRPr>
          </a:p>
          <a:p>
            <a:pPr>
              <a:lnSpc>
                <a:spcPct val="100000"/>
              </a:lnSpc>
              <a:spcBef>
                <a:spcPts val="35"/>
              </a:spcBef>
            </a:pPr>
            <a:endParaRPr sz="1850">
              <a:latin typeface="Times New Roman"/>
              <a:cs typeface="Times New Roman"/>
            </a:endParaRPr>
          </a:p>
          <a:p>
            <a:pPr marL="12700">
              <a:lnSpc>
                <a:spcPct val="100000"/>
              </a:lnSpc>
            </a:pPr>
            <a:r>
              <a:rPr sz="1800" b="1" u="heavy" spc="-25" dirty="0">
                <a:uFill>
                  <a:solidFill>
                    <a:srgbClr val="000000"/>
                  </a:solidFill>
                </a:uFill>
                <a:latin typeface="Calibri"/>
                <a:cs typeface="Calibri"/>
              </a:rPr>
              <a:t>Taches </a:t>
            </a:r>
            <a:r>
              <a:rPr sz="1800" b="1" u="heavy" spc="-10" dirty="0">
                <a:uFill>
                  <a:solidFill>
                    <a:srgbClr val="000000"/>
                  </a:solidFill>
                </a:uFill>
                <a:latin typeface="Calibri"/>
                <a:cs typeface="Calibri"/>
              </a:rPr>
              <a:t>Précises</a:t>
            </a:r>
            <a:r>
              <a:rPr sz="1800" b="1" u="heavy" spc="-20" dirty="0">
                <a:uFill>
                  <a:solidFill>
                    <a:srgbClr val="000000"/>
                  </a:solidFill>
                </a:uFill>
                <a:latin typeface="Calibri"/>
                <a:cs typeface="Calibri"/>
              </a:rPr>
              <a:t> </a:t>
            </a:r>
            <a:r>
              <a:rPr sz="1800" b="1" dirty="0">
                <a:latin typeface="Calibri"/>
                <a:cs typeface="Calibri"/>
              </a:rPr>
              <a:t>:</a:t>
            </a:r>
            <a:endParaRPr sz="1800">
              <a:latin typeface="Calibri"/>
              <a:cs typeface="Calibri"/>
            </a:endParaRPr>
          </a:p>
          <a:p>
            <a:pPr marL="299085" indent="-286385">
              <a:lnSpc>
                <a:spcPct val="100000"/>
              </a:lnSpc>
              <a:spcBef>
                <a:spcPts val="20"/>
              </a:spcBef>
              <a:buFont typeface="Arial"/>
              <a:buChar char="•"/>
              <a:tabLst>
                <a:tab pos="299085" algn="l"/>
                <a:tab pos="299720" algn="l"/>
              </a:tabLst>
            </a:pPr>
            <a:r>
              <a:rPr sz="1600" b="1" spc="-10" dirty="0">
                <a:latin typeface="Calibri"/>
                <a:cs typeface="Calibri"/>
              </a:rPr>
              <a:t>Préparer </a:t>
            </a:r>
            <a:r>
              <a:rPr sz="1600" b="1" spc="-15" dirty="0">
                <a:latin typeface="Calibri"/>
                <a:cs typeface="Calibri"/>
              </a:rPr>
              <a:t>avec </a:t>
            </a:r>
            <a:r>
              <a:rPr sz="1600" b="1" spc="-5" dirty="0">
                <a:latin typeface="Calibri"/>
                <a:cs typeface="Calibri"/>
              </a:rPr>
              <a:t>les </a:t>
            </a:r>
            <a:r>
              <a:rPr sz="1600" b="1" spc="-15" dirty="0">
                <a:latin typeface="Calibri"/>
                <a:cs typeface="Calibri"/>
              </a:rPr>
              <a:t>professeurs </a:t>
            </a:r>
            <a:r>
              <a:rPr sz="1600" b="1" spc="-5" dirty="0">
                <a:latin typeface="Calibri"/>
                <a:cs typeface="Calibri"/>
              </a:rPr>
              <a:t>les sorties du « </a:t>
            </a:r>
            <a:r>
              <a:rPr sz="1600" b="1" spc="-10" dirty="0">
                <a:latin typeface="Calibri"/>
                <a:cs typeface="Calibri"/>
              </a:rPr>
              <a:t>Club culture </a:t>
            </a:r>
            <a:r>
              <a:rPr sz="1600" b="1" spc="-5" dirty="0">
                <a:latin typeface="Calibri"/>
                <a:cs typeface="Calibri"/>
              </a:rPr>
              <a:t>», (Expositions </a:t>
            </a:r>
            <a:r>
              <a:rPr sz="1600" b="1" spc="-10" dirty="0">
                <a:latin typeface="Calibri"/>
                <a:cs typeface="Calibri"/>
              </a:rPr>
              <a:t>et</a:t>
            </a:r>
            <a:r>
              <a:rPr sz="1600" b="1" spc="260" dirty="0">
                <a:latin typeface="Calibri"/>
                <a:cs typeface="Calibri"/>
              </a:rPr>
              <a:t> </a:t>
            </a:r>
            <a:r>
              <a:rPr sz="1600" b="1" spc="-10" dirty="0">
                <a:latin typeface="Calibri"/>
                <a:cs typeface="Calibri"/>
              </a:rPr>
              <a:t>Théâtre)</a:t>
            </a:r>
            <a:endParaRPr sz="1600">
              <a:latin typeface="Calibri"/>
              <a:cs typeface="Calibri"/>
            </a:endParaRPr>
          </a:p>
          <a:p>
            <a:pPr marL="299085" indent="-286385">
              <a:lnSpc>
                <a:spcPct val="100000"/>
              </a:lnSpc>
              <a:buFont typeface="Arial"/>
              <a:buChar char="•"/>
              <a:tabLst>
                <a:tab pos="299085" algn="l"/>
                <a:tab pos="299720" algn="l"/>
              </a:tabLst>
            </a:pPr>
            <a:r>
              <a:rPr sz="1600" b="1" spc="-10" dirty="0">
                <a:latin typeface="Calibri"/>
                <a:cs typeface="Calibri"/>
              </a:rPr>
              <a:t>Organiser des </a:t>
            </a:r>
            <a:r>
              <a:rPr sz="1600" b="1" spc="-5" dirty="0">
                <a:latin typeface="Calibri"/>
                <a:cs typeface="Calibri"/>
              </a:rPr>
              <a:t>séances </a:t>
            </a:r>
            <a:r>
              <a:rPr sz="1600" b="1" spc="-10" dirty="0">
                <a:latin typeface="Calibri"/>
                <a:cs typeface="Calibri"/>
              </a:rPr>
              <a:t>cinéma </a:t>
            </a:r>
            <a:r>
              <a:rPr sz="1600" b="1" spc="-5" dirty="0">
                <a:latin typeface="Calibri"/>
                <a:cs typeface="Calibri"/>
              </a:rPr>
              <a:t>« Les classiques du cinéma</a:t>
            </a:r>
            <a:r>
              <a:rPr sz="1600" b="1" spc="125" dirty="0">
                <a:latin typeface="Calibri"/>
                <a:cs typeface="Calibri"/>
              </a:rPr>
              <a:t> </a:t>
            </a:r>
            <a:r>
              <a:rPr sz="1600" b="1" spc="-5" dirty="0">
                <a:latin typeface="Calibri"/>
                <a:cs typeface="Calibri"/>
              </a:rPr>
              <a:t>»</a:t>
            </a:r>
            <a:endParaRPr sz="1600">
              <a:latin typeface="Calibri"/>
              <a:cs typeface="Calibri"/>
            </a:endParaRPr>
          </a:p>
          <a:p>
            <a:pPr marL="299085" indent="-286385">
              <a:lnSpc>
                <a:spcPct val="100000"/>
              </a:lnSpc>
              <a:buFont typeface="Arial"/>
              <a:buChar char="•"/>
              <a:tabLst>
                <a:tab pos="299085" algn="l"/>
                <a:tab pos="299720" algn="l"/>
              </a:tabLst>
            </a:pPr>
            <a:r>
              <a:rPr sz="1600" b="1" spc="-10" dirty="0">
                <a:latin typeface="Calibri"/>
                <a:cs typeface="Calibri"/>
              </a:rPr>
              <a:t>Co-organiser </a:t>
            </a:r>
            <a:r>
              <a:rPr sz="1600" b="1" spc="-5" dirty="0">
                <a:latin typeface="Calibri"/>
                <a:cs typeface="Calibri"/>
              </a:rPr>
              <a:t>la </a:t>
            </a:r>
            <a:r>
              <a:rPr sz="1600" b="1" spc="-10" dirty="0">
                <a:latin typeface="Calibri"/>
                <a:cs typeface="Calibri"/>
              </a:rPr>
              <a:t>facilité </a:t>
            </a:r>
            <a:r>
              <a:rPr sz="1600" b="1" spc="-20" dirty="0">
                <a:latin typeface="Calibri"/>
                <a:cs typeface="Calibri"/>
              </a:rPr>
              <a:t>d’accès </a:t>
            </a:r>
            <a:r>
              <a:rPr sz="1600" b="1" spc="-10" dirty="0">
                <a:latin typeface="Calibri"/>
                <a:cs typeface="Calibri"/>
              </a:rPr>
              <a:t>du CDI </a:t>
            </a:r>
            <a:r>
              <a:rPr sz="1600" b="1" spc="-5" dirty="0">
                <a:latin typeface="Calibri"/>
                <a:cs typeface="Calibri"/>
              </a:rPr>
              <a:t>en </a:t>
            </a:r>
            <a:r>
              <a:rPr sz="1600" b="1" spc="-10" dirty="0">
                <a:latin typeface="Calibri"/>
                <a:cs typeface="Calibri"/>
              </a:rPr>
              <a:t>impliquant </a:t>
            </a:r>
            <a:r>
              <a:rPr sz="1600" b="1" spc="-5" dirty="0">
                <a:latin typeface="Calibri"/>
                <a:cs typeface="Calibri"/>
              </a:rPr>
              <a:t>les </a:t>
            </a:r>
            <a:r>
              <a:rPr sz="1600" b="1" spc="-10" dirty="0">
                <a:latin typeface="Calibri"/>
                <a:cs typeface="Calibri"/>
              </a:rPr>
              <a:t>parents, bénévoles, et jeunes</a:t>
            </a:r>
            <a:r>
              <a:rPr sz="1600" b="1" spc="229" dirty="0">
                <a:latin typeface="Calibri"/>
                <a:cs typeface="Calibri"/>
              </a:rPr>
              <a:t> </a:t>
            </a:r>
            <a:r>
              <a:rPr sz="1600" b="1" spc="-10" dirty="0">
                <a:latin typeface="Calibri"/>
                <a:cs typeface="Calibri"/>
              </a:rPr>
              <a:t>….</a:t>
            </a:r>
            <a:endParaRPr sz="1600">
              <a:latin typeface="Calibri"/>
              <a:cs typeface="Calibri"/>
            </a:endParaRPr>
          </a:p>
          <a:p>
            <a:pPr marL="299085" marR="260985" indent="-286385">
              <a:lnSpc>
                <a:spcPct val="100000"/>
              </a:lnSpc>
              <a:buFont typeface="Arial"/>
              <a:buChar char="•"/>
              <a:tabLst>
                <a:tab pos="299085" algn="l"/>
                <a:tab pos="299720" algn="l"/>
              </a:tabLst>
            </a:pPr>
            <a:r>
              <a:rPr sz="1600" b="1" spc="-10" dirty="0">
                <a:latin typeface="Calibri"/>
                <a:cs typeface="Calibri"/>
              </a:rPr>
              <a:t>Communiquer sur </a:t>
            </a:r>
            <a:r>
              <a:rPr sz="1600" b="1" spc="-25" dirty="0">
                <a:latin typeface="Calibri"/>
                <a:cs typeface="Calibri"/>
              </a:rPr>
              <a:t>l’offre </a:t>
            </a:r>
            <a:r>
              <a:rPr sz="1600" b="1" spc="-5" dirty="0">
                <a:latin typeface="Calibri"/>
                <a:cs typeface="Calibri"/>
              </a:rPr>
              <a:t>culturelle en </a:t>
            </a:r>
            <a:r>
              <a:rPr sz="1600" b="1" spc="-10" dirty="0">
                <a:latin typeface="Calibri"/>
                <a:cs typeface="Calibri"/>
              </a:rPr>
              <a:t>proposant </a:t>
            </a:r>
            <a:r>
              <a:rPr sz="1600" b="1" spc="-5" dirty="0">
                <a:latin typeface="Calibri"/>
                <a:cs typeface="Calibri"/>
              </a:rPr>
              <a:t>un </a:t>
            </a:r>
            <a:r>
              <a:rPr sz="1600" b="1" spc="-10" dirty="0">
                <a:latin typeface="Calibri"/>
                <a:cs typeface="Calibri"/>
              </a:rPr>
              <a:t>agenda </a:t>
            </a:r>
            <a:r>
              <a:rPr sz="1600" b="1" spc="-20" dirty="0">
                <a:latin typeface="Calibri"/>
                <a:cs typeface="Calibri"/>
              </a:rPr>
              <a:t>s’adressant </a:t>
            </a:r>
            <a:r>
              <a:rPr sz="1600" b="1" spc="-5" dirty="0">
                <a:latin typeface="Calibri"/>
                <a:cs typeface="Calibri"/>
              </a:rPr>
              <a:t>aux </a:t>
            </a:r>
            <a:r>
              <a:rPr sz="1600" b="1" spc="-10" dirty="0">
                <a:latin typeface="Calibri"/>
                <a:cs typeface="Calibri"/>
              </a:rPr>
              <a:t>élèves et </a:t>
            </a:r>
            <a:r>
              <a:rPr sz="1600" b="1" spc="-5" dirty="0">
                <a:latin typeface="Calibri"/>
                <a:cs typeface="Calibri"/>
              </a:rPr>
              <a:t>aux  </a:t>
            </a:r>
            <a:r>
              <a:rPr sz="1600" b="1" spc="-10" dirty="0">
                <a:latin typeface="Calibri"/>
                <a:cs typeface="Calibri"/>
              </a:rPr>
              <a:t>personnels</a:t>
            </a:r>
            <a:r>
              <a:rPr sz="1600" b="1" spc="25" dirty="0">
                <a:latin typeface="Calibri"/>
                <a:cs typeface="Calibri"/>
              </a:rPr>
              <a:t> </a:t>
            </a:r>
            <a:r>
              <a:rPr sz="1600" b="1" spc="-5" dirty="0">
                <a:latin typeface="Calibri"/>
                <a:cs typeface="Calibri"/>
              </a:rPr>
              <a:t>….</a:t>
            </a:r>
            <a:endParaRPr sz="1600">
              <a:latin typeface="Calibri"/>
              <a:cs typeface="Calibri"/>
            </a:endParaRPr>
          </a:p>
          <a:p>
            <a:pPr marL="299085" indent="-286385">
              <a:lnSpc>
                <a:spcPct val="100000"/>
              </a:lnSpc>
              <a:buFont typeface="Arial"/>
              <a:buChar char="•"/>
              <a:tabLst>
                <a:tab pos="299085" algn="l"/>
                <a:tab pos="299720" algn="l"/>
              </a:tabLst>
            </a:pPr>
            <a:r>
              <a:rPr sz="1600" b="1" spc="-10" dirty="0">
                <a:latin typeface="Calibri"/>
                <a:cs typeface="Calibri"/>
              </a:rPr>
              <a:t>Communiquer </a:t>
            </a:r>
            <a:r>
              <a:rPr sz="1600" b="1" spc="-15" dirty="0">
                <a:latin typeface="Calibri"/>
                <a:cs typeface="Calibri"/>
              </a:rPr>
              <a:t>systématiquement </a:t>
            </a:r>
            <a:r>
              <a:rPr sz="1600" b="1" spc="-5" dirty="0">
                <a:latin typeface="Calibri"/>
                <a:cs typeface="Calibri"/>
              </a:rPr>
              <a:t>à chaque </a:t>
            </a:r>
            <a:r>
              <a:rPr sz="1600" b="1" spc="-15" dirty="0">
                <a:latin typeface="Calibri"/>
                <a:cs typeface="Calibri"/>
              </a:rPr>
              <a:t>événement </a:t>
            </a:r>
            <a:r>
              <a:rPr sz="1600" b="1" spc="-10" dirty="0">
                <a:latin typeface="Calibri"/>
                <a:cs typeface="Calibri"/>
              </a:rPr>
              <a:t>culturel organisé </a:t>
            </a:r>
            <a:r>
              <a:rPr sz="1600" b="1" spc="-5" dirty="0">
                <a:latin typeface="Calibri"/>
                <a:cs typeface="Calibri"/>
              </a:rPr>
              <a:t>en</a:t>
            </a:r>
            <a:r>
              <a:rPr sz="1600" b="1" spc="210" dirty="0">
                <a:latin typeface="Calibri"/>
                <a:cs typeface="Calibri"/>
              </a:rPr>
              <a:t> </a:t>
            </a:r>
            <a:r>
              <a:rPr sz="1600" b="1" spc="-15" dirty="0">
                <a:latin typeface="Calibri"/>
                <a:cs typeface="Calibri"/>
              </a:rPr>
              <a:t>interne</a:t>
            </a:r>
            <a:endParaRPr sz="16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160" y="117347"/>
            <a:ext cx="7417434" cy="460375"/>
          </a:xfrm>
          <a:prstGeom prst="rect">
            <a:avLst/>
          </a:prstGeom>
          <a:solidFill>
            <a:srgbClr val="00A9C2"/>
          </a:solidFill>
          <a:ln w="9144">
            <a:solidFill>
              <a:srgbClr val="92D050"/>
            </a:solidFill>
          </a:ln>
        </p:spPr>
        <p:txBody>
          <a:bodyPr vert="horz" wrap="square" lIns="0" tIns="25400" rIns="0" bIns="0" rtlCol="0">
            <a:spAutoFit/>
          </a:bodyPr>
          <a:lstStyle/>
          <a:p>
            <a:pPr marL="2146935">
              <a:lnSpc>
                <a:spcPct val="100000"/>
              </a:lnSpc>
              <a:spcBef>
                <a:spcPts val="200"/>
              </a:spcBef>
            </a:pPr>
            <a:r>
              <a:rPr dirty="0"/>
              <a:t>AXE</a:t>
            </a:r>
            <a:r>
              <a:rPr spc="-5" dirty="0"/>
              <a:t> 3-ENVIRONNEMENT</a:t>
            </a:r>
          </a:p>
        </p:txBody>
      </p:sp>
      <p:sp>
        <p:nvSpPr>
          <p:cNvPr id="3" name="object 3"/>
          <p:cNvSpPr/>
          <p:nvPr/>
        </p:nvSpPr>
        <p:spPr>
          <a:xfrm>
            <a:off x="377240" y="911225"/>
            <a:ext cx="8659317" cy="29443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74951" y="904875"/>
            <a:ext cx="0" cy="2969895"/>
          </a:xfrm>
          <a:custGeom>
            <a:avLst/>
            <a:gdLst/>
            <a:ahLst/>
            <a:cxnLst/>
            <a:rect l="l" t="t" r="r" b="b"/>
            <a:pathLst>
              <a:path h="2969895">
                <a:moveTo>
                  <a:pt x="0" y="0"/>
                </a:moveTo>
                <a:lnTo>
                  <a:pt x="0" y="2969768"/>
                </a:lnTo>
              </a:path>
            </a:pathLst>
          </a:custGeom>
          <a:ln w="12700">
            <a:solidFill>
              <a:srgbClr val="FFFFFF"/>
            </a:solidFill>
          </a:ln>
        </p:spPr>
        <p:txBody>
          <a:bodyPr wrap="square" lIns="0" tIns="0" rIns="0" bIns="0" rtlCol="0"/>
          <a:lstStyle/>
          <a:p>
            <a:endParaRPr/>
          </a:p>
        </p:txBody>
      </p:sp>
      <p:sp>
        <p:nvSpPr>
          <p:cNvPr id="5" name="object 5"/>
          <p:cNvSpPr/>
          <p:nvPr/>
        </p:nvSpPr>
        <p:spPr>
          <a:xfrm>
            <a:off x="377240" y="904875"/>
            <a:ext cx="0" cy="2969895"/>
          </a:xfrm>
          <a:custGeom>
            <a:avLst/>
            <a:gdLst/>
            <a:ahLst/>
            <a:cxnLst/>
            <a:rect l="l" t="t" r="r" b="b"/>
            <a:pathLst>
              <a:path h="2969895">
                <a:moveTo>
                  <a:pt x="0" y="0"/>
                </a:moveTo>
                <a:lnTo>
                  <a:pt x="0" y="2969768"/>
                </a:lnTo>
              </a:path>
            </a:pathLst>
          </a:custGeom>
          <a:ln w="12700">
            <a:solidFill>
              <a:srgbClr val="FFFFFF"/>
            </a:solidFill>
          </a:ln>
        </p:spPr>
        <p:txBody>
          <a:bodyPr wrap="square" lIns="0" tIns="0" rIns="0" bIns="0" rtlCol="0"/>
          <a:lstStyle/>
          <a:p>
            <a:endParaRPr/>
          </a:p>
        </p:txBody>
      </p:sp>
      <p:sp>
        <p:nvSpPr>
          <p:cNvPr id="6" name="object 6"/>
          <p:cNvSpPr/>
          <p:nvPr/>
        </p:nvSpPr>
        <p:spPr>
          <a:xfrm>
            <a:off x="9036557" y="904875"/>
            <a:ext cx="0" cy="2969895"/>
          </a:xfrm>
          <a:custGeom>
            <a:avLst/>
            <a:gdLst/>
            <a:ahLst/>
            <a:cxnLst/>
            <a:rect l="l" t="t" r="r" b="b"/>
            <a:pathLst>
              <a:path h="2969895">
                <a:moveTo>
                  <a:pt x="0" y="0"/>
                </a:moveTo>
                <a:lnTo>
                  <a:pt x="0" y="2969768"/>
                </a:lnTo>
              </a:path>
            </a:pathLst>
          </a:custGeom>
          <a:ln w="12700">
            <a:solidFill>
              <a:srgbClr val="FFFFFF"/>
            </a:solidFill>
          </a:ln>
        </p:spPr>
        <p:txBody>
          <a:bodyPr wrap="square" lIns="0" tIns="0" rIns="0" bIns="0" rtlCol="0"/>
          <a:lstStyle/>
          <a:p>
            <a:endParaRPr/>
          </a:p>
        </p:txBody>
      </p:sp>
      <p:sp>
        <p:nvSpPr>
          <p:cNvPr id="7" name="object 7"/>
          <p:cNvSpPr/>
          <p:nvPr/>
        </p:nvSpPr>
        <p:spPr>
          <a:xfrm>
            <a:off x="370890" y="911225"/>
            <a:ext cx="8672195" cy="0"/>
          </a:xfrm>
          <a:custGeom>
            <a:avLst/>
            <a:gdLst/>
            <a:ahLst/>
            <a:cxnLst/>
            <a:rect l="l" t="t" r="r" b="b"/>
            <a:pathLst>
              <a:path w="8672195">
                <a:moveTo>
                  <a:pt x="0" y="0"/>
                </a:moveTo>
                <a:lnTo>
                  <a:pt x="8672017" y="0"/>
                </a:lnTo>
              </a:path>
            </a:pathLst>
          </a:custGeom>
          <a:ln w="12700">
            <a:solidFill>
              <a:srgbClr val="FFFFFF"/>
            </a:solidFill>
          </a:ln>
        </p:spPr>
        <p:txBody>
          <a:bodyPr wrap="square" lIns="0" tIns="0" rIns="0" bIns="0" rtlCol="0"/>
          <a:lstStyle/>
          <a:p>
            <a:endParaRPr/>
          </a:p>
        </p:txBody>
      </p:sp>
      <p:sp>
        <p:nvSpPr>
          <p:cNvPr id="8" name="object 8"/>
          <p:cNvSpPr/>
          <p:nvPr/>
        </p:nvSpPr>
        <p:spPr>
          <a:xfrm>
            <a:off x="370890" y="3855592"/>
            <a:ext cx="8672195" cy="0"/>
          </a:xfrm>
          <a:custGeom>
            <a:avLst/>
            <a:gdLst/>
            <a:ahLst/>
            <a:cxnLst/>
            <a:rect l="l" t="t" r="r" b="b"/>
            <a:pathLst>
              <a:path w="8672195">
                <a:moveTo>
                  <a:pt x="0" y="0"/>
                </a:moveTo>
                <a:lnTo>
                  <a:pt x="8672017"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521614" y="1905590"/>
            <a:ext cx="1609090" cy="868044"/>
          </a:xfrm>
          <a:prstGeom prst="rect">
            <a:avLst/>
          </a:prstGeom>
        </p:spPr>
        <p:txBody>
          <a:bodyPr vert="horz" wrap="square" lIns="0" tIns="67945" rIns="0" bIns="0" rtlCol="0">
            <a:spAutoFit/>
          </a:bodyPr>
          <a:lstStyle/>
          <a:p>
            <a:pPr algn="ctr">
              <a:lnSpc>
                <a:spcPct val="100000"/>
              </a:lnSpc>
              <a:spcBef>
                <a:spcPts val="535"/>
              </a:spcBef>
            </a:pPr>
            <a:r>
              <a:rPr sz="2400" b="1" spc="-10" dirty="0">
                <a:latin typeface="Calibri"/>
                <a:cs typeface="Calibri"/>
              </a:rPr>
              <a:t>Exemples</a:t>
            </a:r>
            <a:r>
              <a:rPr sz="2400" b="1" spc="-80" dirty="0">
                <a:latin typeface="Calibri"/>
                <a:cs typeface="Calibri"/>
              </a:rPr>
              <a:t> </a:t>
            </a:r>
            <a:r>
              <a:rPr sz="2400" b="1" dirty="0">
                <a:latin typeface="Calibri"/>
                <a:cs typeface="Calibri"/>
              </a:rPr>
              <a:t>de</a:t>
            </a:r>
            <a:endParaRPr sz="2400">
              <a:latin typeface="Calibri"/>
              <a:cs typeface="Calibri"/>
            </a:endParaRPr>
          </a:p>
          <a:p>
            <a:pPr algn="ctr">
              <a:lnSpc>
                <a:spcPct val="100000"/>
              </a:lnSpc>
              <a:spcBef>
                <a:spcPts val="434"/>
              </a:spcBef>
            </a:pPr>
            <a:r>
              <a:rPr sz="2400" b="1" spc="-5" dirty="0">
                <a:latin typeface="Calibri"/>
                <a:cs typeface="Calibri"/>
              </a:rPr>
              <a:t>mission</a:t>
            </a:r>
            <a:endParaRPr sz="2400">
              <a:latin typeface="Calibri"/>
              <a:cs typeface="Calibri"/>
            </a:endParaRPr>
          </a:p>
        </p:txBody>
      </p:sp>
      <p:sp>
        <p:nvSpPr>
          <p:cNvPr id="11" name="object 11"/>
          <p:cNvSpPr txBox="1"/>
          <p:nvPr/>
        </p:nvSpPr>
        <p:spPr>
          <a:xfrm>
            <a:off x="2232424" y="1086769"/>
            <a:ext cx="6629400" cy="2454390"/>
          </a:xfrm>
          <a:prstGeom prst="rect">
            <a:avLst/>
          </a:prstGeom>
        </p:spPr>
        <p:txBody>
          <a:bodyPr vert="horz" wrap="square" lIns="0" tIns="12065" rIns="0" bIns="0" rtlCol="0">
            <a:spAutoFit/>
          </a:bodyPr>
          <a:lstStyle/>
          <a:p>
            <a:pPr marL="342900" indent="-342900" algn="ctr">
              <a:lnSpc>
                <a:spcPct val="100000"/>
              </a:lnSpc>
              <a:spcBef>
                <a:spcPts val="535"/>
              </a:spcBef>
              <a:buFont typeface="Courier New" panose="02070309020205020404" pitchFamily="49" charset="0"/>
              <a:buChar char="o"/>
            </a:pPr>
            <a:r>
              <a:rPr lang="fr-FR" sz="2400" b="1" spc="-10" dirty="0">
                <a:cs typeface="Calibri"/>
              </a:rPr>
              <a:t>Eco médiation </a:t>
            </a:r>
            <a:r>
              <a:rPr lang="fr-FR" sz="2400" b="1" spc="-5" dirty="0">
                <a:cs typeface="Calibri"/>
              </a:rPr>
              <a:t>pour </a:t>
            </a:r>
            <a:r>
              <a:rPr lang="fr-FR" sz="2400" b="1" spc="-25" dirty="0">
                <a:cs typeface="Calibri"/>
              </a:rPr>
              <a:t>l’obtention </a:t>
            </a:r>
            <a:r>
              <a:rPr lang="fr-FR" sz="2400" b="1" dirty="0">
                <a:cs typeface="Calibri"/>
              </a:rPr>
              <a:t>du </a:t>
            </a:r>
            <a:r>
              <a:rPr lang="fr-FR" sz="2400" b="1" spc="-5" dirty="0">
                <a:cs typeface="Calibri"/>
              </a:rPr>
              <a:t>label </a:t>
            </a:r>
            <a:r>
              <a:rPr lang="fr-FR" sz="2400" b="1" dirty="0">
                <a:cs typeface="Calibri"/>
              </a:rPr>
              <a:t>«</a:t>
            </a:r>
            <a:r>
              <a:rPr lang="fr-FR" sz="2400" b="1" spc="-180" dirty="0">
                <a:cs typeface="Calibri"/>
              </a:rPr>
              <a:t> </a:t>
            </a:r>
            <a:r>
              <a:rPr lang="fr-FR" sz="2400" b="1" spc="-5" dirty="0">
                <a:cs typeface="Calibri"/>
              </a:rPr>
              <a:t>éco-</a:t>
            </a:r>
            <a:endParaRPr lang="fr-FR" sz="2400" dirty="0">
              <a:cs typeface="Calibri"/>
            </a:endParaRPr>
          </a:p>
          <a:p>
            <a:pPr marL="47625" algn="ctr">
              <a:lnSpc>
                <a:spcPct val="100000"/>
              </a:lnSpc>
              <a:spcBef>
                <a:spcPts val="434"/>
              </a:spcBef>
            </a:pPr>
            <a:r>
              <a:rPr lang="fr-FR" sz="2400" b="1" spc="-5" dirty="0">
                <a:cs typeface="Calibri"/>
              </a:rPr>
              <a:t>école </a:t>
            </a:r>
            <a:r>
              <a:rPr lang="fr-FR" sz="2400" b="1" dirty="0">
                <a:cs typeface="Calibri"/>
              </a:rPr>
              <a:t>», </a:t>
            </a:r>
            <a:r>
              <a:rPr lang="fr-FR" sz="2400" b="1" spc="-10" dirty="0">
                <a:cs typeface="Calibri"/>
              </a:rPr>
              <a:t>découverte </a:t>
            </a:r>
            <a:r>
              <a:rPr lang="fr-FR" sz="2400" b="1" dirty="0">
                <a:cs typeface="Calibri"/>
              </a:rPr>
              <a:t>de </a:t>
            </a:r>
            <a:r>
              <a:rPr lang="fr-FR" sz="2400" b="1" spc="-20" dirty="0">
                <a:cs typeface="Calibri"/>
              </a:rPr>
              <a:t>l’environnement</a:t>
            </a:r>
            <a:r>
              <a:rPr lang="fr-FR" sz="2400" b="1" spc="-55" dirty="0">
                <a:cs typeface="Calibri"/>
              </a:rPr>
              <a:t> </a:t>
            </a:r>
            <a:r>
              <a:rPr lang="fr-FR" sz="2400" b="1" dirty="0">
                <a:cs typeface="Calibri"/>
              </a:rPr>
              <a:t>aux</a:t>
            </a:r>
            <a:endParaRPr lang="fr-FR" sz="2400" dirty="0">
              <a:cs typeface="Calibri"/>
            </a:endParaRPr>
          </a:p>
          <a:p>
            <a:pPr marL="355600" marR="327660">
              <a:lnSpc>
                <a:spcPct val="114999"/>
              </a:lnSpc>
              <a:spcBef>
                <a:spcPts val="95"/>
              </a:spcBef>
            </a:pPr>
            <a:r>
              <a:rPr sz="2400" b="1" spc="-10" dirty="0" err="1">
                <a:latin typeface="Calibri"/>
                <a:cs typeface="Calibri"/>
              </a:rPr>
              <a:t>élèves</a:t>
            </a:r>
            <a:r>
              <a:rPr sz="2400" b="1" spc="-10" dirty="0">
                <a:latin typeface="Calibri"/>
                <a:cs typeface="Calibri"/>
              </a:rPr>
              <a:t> </a:t>
            </a:r>
            <a:r>
              <a:rPr sz="2400" b="1" dirty="0">
                <a:latin typeface="Calibri"/>
                <a:cs typeface="Calibri"/>
              </a:rPr>
              <a:t>par des </a:t>
            </a:r>
            <a:r>
              <a:rPr sz="2400" b="1" spc="-10" dirty="0">
                <a:latin typeface="Calibri"/>
                <a:cs typeface="Calibri"/>
              </a:rPr>
              <a:t>randonnées pédestres </a:t>
            </a:r>
            <a:r>
              <a:rPr sz="2400" b="1" dirty="0">
                <a:latin typeface="Calibri"/>
                <a:cs typeface="Calibri"/>
              </a:rPr>
              <a:t>ou </a:t>
            </a:r>
            <a:r>
              <a:rPr sz="2400" b="1" spc="-10" dirty="0">
                <a:latin typeface="Calibri"/>
                <a:cs typeface="Calibri"/>
              </a:rPr>
              <a:t>autres  </a:t>
            </a:r>
            <a:r>
              <a:rPr sz="2400" b="1" dirty="0">
                <a:latin typeface="Calibri"/>
                <a:cs typeface="Calibri"/>
              </a:rPr>
              <a:t>sorties</a:t>
            </a:r>
            <a:endParaRPr sz="2400" dirty="0">
              <a:latin typeface="Calibri"/>
              <a:cs typeface="Calibri"/>
            </a:endParaRPr>
          </a:p>
          <a:p>
            <a:pPr marL="12700">
              <a:lnSpc>
                <a:spcPct val="100000"/>
              </a:lnSpc>
              <a:spcBef>
                <a:spcPts val="434"/>
              </a:spcBef>
            </a:pPr>
            <a:r>
              <a:rPr lang="fr-FR" sz="2400" dirty="0">
                <a:latin typeface="Courier New"/>
                <a:cs typeface="Courier New"/>
              </a:rPr>
              <a:t>  </a:t>
            </a:r>
            <a:r>
              <a:rPr sz="2400" dirty="0">
                <a:latin typeface="Courier New"/>
                <a:cs typeface="Courier New"/>
              </a:rPr>
              <a:t>o </a:t>
            </a:r>
            <a:r>
              <a:rPr sz="2400" b="1" spc="-5" dirty="0">
                <a:latin typeface="Calibri"/>
                <a:cs typeface="Calibri"/>
              </a:rPr>
              <a:t>Sensibiliser </a:t>
            </a:r>
            <a:r>
              <a:rPr sz="2400" b="1" dirty="0">
                <a:latin typeface="Calibri"/>
                <a:cs typeface="Calibri"/>
              </a:rPr>
              <a:t>les </a:t>
            </a:r>
            <a:r>
              <a:rPr sz="2400" b="1" spc="-10" dirty="0">
                <a:latin typeface="Calibri"/>
                <a:cs typeface="Calibri"/>
              </a:rPr>
              <a:t>élèves </a:t>
            </a:r>
            <a:r>
              <a:rPr sz="2400" b="1" spc="-5" dirty="0">
                <a:latin typeface="Calibri"/>
                <a:cs typeface="Calibri"/>
              </a:rPr>
              <a:t>et </a:t>
            </a:r>
            <a:r>
              <a:rPr sz="2400" b="1" dirty="0">
                <a:latin typeface="Calibri"/>
                <a:cs typeface="Calibri"/>
              </a:rPr>
              <a:t>les </a:t>
            </a:r>
            <a:r>
              <a:rPr sz="2400" b="1" spc="-10" dirty="0">
                <a:latin typeface="Calibri"/>
                <a:cs typeface="Calibri"/>
              </a:rPr>
              <a:t>parents </a:t>
            </a:r>
            <a:r>
              <a:rPr sz="2400" b="1" dirty="0">
                <a:latin typeface="Calibri"/>
                <a:cs typeface="Calibri"/>
              </a:rPr>
              <a:t>au </a:t>
            </a:r>
            <a:r>
              <a:rPr sz="2400" b="1" spc="-10" dirty="0">
                <a:latin typeface="Calibri"/>
                <a:cs typeface="Calibri"/>
              </a:rPr>
              <a:t>respect</a:t>
            </a:r>
            <a:r>
              <a:rPr sz="2400" b="1" spc="-165" dirty="0">
                <a:latin typeface="Calibri"/>
                <a:cs typeface="Calibri"/>
              </a:rPr>
              <a:t> </a:t>
            </a:r>
            <a:r>
              <a:rPr sz="2400" b="1" dirty="0">
                <a:latin typeface="Calibri"/>
                <a:cs typeface="Calibri"/>
              </a:rPr>
              <a:t>de</a:t>
            </a:r>
            <a:r>
              <a:rPr lang="fr-FR" sz="2400" b="1" dirty="0">
                <a:latin typeface="Calibri"/>
                <a:cs typeface="Calibri"/>
              </a:rPr>
              <a:t> </a:t>
            </a:r>
            <a:r>
              <a:rPr sz="2400" b="1" spc="-20" dirty="0" err="1">
                <a:latin typeface="Calibri"/>
                <a:cs typeface="Calibri"/>
              </a:rPr>
              <a:t>l’environnement</a:t>
            </a:r>
            <a:endParaRPr sz="2400" dirty="0">
              <a:latin typeface="Calibri"/>
              <a:cs typeface="Calibri"/>
            </a:endParaRPr>
          </a:p>
        </p:txBody>
      </p:sp>
      <p:sp>
        <p:nvSpPr>
          <p:cNvPr id="12" name="object 12"/>
          <p:cNvSpPr txBox="1"/>
          <p:nvPr/>
        </p:nvSpPr>
        <p:spPr>
          <a:xfrm>
            <a:off x="8439911" y="6477685"/>
            <a:ext cx="155575" cy="153035"/>
          </a:xfrm>
          <a:prstGeom prst="rect">
            <a:avLst/>
          </a:prstGeom>
        </p:spPr>
        <p:txBody>
          <a:bodyPr vert="horz" wrap="square" lIns="0" tIns="0" rIns="0" bIns="0" rtlCol="0">
            <a:spAutoFit/>
          </a:bodyPr>
          <a:lstStyle/>
          <a:p>
            <a:pPr>
              <a:lnSpc>
                <a:spcPts val="1140"/>
              </a:lnSpc>
            </a:pPr>
            <a:r>
              <a:rPr sz="1200" dirty="0">
                <a:solidFill>
                  <a:srgbClr val="888888"/>
                </a:solidFill>
                <a:latin typeface="Calibri"/>
                <a:cs typeface="Calibri"/>
              </a:rPr>
              <a:t>29</a:t>
            </a:r>
            <a:endParaRPr sz="1200">
              <a:latin typeface="Calibri"/>
              <a:cs typeface="Calibri"/>
            </a:endParaRPr>
          </a:p>
        </p:txBody>
      </p:sp>
      <p:graphicFrame>
        <p:nvGraphicFramePr>
          <p:cNvPr id="13" name="object 13"/>
          <p:cNvGraphicFramePr>
            <a:graphicFrameLocks noGrp="1"/>
          </p:cNvGraphicFramePr>
          <p:nvPr/>
        </p:nvGraphicFramePr>
        <p:xfrm>
          <a:off x="370890" y="4490720"/>
          <a:ext cx="8462009" cy="556132"/>
        </p:xfrm>
        <a:graphic>
          <a:graphicData uri="http://schemas.openxmlformats.org/drawingml/2006/table">
            <a:tbl>
              <a:tblPr firstRow="1" bandRow="1">
                <a:tableStyleId>{2D5ABB26-0587-4C30-8999-92F81FD0307C}</a:tableStyleId>
              </a:tblPr>
              <a:tblGrid>
                <a:gridCol w="4546600">
                  <a:extLst>
                    <a:ext uri="{9D8B030D-6E8A-4147-A177-3AD203B41FA5}">
                      <a16:colId xmlns:a16="http://schemas.microsoft.com/office/drawing/2014/main" val="20000"/>
                    </a:ext>
                  </a:extLst>
                </a:gridCol>
                <a:gridCol w="3915409">
                  <a:extLst>
                    <a:ext uri="{9D8B030D-6E8A-4147-A177-3AD203B41FA5}">
                      <a16:colId xmlns:a16="http://schemas.microsoft.com/office/drawing/2014/main" val="20001"/>
                    </a:ext>
                  </a:extLst>
                </a:gridCol>
              </a:tblGrid>
              <a:tr h="556132">
                <a:tc>
                  <a:txBody>
                    <a:bodyPr/>
                    <a:lstStyle/>
                    <a:p>
                      <a:pPr marL="3175" algn="ctr">
                        <a:lnSpc>
                          <a:spcPct val="100000"/>
                        </a:lnSpc>
                        <a:spcBef>
                          <a:spcPts val="245"/>
                        </a:spcBef>
                      </a:pPr>
                      <a:r>
                        <a:rPr sz="1800" b="1" spc="-5" dirty="0">
                          <a:latin typeface="Calibri"/>
                          <a:cs typeface="Calibri"/>
                        </a:rPr>
                        <a:t>POSSIBLE</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9C2"/>
                    </a:solidFill>
                  </a:tcPr>
                </a:tc>
                <a:tc>
                  <a:txBody>
                    <a:bodyPr/>
                    <a:lstStyle/>
                    <a:p>
                      <a:pPr marL="967105">
                        <a:lnSpc>
                          <a:spcPct val="100000"/>
                        </a:lnSpc>
                        <a:spcBef>
                          <a:spcPts val="245"/>
                        </a:spcBef>
                      </a:pPr>
                      <a:r>
                        <a:rPr sz="1800" b="1" spc="-5" dirty="0">
                          <a:latin typeface="Calibri"/>
                          <a:cs typeface="Calibri"/>
                        </a:rPr>
                        <a:t>POINT </a:t>
                      </a:r>
                      <a:r>
                        <a:rPr sz="1800" b="1" dirty="0">
                          <a:latin typeface="Calibri"/>
                          <a:cs typeface="Calibri"/>
                        </a:rPr>
                        <a:t>DE</a:t>
                      </a:r>
                      <a:r>
                        <a:rPr sz="1800" b="1" spc="-15" dirty="0">
                          <a:latin typeface="Calibri"/>
                          <a:cs typeface="Calibri"/>
                        </a:rPr>
                        <a:t> </a:t>
                      </a:r>
                      <a:r>
                        <a:rPr sz="1800" b="1" spc="-5" dirty="0">
                          <a:latin typeface="Calibri"/>
                          <a:cs typeface="Calibri"/>
                        </a:rPr>
                        <a:t>VIGILANCE</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9C2"/>
                    </a:solidFill>
                  </a:tcPr>
                </a:tc>
                <a:extLst>
                  <a:ext uri="{0D108BD9-81ED-4DB2-BD59-A6C34878D82A}">
                    <a16:rowId xmlns:a16="http://schemas.microsoft.com/office/drawing/2014/main" val="10000"/>
                  </a:ext>
                </a:extLst>
              </a:tr>
            </a:tbl>
          </a:graphicData>
        </a:graphic>
      </p:graphicFrame>
      <p:sp>
        <p:nvSpPr>
          <p:cNvPr id="14" name="object 14"/>
          <p:cNvSpPr/>
          <p:nvPr/>
        </p:nvSpPr>
        <p:spPr>
          <a:xfrm>
            <a:off x="4960620" y="5158738"/>
            <a:ext cx="3726179" cy="1699260"/>
          </a:xfrm>
          <a:custGeom>
            <a:avLst/>
            <a:gdLst/>
            <a:ahLst/>
            <a:cxnLst/>
            <a:rect l="l" t="t" r="r" b="b"/>
            <a:pathLst>
              <a:path w="3726179" h="1699259">
                <a:moveTo>
                  <a:pt x="3726179" y="1699259"/>
                </a:moveTo>
                <a:lnTo>
                  <a:pt x="3726179" y="0"/>
                </a:lnTo>
                <a:lnTo>
                  <a:pt x="0" y="0"/>
                </a:lnTo>
                <a:lnTo>
                  <a:pt x="0" y="1699259"/>
                </a:lnTo>
                <a:lnTo>
                  <a:pt x="3726179" y="1699259"/>
                </a:lnTo>
                <a:close/>
              </a:path>
            </a:pathLst>
          </a:custGeom>
          <a:solidFill>
            <a:srgbClr val="F1F1F1"/>
          </a:solidFill>
        </p:spPr>
        <p:txBody>
          <a:bodyPr wrap="square" lIns="0" tIns="0" rIns="0" bIns="0" rtlCol="0"/>
          <a:lstStyle/>
          <a:p>
            <a:endParaRPr/>
          </a:p>
        </p:txBody>
      </p:sp>
      <p:sp>
        <p:nvSpPr>
          <p:cNvPr id="15" name="object 15"/>
          <p:cNvSpPr txBox="1"/>
          <p:nvPr/>
        </p:nvSpPr>
        <p:spPr>
          <a:xfrm>
            <a:off x="5040884" y="5176850"/>
            <a:ext cx="3534410" cy="1397635"/>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Connaissance techniques et</a:t>
            </a:r>
            <a:r>
              <a:rPr sz="1800" spc="-20" dirty="0">
                <a:latin typeface="Calibri"/>
                <a:cs typeface="Calibri"/>
              </a:rPr>
              <a:t> </a:t>
            </a:r>
            <a:r>
              <a:rPr sz="1800" spc="-10" dirty="0">
                <a:latin typeface="Calibri"/>
                <a:cs typeface="Calibri"/>
              </a:rPr>
              <a:t>pratiques</a:t>
            </a:r>
            <a:endParaRPr sz="1800">
              <a:latin typeface="Calibri"/>
              <a:cs typeface="Calibri"/>
            </a:endParaRPr>
          </a:p>
          <a:p>
            <a:pPr marL="12700" marR="1604645">
              <a:lnSpc>
                <a:spcPct val="100000"/>
              </a:lnSpc>
              <a:spcBef>
                <a:spcPts val="5"/>
              </a:spcBef>
            </a:pPr>
            <a:r>
              <a:rPr sz="1800" spc="-10" dirty="0">
                <a:latin typeface="Calibri"/>
                <a:cs typeface="Calibri"/>
              </a:rPr>
              <a:t>trop </a:t>
            </a:r>
            <a:r>
              <a:rPr sz="1800" spc="-5" dirty="0">
                <a:latin typeface="Calibri"/>
                <a:cs typeface="Calibri"/>
              </a:rPr>
              <a:t>sélectives  </a:t>
            </a:r>
            <a:r>
              <a:rPr sz="1800" spc="-10" dirty="0">
                <a:latin typeface="Calibri"/>
                <a:cs typeface="Calibri"/>
              </a:rPr>
              <a:t>Entretien </a:t>
            </a:r>
            <a:r>
              <a:rPr sz="1800" spc="-5" dirty="0">
                <a:latin typeface="Calibri"/>
                <a:cs typeface="Calibri"/>
              </a:rPr>
              <a:t>des</a:t>
            </a:r>
            <a:r>
              <a:rPr sz="1800" spc="-35" dirty="0">
                <a:latin typeface="Calibri"/>
                <a:cs typeface="Calibri"/>
              </a:rPr>
              <a:t> </a:t>
            </a:r>
            <a:r>
              <a:rPr sz="1800" spc="-10" dirty="0">
                <a:latin typeface="Calibri"/>
                <a:cs typeface="Calibri"/>
              </a:rPr>
              <a:t>jardins</a:t>
            </a:r>
            <a:endParaRPr sz="1800">
              <a:latin typeface="Calibri"/>
              <a:cs typeface="Calibri"/>
            </a:endParaRPr>
          </a:p>
          <a:p>
            <a:pPr marL="12700" marR="593725">
              <a:lnSpc>
                <a:spcPct val="100000"/>
              </a:lnSpc>
            </a:pPr>
            <a:r>
              <a:rPr sz="1800" spc="-5" dirty="0">
                <a:latin typeface="Calibri"/>
                <a:cs typeface="Calibri"/>
              </a:rPr>
              <a:t>Agent de </a:t>
            </a:r>
            <a:r>
              <a:rPr sz="1800" spc="-10" dirty="0">
                <a:latin typeface="Calibri"/>
                <a:cs typeface="Calibri"/>
              </a:rPr>
              <a:t>cantine </a:t>
            </a:r>
            <a:r>
              <a:rPr sz="1800" spc="-5" dirty="0">
                <a:latin typeface="Calibri"/>
                <a:cs typeface="Calibri"/>
              </a:rPr>
              <a:t>pour le </a:t>
            </a:r>
            <a:r>
              <a:rPr sz="1800" dirty="0">
                <a:latin typeface="Calibri"/>
                <a:cs typeface="Calibri"/>
              </a:rPr>
              <a:t>tri </a:t>
            </a:r>
            <a:r>
              <a:rPr sz="1800" spc="-5" dirty="0">
                <a:latin typeface="Calibri"/>
                <a:cs typeface="Calibri"/>
              </a:rPr>
              <a:t>des  déchets</a:t>
            </a:r>
            <a:endParaRPr sz="18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59" y="76200"/>
            <a:ext cx="8641080" cy="462280"/>
          </a:xfrm>
          <a:prstGeom prst="rect">
            <a:avLst/>
          </a:prstGeom>
          <a:solidFill>
            <a:srgbClr val="00A9C2"/>
          </a:solidFill>
          <a:ln w="9144">
            <a:solidFill>
              <a:srgbClr val="92D050"/>
            </a:solidFill>
          </a:ln>
        </p:spPr>
        <p:txBody>
          <a:bodyPr vert="horz" wrap="square" lIns="0" tIns="26034" rIns="0" bIns="0" rtlCol="0">
            <a:spAutoFit/>
          </a:bodyPr>
          <a:lstStyle/>
          <a:p>
            <a:pPr marL="2501900">
              <a:lnSpc>
                <a:spcPct val="100000"/>
              </a:lnSpc>
              <a:spcBef>
                <a:spcPts val="204"/>
              </a:spcBef>
            </a:pPr>
            <a:r>
              <a:rPr spc="-5" dirty="0"/>
              <a:t>ENVIRONNEMENT</a:t>
            </a:r>
            <a:r>
              <a:rPr spc="-30" dirty="0"/>
              <a:t> </a:t>
            </a:r>
            <a:r>
              <a:rPr dirty="0"/>
              <a:t>-EXEMPLE</a:t>
            </a:r>
          </a:p>
        </p:txBody>
      </p:sp>
      <p:sp>
        <p:nvSpPr>
          <p:cNvPr id="3" name="object 3"/>
          <p:cNvSpPr/>
          <p:nvPr/>
        </p:nvSpPr>
        <p:spPr>
          <a:xfrm>
            <a:off x="292404" y="643381"/>
            <a:ext cx="8641029" cy="8488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301367" y="637031"/>
            <a:ext cx="0" cy="875030"/>
          </a:xfrm>
          <a:custGeom>
            <a:avLst/>
            <a:gdLst/>
            <a:ahLst/>
            <a:cxnLst/>
            <a:rect l="l" t="t" r="r" b="b"/>
            <a:pathLst>
              <a:path h="875030">
                <a:moveTo>
                  <a:pt x="0" y="0"/>
                </a:moveTo>
                <a:lnTo>
                  <a:pt x="0" y="874648"/>
                </a:lnTo>
              </a:path>
            </a:pathLst>
          </a:custGeom>
          <a:ln w="12700">
            <a:solidFill>
              <a:srgbClr val="FFFFFF"/>
            </a:solidFill>
          </a:ln>
        </p:spPr>
        <p:txBody>
          <a:bodyPr wrap="square" lIns="0" tIns="0" rIns="0" bIns="0" rtlCol="0"/>
          <a:lstStyle/>
          <a:p>
            <a:endParaRPr/>
          </a:p>
        </p:txBody>
      </p:sp>
      <p:sp>
        <p:nvSpPr>
          <p:cNvPr id="5" name="object 5"/>
          <p:cNvSpPr/>
          <p:nvPr/>
        </p:nvSpPr>
        <p:spPr>
          <a:xfrm>
            <a:off x="292404" y="637031"/>
            <a:ext cx="0" cy="875030"/>
          </a:xfrm>
          <a:custGeom>
            <a:avLst/>
            <a:gdLst/>
            <a:ahLst/>
            <a:cxnLst/>
            <a:rect l="l" t="t" r="r" b="b"/>
            <a:pathLst>
              <a:path h="875030">
                <a:moveTo>
                  <a:pt x="0" y="0"/>
                </a:moveTo>
                <a:lnTo>
                  <a:pt x="0" y="874648"/>
                </a:lnTo>
              </a:path>
            </a:pathLst>
          </a:custGeom>
          <a:ln w="12700">
            <a:solidFill>
              <a:srgbClr val="FFFFFF"/>
            </a:solidFill>
          </a:ln>
        </p:spPr>
        <p:txBody>
          <a:bodyPr wrap="square" lIns="0" tIns="0" rIns="0" bIns="0" rtlCol="0"/>
          <a:lstStyle/>
          <a:p>
            <a:endParaRPr/>
          </a:p>
        </p:txBody>
      </p:sp>
      <p:sp>
        <p:nvSpPr>
          <p:cNvPr id="6" name="object 6"/>
          <p:cNvSpPr/>
          <p:nvPr/>
        </p:nvSpPr>
        <p:spPr>
          <a:xfrm>
            <a:off x="8933306" y="637031"/>
            <a:ext cx="0" cy="875030"/>
          </a:xfrm>
          <a:custGeom>
            <a:avLst/>
            <a:gdLst/>
            <a:ahLst/>
            <a:cxnLst/>
            <a:rect l="l" t="t" r="r" b="b"/>
            <a:pathLst>
              <a:path h="875030">
                <a:moveTo>
                  <a:pt x="0" y="0"/>
                </a:moveTo>
                <a:lnTo>
                  <a:pt x="0" y="874648"/>
                </a:lnTo>
              </a:path>
            </a:pathLst>
          </a:custGeom>
          <a:ln w="12700">
            <a:solidFill>
              <a:srgbClr val="FFFFFF"/>
            </a:solidFill>
          </a:ln>
        </p:spPr>
        <p:txBody>
          <a:bodyPr wrap="square" lIns="0" tIns="0" rIns="0" bIns="0" rtlCol="0"/>
          <a:lstStyle/>
          <a:p>
            <a:endParaRPr/>
          </a:p>
        </p:txBody>
      </p:sp>
      <p:sp>
        <p:nvSpPr>
          <p:cNvPr id="7" name="object 7"/>
          <p:cNvSpPr/>
          <p:nvPr/>
        </p:nvSpPr>
        <p:spPr>
          <a:xfrm>
            <a:off x="286054" y="643381"/>
            <a:ext cx="8653780" cy="0"/>
          </a:xfrm>
          <a:custGeom>
            <a:avLst/>
            <a:gdLst/>
            <a:ahLst/>
            <a:cxnLst/>
            <a:rect l="l" t="t" r="r" b="b"/>
            <a:pathLst>
              <a:path w="8653780">
                <a:moveTo>
                  <a:pt x="0" y="0"/>
                </a:moveTo>
                <a:lnTo>
                  <a:pt x="8653602" y="0"/>
                </a:lnTo>
              </a:path>
            </a:pathLst>
          </a:custGeom>
          <a:ln w="12700">
            <a:solidFill>
              <a:srgbClr val="FFFFFF"/>
            </a:solidFill>
          </a:ln>
        </p:spPr>
        <p:txBody>
          <a:bodyPr wrap="square" lIns="0" tIns="0" rIns="0" bIns="0" rtlCol="0"/>
          <a:lstStyle/>
          <a:p>
            <a:endParaRPr/>
          </a:p>
        </p:txBody>
      </p:sp>
      <p:sp>
        <p:nvSpPr>
          <p:cNvPr id="8" name="object 8"/>
          <p:cNvSpPr/>
          <p:nvPr/>
        </p:nvSpPr>
        <p:spPr>
          <a:xfrm>
            <a:off x="286054" y="1492630"/>
            <a:ext cx="8653780" cy="0"/>
          </a:xfrm>
          <a:custGeom>
            <a:avLst/>
            <a:gdLst/>
            <a:ahLst/>
            <a:cxnLst/>
            <a:rect l="l" t="t" r="r" b="b"/>
            <a:pathLst>
              <a:path w="8653780">
                <a:moveTo>
                  <a:pt x="0" y="0"/>
                </a:moveTo>
                <a:lnTo>
                  <a:pt x="8653602"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515823" y="923036"/>
            <a:ext cx="1965325" cy="269240"/>
          </a:xfrm>
          <a:prstGeom prst="rect">
            <a:avLst/>
          </a:prstGeom>
        </p:spPr>
        <p:txBody>
          <a:bodyPr vert="horz" wrap="square" lIns="0" tIns="12065" rIns="0" bIns="0" rtlCol="0">
            <a:spAutoFit/>
          </a:bodyPr>
          <a:lstStyle/>
          <a:p>
            <a:pPr marL="12700">
              <a:lnSpc>
                <a:spcPct val="100000"/>
              </a:lnSpc>
              <a:spcBef>
                <a:spcPts val="95"/>
              </a:spcBef>
              <a:tabLst>
                <a:tab pos="1830705" algn="l"/>
              </a:tabLst>
            </a:pPr>
            <a:r>
              <a:rPr sz="1600" b="1" spc="-10" dirty="0">
                <a:latin typeface="Calibri"/>
                <a:cs typeface="Calibri"/>
              </a:rPr>
              <a:t>T</a:t>
            </a:r>
            <a:r>
              <a:rPr sz="1600" b="1" spc="-5" dirty="0">
                <a:latin typeface="Calibri"/>
                <a:cs typeface="Calibri"/>
              </a:rPr>
              <a:t>it</a:t>
            </a:r>
            <a:r>
              <a:rPr sz="1600" b="1" spc="-25" dirty="0">
                <a:latin typeface="Calibri"/>
                <a:cs typeface="Calibri"/>
              </a:rPr>
              <a:t>r</a:t>
            </a:r>
            <a:r>
              <a:rPr sz="1600" b="1" spc="-5" dirty="0">
                <a:latin typeface="Calibri"/>
                <a:cs typeface="Calibri"/>
              </a:rPr>
              <a:t>e</a:t>
            </a:r>
            <a:r>
              <a:rPr sz="1600" b="1" spc="-15" dirty="0">
                <a:latin typeface="Calibri"/>
                <a:cs typeface="Calibri"/>
              </a:rPr>
              <a:t> </a:t>
            </a:r>
            <a:r>
              <a:rPr sz="1600" b="1" spc="-10" dirty="0">
                <a:latin typeface="Calibri"/>
                <a:cs typeface="Calibri"/>
              </a:rPr>
              <a:t>d</a:t>
            </a:r>
            <a:r>
              <a:rPr sz="1600" b="1" spc="-5" dirty="0">
                <a:latin typeface="Calibri"/>
                <a:cs typeface="Calibri"/>
              </a:rPr>
              <a:t>e</a:t>
            </a:r>
            <a:r>
              <a:rPr sz="1600" b="1" spc="5" dirty="0">
                <a:latin typeface="Calibri"/>
                <a:cs typeface="Calibri"/>
              </a:rPr>
              <a:t> </a:t>
            </a:r>
            <a:r>
              <a:rPr sz="1600" b="1" spc="-5" dirty="0">
                <a:latin typeface="Calibri"/>
                <a:cs typeface="Calibri"/>
              </a:rPr>
              <a:t>la</a:t>
            </a:r>
            <a:r>
              <a:rPr sz="1600" b="1" spc="-10" dirty="0">
                <a:latin typeface="Calibri"/>
                <a:cs typeface="Calibri"/>
              </a:rPr>
              <a:t> missi</a:t>
            </a:r>
            <a:r>
              <a:rPr sz="1600" b="1" dirty="0">
                <a:latin typeface="Calibri"/>
                <a:cs typeface="Calibri"/>
              </a:rPr>
              <a:t>o</a:t>
            </a:r>
            <a:r>
              <a:rPr sz="1600" b="1" spc="-5" dirty="0">
                <a:latin typeface="Calibri"/>
                <a:cs typeface="Calibri"/>
              </a:rPr>
              <a:t>n</a:t>
            </a:r>
            <a:r>
              <a:rPr sz="1600" b="1" dirty="0">
                <a:latin typeface="Calibri"/>
                <a:cs typeface="Calibri"/>
              </a:rPr>
              <a:t>	</a:t>
            </a:r>
            <a:r>
              <a:rPr sz="1600" spc="-5" dirty="0">
                <a:latin typeface="Courier New"/>
                <a:cs typeface="Courier New"/>
              </a:rPr>
              <a:t>o</a:t>
            </a:r>
            <a:endParaRPr sz="1600">
              <a:latin typeface="Courier New"/>
              <a:cs typeface="Courier New"/>
            </a:endParaRPr>
          </a:p>
        </p:txBody>
      </p:sp>
      <p:sp>
        <p:nvSpPr>
          <p:cNvPr id="10" name="object 10"/>
          <p:cNvSpPr txBox="1"/>
          <p:nvPr/>
        </p:nvSpPr>
        <p:spPr>
          <a:xfrm>
            <a:off x="2676905" y="923036"/>
            <a:ext cx="561657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Sensibiliser les </a:t>
            </a:r>
            <a:r>
              <a:rPr sz="1600" b="1" spc="-10" dirty="0">
                <a:latin typeface="Calibri"/>
                <a:cs typeface="Calibri"/>
              </a:rPr>
              <a:t>élèves et </a:t>
            </a:r>
            <a:r>
              <a:rPr sz="1600" b="1" spc="-5" dirty="0">
                <a:latin typeface="Calibri"/>
                <a:cs typeface="Calibri"/>
              </a:rPr>
              <a:t>les </a:t>
            </a:r>
            <a:r>
              <a:rPr sz="1600" b="1" spc="-10" dirty="0">
                <a:latin typeface="Calibri"/>
                <a:cs typeface="Calibri"/>
              </a:rPr>
              <a:t>parents </a:t>
            </a:r>
            <a:r>
              <a:rPr sz="1600" b="1" spc="-5" dirty="0">
                <a:latin typeface="Calibri"/>
                <a:cs typeface="Calibri"/>
              </a:rPr>
              <a:t>au </a:t>
            </a:r>
            <a:r>
              <a:rPr sz="1600" b="1" spc="-10" dirty="0">
                <a:latin typeface="Calibri"/>
                <a:cs typeface="Calibri"/>
              </a:rPr>
              <a:t>respect </a:t>
            </a:r>
            <a:r>
              <a:rPr sz="1600" b="1" spc="-5" dirty="0">
                <a:latin typeface="Calibri"/>
                <a:cs typeface="Calibri"/>
              </a:rPr>
              <a:t>de</a:t>
            </a:r>
            <a:r>
              <a:rPr sz="1600" b="1" spc="90" dirty="0">
                <a:latin typeface="Calibri"/>
                <a:cs typeface="Calibri"/>
              </a:rPr>
              <a:t> </a:t>
            </a:r>
            <a:r>
              <a:rPr sz="1600" b="1" spc="-20" dirty="0">
                <a:latin typeface="Calibri"/>
                <a:cs typeface="Calibri"/>
              </a:rPr>
              <a:t>l’environnement</a:t>
            </a:r>
            <a:endParaRPr sz="1600">
              <a:latin typeface="Calibri"/>
              <a:cs typeface="Calibri"/>
            </a:endParaRPr>
          </a:p>
        </p:txBody>
      </p:sp>
      <p:sp>
        <p:nvSpPr>
          <p:cNvPr id="11" name="object 11"/>
          <p:cNvSpPr txBox="1"/>
          <p:nvPr/>
        </p:nvSpPr>
        <p:spPr>
          <a:xfrm>
            <a:off x="8439911" y="6477685"/>
            <a:ext cx="155575" cy="153035"/>
          </a:xfrm>
          <a:prstGeom prst="rect">
            <a:avLst/>
          </a:prstGeom>
        </p:spPr>
        <p:txBody>
          <a:bodyPr vert="horz" wrap="square" lIns="0" tIns="0" rIns="0" bIns="0" rtlCol="0">
            <a:spAutoFit/>
          </a:bodyPr>
          <a:lstStyle/>
          <a:p>
            <a:pPr>
              <a:lnSpc>
                <a:spcPts val="1140"/>
              </a:lnSpc>
            </a:pPr>
            <a:r>
              <a:rPr sz="1200" dirty="0">
                <a:solidFill>
                  <a:srgbClr val="888888"/>
                </a:solidFill>
                <a:latin typeface="Calibri"/>
                <a:cs typeface="Calibri"/>
              </a:rPr>
              <a:t>30</a:t>
            </a:r>
            <a:endParaRPr sz="1200">
              <a:latin typeface="Calibri"/>
              <a:cs typeface="Calibri"/>
            </a:endParaRPr>
          </a:p>
        </p:txBody>
      </p:sp>
      <p:sp>
        <p:nvSpPr>
          <p:cNvPr id="12" name="object 12"/>
          <p:cNvSpPr/>
          <p:nvPr/>
        </p:nvSpPr>
        <p:spPr>
          <a:xfrm>
            <a:off x="143763" y="1601469"/>
            <a:ext cx="8655050" cy="4998720"/>
          </a:xfrm>
          <a:custGeom>
            <a:avLst/>
            <a:gdLst/>
            <a:ahLst/>
            <a:cxnLst/>
            <a:rect l="l" t="t" r="r" b="b"/>
            <a:pathLst>
              <a:path w="8655050" h="4998720">
                <a:moveTo>
                  <a:pt x="0" y="4998720"/>
                </a:moveTo>
                <a:lnTo>
                  <a:pt x="8654542" y="4998720"/>
                </a:lnTo>
                <a:lnTo>
                  <a:pt x="8654542" y="0"/>
                </a:lnTo>
                <a:lnTo>
                  <a:pt x="0" y="0"/>
                </a:lnTo>
                <a:lnTo>
                  <a:pt x="0" y="4998720"/>
                </a:lnTo>
                <a:close/>
              </a:path>
            </a:pathLst>
          </a:custGeom>
          <a:solidFill>
            <a:srgbClr val="F1F1F1"/>
          </a:solidFill>
        </p:spPr>
        <p:txBody>
          <a:bodyPr wrap="square" lIns="0" tIns="0" rIns="0" bIns="0" rtlCol="0"/>
          <a:lstStyle/>
          <a:p>
            <a:endParaRPr/>
          </a:p>
        </p:txBody>
      </p:sp>
      <p:sp>
        <p:nvSpPr>
          <p:cNvPr id="13" name="object 13"/>
          <p:cNvSpPr/>
          <p:nvPr/>
        </p:nvSpPr>
        <p:spPr>
          <a:xfrm>
            <a:off x="8798306" y="1601469"/>
            <a:ext cx="226060" cy="4998720"/>
          </a:xfrm>
          <a:custGeom>
            <a:avLst/>
            <a:gdLst/>
            <a:ahLst/>
            <a:cxnLst/>
            <a:rect l="l" t="t" r="r" b="b"/>
            <a:pathLst>
              <a:path w="226059" h="4998720">
                <a:moveTo>
                  <a:pt x="0" y="4998720"/>
                </a:moveTo>
                <a:lnTo>
                  <a:pt x="225945" y="4998720"/>
                </a:lnTo>
                <a:lnTo>
                  <a:pt x="225945" y="0"/>
                </a:lnTo>
                <a:lnTo>
                  <a:pt x="0" y="0"/>
                </a:lnTo>
                <a:lnTo>
                  <a:pt x="0" y="4998720"/>
                </a:lnTo>
                <a:close/>
              </a:path>
            </a:pathLst>
          </a:custGeom>
          <a:solidFill>
            <a:srgbClr val="F1F1F1"/>
          </a:solidFill>
        </p:spPr>
        <p:txBody>
          <a:bodyPr wrap="square" lIns="0" tIns="0" rIns="0" bIns="0" rtlCol="0"/>
          <a:lstStyle/>
          <a:p>
            <a:endParaRPr/>
          </a:p>
        </p:txBody>
      </p:sp>
      <p:sp>
        <p:nvSpPr>
          <p:cNvPr id="14" name="object 14"/>
          <p:cNvSpPr/>
          <p:nvPr/>
        </p:nvSpPr>
        <p:spPr>
          <a:xfrm>
            <a:off x="8798306" y="1595119"/>
            <a:ext cx="0" cy="5024120"/>
          </a:xfrm>
          <a:custGeom>
            <a:avLst/>
            <a:gdLst/>
            <a:ahLst/>
            <a:cxnLst/>
            <a:rect l="l" t="t" r="r" b="b"/>
            <a:pathLst>
              <a:path h="5024120">
                <a:moveTo>
                  <a:pt x="0" y="0"/>
                </a:moveTo>
                <a:lnTo>
                  <a:pt x="0" y="5024120"/>
                </a:lnTo>
              </a:path>
            </a:pathLst>
          </a:custGeom>
          <a:ln w="12700">
            <a:solidFill>
              <a:srgbClr val="FFFFFF"/>
            </a:solidFill>
          </a:ln>
        </p:spPr>
        <p:txBody>
          <a:bodyPr wrap="square" lIns="0" tIns="0" rIns="0" bIns="0" rtlCol="0"/>
          <a:lstStyle/>
          <a:p>
            <a:endParaRPr/>
          </a:p>
        </p:txBody>
      </p:sp>
      <p:sp>
        <p:nvSpPr>
          <p:cNvPr id="15" name="object 15"/>
          <p:cNvSpPr/>
          <p:nvPr/>
        </p:nvSpPr>
        <p:spPr>
          <a:xfrm>
            <a:off x="143763" y="1595119"/>
            <a:ext cx="0" cy="5024120"/>
          </a:xfrm>
          <a:custGeom>
            <a:avLst/>
            <a:gdLst/>
            <a:ahLst/>
            <a:cxnLst/>
            <a:rect l="l" t="t" r="r" b="b"/>
            <a:pathLst>
              <a:path h="5024120">
                <a:moveTo>
                  <a:pt x="0" y="0"/>
                </a:moveTo>
                <a:lnTo>
                  <a:pt x="0" y="5024120"/>
                </a:lnTo>
              </a:path>
            </a:pathLst>
          </a:custGeom>
          <a:ln w="12700">
            <a:solidFill>
              <a:srgbClr val="FFFFFF"/>
            </a:solidFill>
          </a:ln>
        </p:spPr>
        <p:txBody>
          <a:bodyPr wrap="square" lIns="0" tIns="0" rIns="0" bIns="0" rtlCol="0"/>
          <a:lstStyle/>
          <a:p>
            <a:endParaRPr/>
          </a:p>
        </p:txBody>
      </p:sp>
      <p:sp>
        <p:nvSpPr>
          <p:cNvPr id="16" name="object 16"/>
          <p:cNvSpPr/>
          <p:nvPr/>
        </p:nvSpPr>
        <p:spPr>
          <a:xfrm>
            <a:off x="9024239" y="1595119"/>
            <a:ext cx="0" cy="5024120"/>
          </a:xfrm>
          <a:custGeom>
            <a:avLst/>
            <a:gdLst/>
            <a:ahLst/>
            <a:cxnLst/>
            <a:rect l="l" t="t" r="r" b="b"/>
            <a:pathLst>
              <a:path h="5024120">
                <a:moveTo>
                  <a:pt x="0" y="0"/>
                </a:moveTo>
                <a:lnTo>
                  <a:pt x="0" y="5024120"/>
                </a:lnTo>
              </a:path>
            </a:pathLst>
          </a:custGeom>
          <a:ln w="12700">
            <a:solidFill>
              <a:srgbClr val="FFFFFF"/>
            </a:solidFill>
          </a:ln>
        </p:spPr>
        <p:txBody>
          <a:bodyPr wrap="square" lIns="0" tIns="0" rIns="0" bIns="0" rtlCol="0"/>
          <a:lstStyle/>
          <a:p>
            <a:endParaRPr/>
          </a:p>
        </p:txBody>
      </p:sp>
      <p:sp>
        <p:nvSpPr>
          <p:cNvPr id="17" name="object 17"/>
          <p:cNvSpPr/>
          <p:nvPr/>
        </p:nvSpPr>
        <p:spPr>
          <a:xfrm>
            <a:off x="137413" y="1601469"/>
            <a:ext cx="8893175" cy="0"/>
          </a:xfrm>
          <a:custGeom>
            <a:avLst/>
            <a:gdLst/>
            <a:ahLst/>
            <a:cxnLst/>
            <a:rect l="l" t="t" r="r" b="b"/>
            <a:pathLst>
              <a:path w="8893175">
                <a:moveTo>
                  <a:pt x="0" y="0"/>
                </a:moveTo>
                <a:lnTo>
                  <a:pt x="8893175" y="0"/>
                </a:lnTo>
              </a:path>
            </a:pathLst>
          </a:custGeom>
          <a:ln w="12700">
            <a:solidFill>
              <a:srgbClr val="FFFFFF"/>
            </a:solidFill>
          </a:ln>
        </p:spPr>
        <p:txBody>
          <a:bodyPr wrap="square" lIns="0" tIns="0" rIns="0" bIns="0" rtlCol="0"/>
          <a:lstStyle/>
          <a:p>
            <a:endParaRPr/>
          </a:p>
        </p:txBody>
      </p:sp>
      <p:sp>
        <p:nvSpPr>
          <p:cNvPr id="18" name="object 18"/>
          <p:cNvSpPr/>
          <p:nvPr/>
        </p:nvSpPr>
        <p:spPr>
          <a:xfrm>
            <a:off x="137413" y="6600190"/>
            <a:ext cx="8893175" cy="0"/>
          </a:xfrm>
          <a:custGeom>
            <a:avLst/>
            <a:gdLst/>
            <a:ahLst/>
            <a:cxnLst/>
            <a:rect l="l" t="t" r="r" b="b"/>
            <a:pathLst>
              <a:path w="8893175">
                <a:moveTo>
                  <a:pt x="0" y="0"/>
                </a:moveTo>
                <a:lnTo>
                  <a:pt x="8893175" y="0"/>
                </a:lnTo>
              </a:path>
            </a:pathLst>
          </a:custGeom>
          <a:ln w="38100">
            <a:solidFill>
              <a:srgbClr val="FFFFFF"/>
            </a:solidFill>
          </a:ln>
        </p:spPr>
        <p:txBody>
          <a:bodyPr wrap="square" lIns="0" tIns="0" rIns="0" bIns="0" rtlCol="0"/>
          <a:lstStyle/>
          <a:p>
            <a:endParaRPr/>
          </a:p>
        </p:txBody>
      </p:sp>
      <p:sp>
        <p:nvSpPr>
          <p:cNvPr id="19" name="object 19"/>
          <p:cNvSpPr txBox="1"/>
          <p:nvPr/>
        </p:nvSpPr>
        <p:spPr>
          <a:xfrm>
            <a:off x="222504" y="1619758"/>
            <a:ext cx="8387080" cy="4692650"/>
          </a:xfrm>
          <a:prstGeom prst="rect">
            <a:avLst/>
          </a:prstGeom>
        </p:spPr>
        <p:txBody>
          <a:bodyPr vert="horz" wrap="square" lIns="0" tIns="10160" rIns="0" bIns="0" rtlCol="0">
            <a:spAutoFit/>
          </a:bodyPr>
          <a:lstStyle/>
          <a:p>
            <a:pPr marL="12700" marR="269240" indent="-635">
              <a:lnSpc>
                <a:spcPct val="100899"/>
              </a:lnSpc>
              <a:spcBef>
                <a:spcPts val="80"/>
              </a:spcBef>
            </a:pPr>
            <a:r>
              <a:rPr sz="1600" u="heavy" spc="-405" dirty="0">
                <a:uFill>
                  <a:solidFill>
                    <a:srgbClr val="000000"/>
                  </a:solidFill>
                </a:uFill>
                <a:latin typeface="Times New Roman"/>
                <a:cs typeface="Times New Roman"/>
              </a:rPr>
              <a:t> </a:t>
            </a:r>
            <a:r>
              <a:rPr sz="1600" b="1" u="heavy" spc="-5" dirty="0">
                <a:uFill>
                  <a:solidFill>
                    <a:srgbClr val="000000"/>
                  </a:solidFill>
                </a:uFill>
                <a:latin typeface="Calibri"/>
                <a:cs typeface="Calibri"/>
              </a:rPr>
              <a:t>En quoi la mission </a:t>
            </a:r>
            <a:r>
              <a:rPr sz="1600" b="1" u="heavy" spc="-10" dirty="0">
                <a:uFill>
                  <a:solidFill>
                    <a:srgbClr val="000000"/>
                  </a:solidFill>
                </a:uFill>
                <a:latin typeface="Calibri"/>
                <a:cs typeface="Calibri"/>
              </a:rPr>
              <a:t>est </a:t>
            </a:r>
            <a:r>
              <a:rPr sz="1600" b="1" u="heavy" spc="-15" dirty="0">
                <a:uFill>
                  <a:solidFill>
                    <a:srgbClr val="000000"/>
                  </a:solidFill>
                </a:uFill>
                <a:latin typeface="Calibri"/>
                <a:cs typeface="Calibri"/>
              </a:rPr>
              <a:t>d’intérêt général </a:t>
            </a:r>
            <a:r>
              <a:rPr sz="1800" b="1" dirty="0">
                <a:latin typeface="Calibri"/>
                <a:cs typeface="Calibri"/>
              </a:rPr>
              <a:t>: </a:t>
            </a:r>
            <a:r>
              <a:rPr sz="1600" b="1" spc="-5" dirty="0">
                <a:latin typeface="Calibri"/>
                <a:cs typeface="Calibri"/>
              </a:rPr>
              <a:t>Le </a:t>
            </a:r>
            <a:r>
              <a:rPr sz="1600" b="1" spc="-15" dirty="0">
                <a:latin typeface="Calibri"/>
                <a:cs typeface="Calibri"/>
              </a:rPr>
              <a:t>projet </a:t>
            </a:r>
            <a:r>
              <a:rPr sz="1600" b="1" spc="-10" dirty="0">
                <a:latin typeface="Calibri"/>
                <a:cs typeface="Calibri"/>
              </a:rPr>
              <a:t>vise </a:t>
            </a:r>
            <a:r>
              <a:rPr sz="1600" b="1" spc="-5" dirty="0">
                <a:latin typeface="Calibri"/>
                <a:cs typeface="Calibri"/>
              </a:rPr>
              <a:t>à sensibiliser les </a:t>
            </a:r>
            <a:r>
              <a:rPr sz="1600" b="1" spc="-10" dirty="0">
                <a:latin typeface="Calibri"/>
                <a:cs typeface="Calibri"/>
              </a:rPr>
              <a:t>élèves et </a:t>
            </a:r>
            <a:r>
              <a:rPr sz="1600" b="1" spc="-5" dirty="0">
                <a:latin typeface="Calibri"/>
                <a:cs typeface="Calibri"/>
              </a:rPr>
              <a:t>la </a:t>
            </a:r>
            <a:r>
              <a:rPr sz="1600" b="1" spc="-10" dirty="0">
                <a:latin typeface="Calibri"/>
                <a:cs typeface="Calibri"/>
              </a:rPr>
              <a:t>communauté  éducative </a:t>
            </a:r>
            <a:r>
              <a:rPr sz="1600" b="1" spc="-5" dirty="0">
                <a:latin typeface="Calibri"/>
                <a:cs typeface="Calibri"/>
              </a:rPr>
              <a:t>en </a:t>
            </a:r>
            <a:r>
              <a:rPr sz="1600" b="1" spc="-10" dirty="0">
                <a:latin typeface="Calibri"/>
                <a:cs typeface="Calibri"/>
              </a:rPr>
              <a:t>créant une démarche citoyenne respectueuse </a:t>
            </a:r>
            <a:r>
              <a:rPr sz="1600" b="1" spc="-5" dirty="0">
                <a:latin typeface="Calibri"/>
                <a:cs typeface="Calibri"/>
              </a:rPr>
              <a:t>de</a:t>
            </a:r>
            <a:r>
              <a:rPr sz="1600" b="1" spc="145" dirty="0">
                <a:latin typeface="Calibri"/>
                <a:cs typeface="Calibri"/>
              </a:rPr>
              <a:t> </a:t>
            </a:r>
            <a:r>
              <a:rPr sz="1600" b="1" spc="-10" dirty="0">
                <a:latin typeface="Calibri"/>
                <a:cs typeface="Calibri"/>
              </a:rPr>
              <a:t>l'environnement</a:t>
            </a:r>
            <a:endParaRPr sz="1600">
              <a:latin typeface="Calibri"/>
              <a:cs typeface="Calibri"/>
            </a:endParaRPr>
          </a:p>
          <a:p>
            <a:pPr>
              <a:lnSpc>
                <a:spcPct val="100000"/>
              </a:lnSpc>
              <a:spcBef>
                <a:spcPts val="20"/>
              </a:spcBef>
            </a:pPr>
            <a:endParaRPr sz="1650">
              <a:latin typeface="Times New Roman"/>
              <a:cs typeface="Times New Roman"/>
            </a:endParaRPr>
          </a:p>
          <a:p>
            <a:pPr marL="12700">
              <a:lnSpc>
                <a:spcPct val="100000"/>
              </a:lnSpc>
            </a:pPr>
            <a:r>
              <a:rPr sz="1600" b="1" u="heavy" spc="-10" dirty="0">
                <a:uFill>
                  <a:solidFill>
                    <a:srgbClr val="000000"/>
                  </a:solidFill>
                </a:uFill>
                <a:latin typeface="Calibri"/>
                <a:cs typeface="Calibri"/>
              </a:rPr>
              <a:t>Objectif </a:t>
            </a:r>
            <a:r>
              <a:rPr sz="1600" b="1" u="heavy" spc="-5" dirty="0">
                <a:uFill>
                  <a:solidFill>
                    <a:srgbClr val="000000"/>
                  </a:solidFill>
                </a:uFill>
                <a:latin typeface="Calibri"/>
                <a:cs typeface="Calibri"/>
              </a:rPr>
              <a:t>de la mission </a:t>
            </a:r>
            <a:r>
              <a:rPr sz="1600" b="1" spc="-5" dirty="0">
                <a:latin typeface="Calibri"/>
                <a:cs typeface="Calibri"/>
              </a:rPr>
              <a:t>: </a:t>
            </a:r>
            <a:r>
              <a:rPr sz="1600" b="1" spc="-10" dirty="0">
                <a:latin typeface="Calibri"/>
                <a:cs typeface="Calibri"/>
              </a:rPr>
              <a:t>Proposer et </a:t>
            </a:r>
            <a:r>
              <a:rPr sz="1600" b="1" spc="-15" dirty="0">
                <a:latin typeface="Calibri"/>
                <a:cs typeface="Calibri"/>
              </a:rPr>
              <a:t>mettre </a:t>
            </a:r>
            <a:r>
              <a:rPr sz="1600" b="1" spc="-5" dirty="0">
                <a:latin typeface="Calibri"/>
                <a:cs typeface="Calibri"/>
              </a:rPr>
              <a:t>en </a:t>
            </a:r>
            <a:r>
              <a:rPr sz="1600" b="1" spc="-10" dirty="0">
                <a:latin typeface="Calibri"/>
                <a:cs typeface="Calibri"/>
              </a:rPr>
              <a:t>œuvre des </a:t>
            </a:r>
            <a:r>
              <a:rPr sz="1600" b="1" spc="-5" dirty="0">
                <a:latin typeface="Calibri"/>
                <a:cs typeface="Calibri"/>
              </a:rPr>
              <a:t>actions </a:t>
            </a:r>
            <a:r>
              <a:rPr sz="1600" b="1" spc="-10" dirty="0">
                <a:latin typeface="Calibri"/>
                <a:cs typeface="Calibri"/>
              </a:rPr>
              <a:t>pérennes </a:t>
            </a:r>
            <a:r>
              <a:rPr sz="1600" b="1" spc="-15" dirty="0">
                <a:latin typeface="Calibri"/>
                <a:cs typeface="Calibri"/>
              </a:rPr>
              <a:t>d’intérêt </a:t>
            </a:r>
            <a:r>
              <a:rPr sz="1600" b="1" spc="-10" dirty="0">
                <a:latin typeface="Calibri"/>
                <a:cs typeface="Calibri"/>
              </a:rPr>
              <a:t>pédagogique</a:t>
            </a:r>
            <a:r>
              <a:rPr sz="1600" b="1" spc="335" dirty="0">
                <a:latin typeface="Calibri"/>
                <a:cs typeface="Calibri"/>
              </a:rPr>
              <a:t> </a:t>
            </a:r>
            <a:r>
              <a:rPr sz="1600" b="1" spc="-10" dirty="0">
                <a:latin typeface="Calibri"/>
                <a:cs typeface="Calibri"/>
              </a:rPr>
              <a:t>et</a:t>
            </a:r>
            <a:endParaRPr sz="1600">
              <a:latin typeface="Calibri"/>
              <a:cs typeface="Calibri"/>
            </a:endParaRPr>
          </a:p>
          <a:p>
            <a:pPr marL="12700">
              <a:lnSpc>
                <a:spcPct val="100000"/>
              </a:lnSpc>
            </a:pPr>
            <a:r>
              <a:rPr sz="1600" b="1" spc="-10" dirty="0">
                <a:latin typeface="Calibri"/>
                <a:cs typeface="Calibri"/>
              </a:rPr>
              <a:t>d’utilité </a:t>
            </a:r>
            <a:r>
              <a:rPr sz="1600" b="1" spc="-5" dirty="0">
                <a:latin typeface="Calibri"/>
                <a:cs typeface="Calibri"/>
              </a:rPr>
              <a:t>écologique</a:t>
            </a:r>
            <a:endParaRPr sz="1600">
              <a:latin typeface="Calibri"/>
              <a:cs typeface="Calibri"/>
            </a:endParaRPr>
          </a:p>
          <a:p>
            <a:pPr>
              <a:lnSpc>
                <a:spcPct val="100000"/>
              </a:lnSpc>
              <a:spcBef>
                <a:spcPts val="25"/>
              </a:spcBef>
            </a:pPr>
            <a:endParaRPr sz="1650">
              <a:latin typeface="Times New Roman"/>
              <a:cs typeface="Times New Roman"/>
            </a:endParaRPr>
          </a:p>
          <a:p>
            <a:pPr marL="12700" marR="199390">
              <a:lnSpc>
                <a:spcPct val="100000"/>
              </a:lnSpc>
            </a:pPr>
            <a:r>
              <a:rPr sz="1600" b="1" u="heavy" spc="-20" dirty="0">
                <a:uFill>
                  <a:solidFill>
                    <a:srgbClr val="000000"/>
                  </a:solidFill>
                </a:uFill>
                <a:latin typeface="Calibri"/>
                <a:cs typeface="Calibri"/>
              </a:rPr>
              <a:t>Contexte </a:t>
            </a:r>
            <a:r>
              <a:rPr sz="1600" b="1" u="heavy" spc="-5" dirty="0">
                <a:uFill>
                  <a:solidFill>
                    <a:srgbClr val="000000"/>
                  </a:solidFill>
                </a:uFill>
                <a:latin typeface="Calibri"/>
                <a:cs typeface="Calibri"/>
              </a:rPr>
              <a:t>de la mission </a:t>
            </a:r>
            <a:r>
              <a:rPr sz="1600" b="1" spc="-5" dirty="0">
                <a:latin typeface="Calibri"/>
                <a:cs typeface="Calibri"/>
              </a:rPr>
              <a:t>: Nous sommes </a:t>
            </a:r>
            <a:r>
              <a:rPr sz="1600" b="1" spc="-10" dirty="0">
                <a:latin typeface="Calibri"/>
                <a:cs typeface="Calibri"/>
              </a:rPr>
              <a:t>une </a:t>
            </a:r>
            <a:r>
              <a:rPr sz="1600" b="1" spc="-5" dirty="0">
                <a:latin typeface="Calibri"/>
                <a:cs typeface="Calibri"/>
              </a:rPr>
              <a:t>école </a:t>
            </a:r>
            <a:r>
              <a:rPr sz="1600" b="1" spc="-10" dirty="0">
                <a:latin typeface="Calibri"/>
                <a:cs typeface="Calibri"/>
              </a:rPr>
              <a:t>maternelle et primaire </a:t>
            </a:r>
            <a:r>
              <a:rPr sz="1600" b="1" spc="-5" dirty="0">
                <a:latin typeface="Calibri"/>
                <a:cs typeface="Calibri"/>
              </a:rPr>
              <a:t>accueillant </a:t>
            </a:r>
            <a:r>
              <a:rPr sz="1600" b="1" spc="-10" dirty="0">
                <a:latin typeface="Calibri"/>
                <a:cs typeface="Calibri"/>
              </a:rPr>
              <a:t>222 élèves en  zone rurale, </a:t>
            </a:r>
            <a:r>
              <a:rPr sz="1600" b="1" spc="-5" dirty="0">
                <a:latin typeface="Calibri"/>
                <a:cs typeface="Calibri"/>
              </a:rPr>
              <a:t>dans </a:t>
            </a:r>
            <a:r>
              <a:rPr sz="1600" b="1" spc="-10" dirty="0">
                <a:latin typeface="Calibri"/>
                <a:cs typeface="Calibri"/>
              </a:rPr>
              <a:t>une </a:t>
            </a:r>
            <a:r>
              <a:rPr sz="1600" b="1" spc="-5" dirty="0">
                <a:latin typeface="Calibri"/>
                <a:cs typeface="Calibri"/>
              </a:rPr>
              <a:t>ville </a:t>
            </a:r>
            <a:r>
              <a:rPr sz="1600" b="1" spc="-10" dirty="0">
                <a:latin typeface="Calibri"/>
                <a:cs typeface="Calibri"/>
              </a:rPr>
              <a:t>qui </a:t>
            </a:r>
            <a:r>
              <a:rPr sz="1600" b="1" spc="-5" dirty="0">
                <a:latin typeface="Calibri"/>
                <a:cs typeface="Calibri"/>
              </a:rPr>
              <a:t>s'est </a:t>
            </a:r>
            <a:r>
              <a:rPr sz="1600" b="1" spc="-10" dirty="0">
                <a:latin typeface="Calibri"/>
                <a:cs typeface="Calibri"/>
              </a:rPr>
              <a:t>construite autour </a:t>
            </a:r>
            <a:r>
              <a:rPr sz="1600" b="1" spc="-20" dirty="0">
                <a:latin typeface="Calibri"/>
                <a:cs typeface="Calibri"/>
              </a:rPr>
              <a:t>d’entreprises </a:t>
            </a:r>
            <a:r>
              <a:rPr sz="1600" b="1" spc="-10" dirty="0">
                <a:latin typeface="Calibri"/>
                <a:cs typeface="Calibri"/>
              </a:rPr>
              <a:t>qui accordent une </a:t>
            </a:r>
            <a:r>
              <a:rPr sz="1600" b="1" spc="-5" dirty="0">
                <a:latin typeface="Calibri"/>
                <a:cs typeface="Calibri"/>
              </a:rPr>
              <a:t>place  </a:t>
            </a:r>
            <a:r>
              <a:rPr sz="1600" b="1" spc="-10" dirty="0">
                <a:latin typeface="Calibri"/>
                <a:cs typeface="Calibri"/>
              </a:rPr>
              <a:t>importante </a:t>
            </a:r>
            <a:r>
              <a:rPr sz="1600" b="1" spc="-5" dirty="0">
                <a:latin typeface="Calibri"/>
                <a:cs typeface="Calibri"/>
              </a:rPr>
              <a:t>au </a:t>
            </a:r>
            <a:r>
              <a:rPr sz="1600" b="1" spc="-10" dirty="0">
                <a:latin typeface="Calibri"/>
                <a:cs typeface="Calibri"/>
              </a:rPr>
              <a:t>respect </a:t>
            </a:r>
            <a:r>
              <a:rPr sz="1600" b="1" spc="-5" dirty="0">
                <a:latin typeface="Calibri"/>
                <a:cs typeface="Calibri"/>
              </a:rPr>
              <a:t>de </a:t>
            </a:r>
            <a:r>
              <a:rPr sz="1600" b="1" spc="-10" dirty="0">
                <a:latin typeface="Calibri"/>
                <a:cs typeface="Calibri"/>
              </a:rPr>
              <a:t>l'environnement, auquel </a:t>
            </a:r>
            <a:r>
              <a:rPr sz="1600" b="1" spc="-5" dirty="0">
                <a:latin typeface="Calibri"/>
                <a:cs typeface="Calibri"/>
              </a:rPr>
              <a:t>nous voulons</a:t>
            </a:r>
            <a:r>
              <a:rPr sz="1600" b="1" spc="145" dirty="0">
                <a:latin typeface="Calibri"/>
                <a:cs typeface="Calibri"/>
              </a:rPr>
              <a:t> </a:t>
            </a:r>
            <a:r>
              <a:rPr sz="1600" b="1" spc="-20" dirty="0">
                <a:latin typeface="Calibri"/>
                <a:cs typeface="Calibri"/>
              </a:rPr>
              <a:t>contribuer.</a:t>
            </a:r>
            <a:endParaRPr sz="1600">
              <a:latin typeface="Calibri"/>
              <a:cs typeface="Calibri"/>
            </a:endParaRPr>
          </a:p>
          <a:p>
            <a:pPr>
              <a:lnSpc>
                <a:spcPct val="100000"/>
              </a:lnSpc>
              <a:spcBef>
                <a:spcPts val="25"/>
              </a:spcBef>
            </a:pPr>
            <a:endParaRPr sz="1650">
              <a:latin typeface="Times New Roman"/>
              <a:cs typeface="Times New Roman"/>
            </a:endParaRPr>
          </a:p>
          <a:p>
            <a:pPr marL="12700">
              <a:lnSpc>
                <a:spcPct val="100000"/>
              </a:lnSpc>
            </a:pPr>
            <a:r>
              <a:rPr sz="1600" b="1" u="heavy" spc="-5" dirty="0">
                <a:uFill>
                  <a:solidFill>
                    <a:srgbClr val="000000"/>
                  </a:solidFill>
                </a:uFill>
                <a:latin typeface="Calibri"/>
                <a:cs typeface="Calibri"/>
              </a:rPr>
              <a:t>Description de la mission </a:t>
            </a:r>
            <a:r>
              <a:rPr sz="1600" b="1" spc="-5" dirty="0">
                <a:latin typeface="Calibri"/>
                <a:cs typeface="Calibri"/>
              </a:rPr>
              <a:t>: </a:t>
            </a:r>
            <a:r>
              <a:rPr sz="1600" b="1" spc="-10" dirty="0">
                <a:latin typeface="Calibri"/>
                <a:cs typeface="Calibri"/>
              </a:rPr>
              <a:t>mise </a:t>
            </a:r>
            <a:r>
              <a:rPr sz="1600" b="1" spc="-5" dirty="0">
                <a:latin typeface="Calibri"/>
                <a:cs typeface="Calibri"/>
              </a:rPr>
              <a:t>en place </a:t>
            </a:r>
            <a:r>
              <a:rPr sz="1600" b="1" spc="-10" dirty="0">
                <a:latin typeface="Calibri"/>
                <a:cs typeface="Calibri"/>
              </a:rPr>
              <a:t>d'ateliers </a:t>
            </a:r>
            <a:r>
              <a:rPr sz="1600" b="1" spc="-5" dirty="0">
                <a:latin typeface="Calibri"/>
                <a:cs typeface="Calibri"/>
              </a:rPr>
              <a:t>où les </a:t>
            </a:r>
            <a:r>
              <a:rPr sz="1600" b="1" spc="-10" dirty="0">
                <a:latin typeface="Calibri"/>
                <a:cs typeface="Calibri"/>
              </a:rPr>
              <a:t>élèves pourront </a:t>
            </a:r>
            <a:r>
              <a:rPr sz="1600" b="1" spc="-15" dirty="0">
                <a:latin typeface="Calibri"/>
                <a:cs typeface="Calibri"/>
              </a:rPr>
              <a:t>prendre </a:t>
            </a:r>
            <a:r>
              <a:rPr sz="1600" b="1" spc="-5" dirty="0">
                <a:latin typeface="Calibri"/>
                <a:cs typeface="Calibri"/>
              </a:rPr>
              <a:t>conscience</a:t>
            </a:r>
            <a:r>
              <a:rPr sz="1600" b="1" spc="175" dirty="0">
                <a:latin typeface="Calibri"/>
                <a:cs typeface="Calibri"/>
              </a:rPr>
              <a:t> </a:t>
            </a:r>
            <a:r>
              <a:rPr sz="1600" b="1" spc="-5" dirty="0">
                <a:latin typeface="Calibri"/>
                <a:cs typeface="Calibri"/>
              </a:rPr>
              <a:t>de</a:t>
            </a:r>
            <a:endParaRPr sz="1600">
              <a:latin typeface="Calibri"/>
              <a:cs typeface="Calibri"/>
            </a:endParaRPr>
          </a:p>
          <a:p>
            <a:pPr marL="12700">
              <a:lnSpc>
                <a:spcPct val="100000"/>
              </a:lnSpc>
            </a:pPr>
            <a:r>
              <a:rPr sz="1600" b="1" spc="-5" dirty="0">
                <a:latin typeface="Calibri"/>
                <a:cs typeface="Calibri"/>
              </a:rPr>
              <a:t>l'impact </a:t>
            </a:r>
            <a:r>
              <a:rPr sz="1600" b="1" spc="-10" dirty="0">
                <a:latin typeface="Calibri"/>
                <a:cs typeface="Calibri"/>
              </a:rPr>
              <a:t>de leurs </a:t>
            </a:r>
            <a:r>
              <a:rPr sz="1600" b="1" spc="-5" dirty="0">
                <a:latin typeface="Calibri"/>
                <a:cs typeface="Calibri"/>
              </a:rPr>
              <a:t>habitudes de consommation </a:t>
            </a:r>
            <a:r>
              <a:rPr sz="1600" b="1" spc="-10" dirty="0">
                <a:latin typeface="Calibri"/>
                <a:cs typeface="Calibri"/>
              </a:rPr>
              <a:t>sur </a:t>
            </a:r>
            <a:r>
              <a:rPr sz="1600" b="1" spc="-20" dirty="0">
                <a:latin typeface="Calibri"/>
                <a:cs typeface="Calibri"/>
              </a:rPr>
              <a:t>l’environnement, </a:t>
            </a:r>
            <a:r>
              <a:rPr sz="1600" b="1" spc="-10" dirty="0">
                <a:latin typeface="Calibri"/>
                <a:cs typeface="Calibri"/>
              </a:rPr>
              <a:t>et communiquer sur </a:t>
            </a:r>
            <a:r>
              <a:rPr sz="1600" b="1" spc="-5" dirty="0">
                <a:latin typeface="Calibri"/>
                <a:cs typeface="Calibri"/>
              </a:rPr>
              <a:t>les</a:t>
            </a:r>
            <a:r>
              <a:rPr sz="1600" b="1" spc="15" dirty="0">
                <a:latin typeface="Calibri"/>
                <a:cs typeface="Calibri"/>
              </a:rPr>
              <a:t> </a:t>
            </a:r>
            <a:r>
              <a:rPr sz="1600" b="1" spc="-5" dirty="0">
                <a:latin typeface="Calibri"/>
                <a:cs typeface="Calibri"/>
              </a:rPr>
              <a:t>actions</a:t>
            </a:r>
            <a:endParaRPr sz="1600">
              <a:latin typeface="Calibri"/>
              <a:cs typeface="Calibri"/>
            </a:endParaRPr>
          </a:p>
          <a:p>
            <a:pPr marL="12700">
              <a:lnSpc>
                <a:spcPct val="100000"/>
              </a:lnSpc>
            </a:pPr>
            <a:r>
              <a:rPr sz="1600" b="1" spc="-10" dirty="0">
                <a:latin typeface="Calibri"/>
                <a:cs typeface="Calibri"/>
              </a:rPr>
              <a:t>menées.</a:t>
            </a:r>
            <a:endParaRPr sz="1600">
              <a:latin typeface="Calibri"/>
              <a:cs typeface="Calibri"/>
            </a:endParaRPr>
          </a:p>
          <a:p>
            <a:pPr>
              <a:lnSpc>
                <a:spcPct val="100000"/>
              </a:lnSpc>
              <a:spcBef>
                <a:spcPts val="25"/>
              </a:spcBef>
            </a:pPr>
            <a:endParaRPr sz="1650">
              <a:latin typeface="Times New Roman"/>
              <a:cs typeface="Times New Roman"/>
            </a:endParaRPr>
          </a:p>
          <a:p>
            <a:pPr marL="12700">
              <a:lnSpc>
                <a:spcPct val="100000"/>
              </a:lnSpc>
            </a:pPr>
            <a:r>
              <a:rPr sz="1600" b="1" u="heavy" spc="-25" dirty="0">
                <a:uFill>
                  <a:solidFill>
                    <a:srgbClr val="000000"/>
                  </a:solidFill>
                </a:uFill>
                <a:latin typeface="Calibri"/>
                <a:cs typeface="Calibri"/>
              </a:rPr>
              <a:t>Taches </a:t>
            </a:r>
            <a:r>
              <a:rPr sz="1600" b="1" u="heavy" spc="-5" dirty="0">
                <a:uFill>
                  <a:solidFill>
                    <a:srgbClr val="000000"/>
                  </a:solidFill>
                </a:uFill>
                <a:latin typeface="Calibri"/>
                <a:cs typeface="Calibri"/>
              </a:rPr>
              <a:t>Précises</a:t>
            </a:r>
            <a:r>
              <a:rPr sz="1600" b="1" u="heavy" spc="10" dirty="0">
                <a:uFill>
                  <a:solidFill>
                    <a:srgbClr val="000000"/>
                  </a:solidFill>
                </a:uFill>
                <a:latin typeface="Calibri"/>
                <a:cs typeface="Calibri"/>
              </a:rPr>
              <a:t> </a:t>
            </a:r>
            <a:r>
              <a:rPr sz="1600" b="1" spc="-5" dirty="0">
                <a:latin typeface="Calibri"/>
                <a:cs typeface="Calibri"/>
              </a:rPr>
              <a:t>:</a:t>
            </a:r>
            <a:endParaRPr sz="1600">
              <a:latin typeface="Calibri"/>
              <a:cs typeface="Calibri"/>
            </a:endParaRPr>
          </a:p>
          <a:p>
            <a:pPr marL="12700" marR="512445">
              <a:lnSpc>
                <a:spcPct val="100000"/>
              </a:lnSpc>
              <a:spcBef>
                <a:spcPts val="5"/>
              </a:spcBef>
              <a:buChar char="-"/>
              <a:tabLst>
                <a:tab pos="121285" algn="l"/>
              </a:tabLst>
            </a:pPr>
            <a:r>
              <a:rPr sz="1600" b="1" spc="-5" dirty="0">
                <a:latin typeface="Calibri"/>
                <a:cs typeface="Calibri"/>
              </a:rPr>
              <a:t>Réaliser un diagnostique de ce </a:t>
            </a:r>
            <a:r>
              <a:rPr sz="1600" b="1" spc="-10" dirty="0">
                <a:latin typeface="Calibri"/>
                <a:cs typeface="Calibri"/>
              </a:rPr>
              <a:t>qui </a:t>
            </a:r>
            <a:r>
              <a:rPr sz="1600" b="1" spc="-15" dirty="0">
                <a:latin typeface="Calibri"/>
                <a:cs typeface="Calibri"/>
              </a:rPr>
              <a:t>existe </a:t>
            </a:r>
            <a:r>
              <a:rPr sz="1600" b="1" spc="-5" dirty="0">
                <a:latin typeface="Calibri"/>
                <a:cs typeface="Calibri"/>
              </a:rPr>
              <a:t>dans l'école pour </a:t>
            </a:r>
            <a:r>
              <a:rPr sz="1600" b="1" spc="-10" dirty="0">
                <a:latin typeface="Calibri"/>
                <a:cs typeface="Calibri"/>
              </a:rPr>
              <a:t>mieux appréhender </a:t>
            </a:r>
            <a:r>
              <a:rPr sz="1600" b="1" spc="-5" dirty="0">
                <a:latin typeface="Calibri"/>
                <a:cs typeface="Calibri"/>
              </a:rPr>
              <a:t>les </a:t>
            </a:r>
            <a:r>
              <a:rPr sz="1600" b="1" spc="-10" dirty="0">
                <a:latin typeface="Calibri"/>
                <a:cs typeface="Calibri"/>
              </a:rPr>
              <a:t>enjeux </a:t>
            </a:r>
            <a:r>
              <a:rPr sz="1600" b="1" spc="-5" dirty="0">
                <a:latin typeface="Calibri"/>
                <a:cs typeface="Calibri"/>
              </a:rPr>
              <a:t>de  </a:t>
            </a:r>
            <a:r>
              <a:rPr sz="1600" b="1" spc="-10" dirty="0">
                <a:latin typeface="Calibri"/>
                <a:cs typeface="Calibri"/>
              </a:rPr>
              <a:t>demain.</a:t>
            </a:r>
            <a:endParaRPr sz="1600">
              <a:latin typeface="Calibri"/>
              <a:cs typeface="Calibri"/>
            </a:endParaRPr>
          </a:p>
          <a:p>
            <a:pPr marL="120650" indent="-107950">
              <a:lnSpc>
                <a:spcPct val="100000"/>
              </a:lnSpc>
              <a:buChar char="-"/>
              <a:tabLst>
                <a:tab pos="121285" algn="l"/>
              </a:tabLst>
            </a:pPr>
            <a:r>
              <a:rPr sz="1600" b="1" spc="-5" dirty="0">
                <a:latin typeface="Calibri"/>
                <a:cs typeface="Calibri"/>
              </a:rPr>
              <a:t>Participation à la </a:t>
            </a:r>
            <a:r>
              <a:rPr sz="1600" b="1" spc="-10" dirty="0">
                <a:latin typeface="Calibri"/>
                <a:cs typeface="Calibri"/>
              </a:rPr>
              <a:t>mise </a:t>
            </a:r>
            <a:r>
              <a:rPr sz="1600" b="1" spc="-5" dirty="0">
                <a:latin typeface="Calibri"/>
                <a:cs typeface="Calibri"/>
              </a:rPr>
              <a:t>en place de la labellisation « </a:t>
            </a:r>
            <a:r>
              <a:rPr sz="1600" b="1" spc="-10" dirty="0">
                <a:latin typeface="Calibri"/>
                <a:cs typeface="Calibri"/>
              </a:rPr>
              <a:t>écoécole</a:t>
            </a:r>
            <a:r>
              <a:rPr sz="1600" b="1" spc="5" dirty="0">
                <a:latin typeface="Calibri"/>
                <a:cs typeface="Calibri"/>
              </a:rPr>
              <a:t> </a:t>
            </a:r>
            <a:r>
              <a:rPr sz="1600" b="1" spc="-5" dirty="0">
                <a:latin typeface="Calibri"/>
                <a:cs typeface="Calibri"/>
              </a:rPr>
              <a:t>»</a:t>
            </a:r>
            <a:endParaRPr sz="1600">
              <a:latin typeface="Calibri"/>
              <a:cs typeface="Calibri"/>
            </a:endParaRPr>
          </a:p>
          <a:p>
            <a:pPr marL="120650" indent="-107950">
              <a:lnSpc>
                <a:spcPct val="100000"/>
              </a:lnSpc>
              <a:buChar char="-"/>
              <a:tabLst>
                <a:tab pos="121285" algn="l"/>
              </a:tabLst>
            </a:pPr>
            <a:r>
              <a:rPr sz="1600" b="1" spc="-5" dirty="0">
                <a:latin typeface="Calibri"/>
                <a:cs typeface="Calibri"/>
              </a:rPr>
              <a:t>Animation </a:t>
            </a:r>
            <a:r>
              <a:rPr sz="1600" b="1" spc="-10" dirty="0">
                <a:latin typeface="Calibri"/>
                <a:cs typeface="Calibri"/>
              </a:rPr>
              <a:t>d'un jardin</a:t>
            </a:r>
            <a:r>
              <a:rPr sz="1600" b="1" spc="55" dirty="0">
                <a:latin typeface="Calibri"/>
                <a:cs typeface="Calibri"/>
              </a:rPr>
              <a:t> </a:t>
            </a:r>
            <a:r>
              <a:rPr sz="1600" b="1" spc="-10" dirty="0">
                <a:latin typeface="Calibri"/>
                <a:cs typeface="Calibri"/>
              </a:rPr>
              <a:t>pédagogique.</a:t>
            </a:r>
            <a:endParaRPr sz="16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59" y="86868"/>
            <a:ext cx="8641080" cy="462280"/>
          </a:xfrm>
          <a:prstGeom prst="rect">
            <a:avLst/>
          </a:prstGeom>
          <a:solidFill>
            <a:srgbClr val="00A9C2"/>
          </a:solidFill>
          <a:ln w="9144">
            <a:solidFill>
              <a:srgbClr val="92D050"/>
            </a:solidFill>
          </a:ln>
        </p:spPr>
        <p:txBody>
          <a:bodyPr vert="horz" wrap="square" lIns="0" tIns="26034" rIns="0" bIns="0" rtlCol="0">
            <a:spAutoFit/>
          </a:bodyPr>
          <a:lstStyle/>
          <a:p>
            <a:pPr marL="1980564">
              <a:lnSpc>
                <a:spcPct val="100000"/>
              </a:lnSpc>
              <a:spcBef>
                <a:spcPts val="204"/>
              </a:spcBef>
            </a:pPr>
            <a:r>
              <a:rPr spc="-5" dirty="0"/>
              <a:t>ENVIRONNEMENT –EXEMPLE</a:t>
            </a:r>
            <a:r>
              <a:rPr spc="-30" dirty="0"/>
              <a:t> </a:t>
            </a:r>
            <a:r>
              <a:rPr dirty="0"/>
              <a:t>(SUITE)</a:t>
            </a:r>
          </a:p>
        </p:txBody>
      </p:sp>
      <p:sp>
        <p:nvSpPr>
          <p:cNvPr id="3" name="object 3"/>
          <p:cNvSpPr/>
          <p:nvPr/>
        </p:nvSpPr>
        <p:spPr>
          <a:xfrm>
            <a:off x="251523" y="563498"/>
            <a:ext cx="8641016" cy="84886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60473" y="557148"/>
            <a:ext cx="0" cy="875030"/>
          </a:xfrm>
          <a:custGeom>
            <a:avLst/>
            <a:gdLst/>
            <a:ahLst/>
            <a:cxnLst/>
            <a:rect l="l" t="t" r="r" b="b"/>
            <a:pathLst>
              <a:path h="875030">
                <a:moveTo>
                  <a:pt x="0" y="0"/>
                </a:moveTo>
                <a:lnTo>
                  <a:pt x="0" y="874649"/>
                </a:lnTo>
              </a:path>
            </a:pathLst>
          </a:custGeom>
          <a:ln w="12700">
            <a:solidFill>
              <a:srgbClr val="FFFFFF"/>
            </a:solidFill>
          </a:ln>
        </p:spPr>
        <p:txBody>
          <a:bodyPr wrap="square" lIns="0" tIns="0" rIns="0" bIns="0" rtlCol="0"/>
          <a:lstStyle/>
          <a:p>
            <a:endParaRPr/>
          </a:p>
        </p:txBody>
      </p:sp>
      <p:sp>
        <p:nvSpPr>
          <p:cNvPr id="5" name="object 5"/>
          <p:cNvSpPr/>
          <p:nvPr/>
        </p:nvSpPr>
        <p:spPr>
          <a:xfrm>
            <a:off x="251523" y="557148"/>
            <a:ext cx="0" cy="875030"/>
          </a:xfrm>
          <a:custGeom>
            <a:avLst/>
            <a:gdLst/>
            <a:ahLst/>
            <a:cxnLst/>
            <a:rect l="l" t="t" r="r" b="b"/>
            <a:pathLst>
              <a:path h="875030">
                <a:moveTo>
                  <a:pt x="0" y="0"/>
                </a:moveTo>
                <a:lnTo>
                  <a:pt x="0" y="874649"/>
                </a:lnTo>
              </a:path>
            </a:pathLst>
          </a:custGeom>
          <a:ln w="12700">
            <a:solidFill>
              <a:srgbClr val="FFFFFF"/>
            </a:solidFill>
          </a:ln>
        </p:spPr>
        <p:txBody>
          <a:bodyPr wrap="square" lIns="0" tIns="0" rIns="0" bIns="0" rtlCol="0"/>
          <a:lstStyle/>
          <a:p>
            <a:endParaRPr/>
          </a:p>
        </p:txBody>
      </p:sp>
      <p:sp>
        <p:nvSpPr>
          <p:cNvPr id="6" name="object 6"/>
          <p:cNvSpPr/>
          <p:nvPr/>
        </p:nvSpPr>
        <p:spPr>
          <a:xfrm>
            <a:off x="8892540" y="557148"/>
            <a:ext cx="0" cy="875030"/>
          </a:xfrm>
          <a:custGeom>
            <a:avLst/>
            <a:gdLst/>
            <a:ahLst/>
            <a:cxnLst/>
            <a:rect l="l" t="t" r="r" b="b"/>
            <a:pathLst>
              <a:path h="875030">
                <a:moveTo>
                  <a:pt x="0" y="0"/>
                </a:moveTo>
                <a:lnTo>
                  <a:pt x="0" y="874649"/>
                </a:lnTo>
              </a:path>
            </a:pathLst>
          </a:custGeom>
          <a:ln w="12700">
            <a:solidFill>
              <a:srgbClr val="FFFFFF"/>
            </a:solidFill>
          </a:ln>
        </p:spPr>
        <p:txBody>
          <a:bodyPr wrap="square" lIns="0" tIns="0" rIns="0" bIns="0" rtlCol="0"/>
          <a:lstStyle/>
          <a:p>
            <a:endParaRPr/>
          </a:p>
        </p:txBody>
      </p:sp>
      <p:sp>
        <p:nvSpPr>
          <p:cNvPr id="7" name="object 7"/>
          <p:cNvSpPr/>
          <p:nvPr/>
        </p:nvSpPr>
        <p:spPr>
          <a:xfrm>
            <a:off x="245173" y="563498"/>
            <a:ext cx="8653780" cy="0"/>
          </a:xfrm>
          <a:custGeom>
            <a:avLst/>
            <a:gdLst/>
            <a:ahLst/>
            <a:cxnLst/>
            <a:rect l="l" t="t" r="r" b="b"/>
            <a:pathLst>
              <a:path w="8653780">
                <a:moveTo>
                  <a:pt x="0" y="0"/>
                </a:moveTo>
                <a:lnTo>
                  <a:pt x="8653716" y="0"/>
                </a:lnTo>
              </a:path>
            </a:pathLst>
          </a:custGeom>
          <a:ln w="12700">
            <a:solidFill>
              <a:srgbClr val="FFFFFF"/>
            </a:solidFill>
          </a:ln>
        </p:spPr>
        <p:txBody>
          <a:bodyPr wrap="square" lIns="0" tIns="0" rIns="0" bIns="0" rtlCol="0"/>
          <a:lstStyle/>
          <a:p>
            <a:endParaRPr/>
          </a:p>
        </p:txBody>
      </p:sp>
      <p:sp>
        <p:nvSpPr>
          <p:cNvPr id="8" name="object 8"/>
          <p:cNvSpPr/>
          <p:nvPr/>
        </p:nvSpPr>
        <p:spPr>
          <a:xfrm>
            <a:off x="245173" y="1412747"/>
            <a:ext cx="8653780" cy="0"/>
          </a:xfrm>
          <a:custGeom>
            <a:avLst/>
            <a:gdLst/>
            <a:ahLst/>
            <a:cxnLst/>
            <a:rect l="l" t="t" r="r" b="b"/>
            <a:pathLst>
              <a:path w="8653780">
                <a:moveTo>
                  <a:pt x="0" y="0"/>
                </a:moveTo>
                <a:lnTo>
                  <a:pt x="8653716"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474980" y="843153"/>
            <a:ext cx="7493000" cy="269240"/>
          </a:xfrm>
          <a:prstGeom prst="rect">
            <a:avLst/>
          </a:prstGeom>
        </p:spPr>
        <p:txBody>
          <a:bodyPr vert="horz" wrap="square" lIns="0" tIns="12065" rIns="0" bIns="0" rtlCol="0">
            <a:spAutoFit/>
          </a:bodyPr>
          <a:lstStyle/>
          <a:p>
            <a:pPr marL="12700">
              <a:lnSpc>
                <a:spcPct val="100000"/>
              </a:lnSpc>
              <a:spcBef>
                <a:spcPts val="95"/>
              </a:spcBef>
              <a:tabLst>
                <a:tab pos="1830705" algn="l"/>
                <a:tab pos="2173605" algn="l"/>
              </a:tabLst>
            </a:pPr>
            <a:r>
              <a:rPr sz="1600" b="1" spc="-10" dirty="0">
                <a:latin typeface="Calibri"/>
                <a:cs typeface="Calibri"/>
              </a:rPr>
              <a:t>Titre </a:t>
            </a:r>
            <a:r>
              <a:rPr sz="1600" b="1" spc="-5" dirty="0">
                <a:latin typeface="Calibri"/>
                <a:cs typeface="Calibri"/>
              </a:rPr>
              <a:t>de</a:t>
            </a:r>
            <a:r>
              <a:rPr sz="1600" b="1" spc="5" dirty="0">
                <a:latin typeface="Calibri"/>
                <a:cs typeface="Calibri"/>
              </a:rPr>
              <a:t> </a:t>
            </a:r>
            <a:r>
              <a:rPr sz="1600" b="1" spc="-5" dirty="0">
                <a:latin typeface="Calibri"/>
                <a:cs typeface="Calibri"/>
              </a:rPr>
              <a:t>la mission	</a:t>
            </a:r>
            <a:r>
              <a:rPr sz="1600" spc="-5" dirty="0">
                <a:latin typeface="Courier New"/>
                <a:cs typeface="Courier New"/>
              </a:rPr>
              <a:t>o	</a:t>
            </a:r>
            <a:r>
              <a:rPr sz="1600" b="1" spc="-5" dirty="0">
                <a:latin typeface="Calibri"/>
                <a:cs typeface="Calibri"/>
              </a:rPr>
              <a:t>Sensibiliser les </a:t>
            </a:r>
            <a:r>
              <a:rPr sz="1600" b="1" spc="-10" dirty="0">
                <a:latin typeface="Calibri"/>
                <a:cs typeface="Calibri"/>
              </a:rPr>
              <a:t>élèves et </a:t>
            </a:r>
            <a:r>
              <a:rPr sz="1600" b="1" spc="-5" dirty="0">
                <a:latin typeface="Calibri"/>
                <a:cs typeface="Calibri"/>
              </a:rPr>
              <a:t>les </a:t>
            </a:r>
            <a:r>
              <a:rPr sz="1600" b="1" spc="-10" dirty="0">
                <a:latin typeface="Calibri"/>
                <a:cs typeface="Calibri"/>
              </a:rPr>
              <a:t>parents </a:t>
            </a:r>
            <a:r>
              <a:rPr sz="1600" b="1" spc="-5" dirty="0">
                <a:latin typeface="Calibri"/>
                <a:cs typeface="Calibri"/>
              </a:rPr>
              <a:t>au </a:t>
            </a:r>
            <a:r>
              <a:rPr sz="1600" b="1" spc="-10" dirty="0">
                <a:latin typeface="Calibri"/>
                <a:cs typeface="Calibri"/>
              </a:rPr>
              <a:t>développement</a:t>
            </a:r>
            <a:r>
              <a:rPr sz="1600" b="1" spc="55" dirty="0">
                <a:latin typeface="Calibri"/>
                <a:cs typeface="Calibri"/>
              </a:rPr>
              <a:t> </a:t>
            </a:r>
            <a:r>
              <a:rPr sz="1600" b="1" spc="-10" dirty="0">
                <a:latin typeface="Calibri"/>
                <a:cs typeface="Calibri"/>
              </a:rPr>
              <a:t>durable</a:t>
            </a:r>
            <a:endParaRPr sz="1600">
              <a:latin typeface="Calibri"/>
              <a:cs typeface="Calibri"/>
            </a:endParaRPr>
          </a:p>
        </p:txBody>
      </p:sp>
      <p:sp>
        <p:nvSpPr>
          <p:cNvPr id="10" name="object 10"/>
          <p:cNvSpPr/>
          <p:nvPr/>
        </p:nvSpPr>
        <p:spPr>
          <a:xfrm>
            <a:off x="251523" y="1874405"/>
            <a:ext cx="8434705" cy="4642485"/>
          </a:xfrm>
          <a:custGeom>
            <a:avLst/>
            <a:gdLst/>
            <a:ahLst/>
            <a:cxnLst/>
            <a:rect l="l" t="t" r="r" b="b"/>
            <a:pathLst>
              <a:path w="8434705" h="4642484">
                <a:moveTo>
                  <a:pt x="0" y="4642104"/>
                </a:moveTo>
                <a:lnTo>
                  <a:pt x="8434451" y="4642104"/>
                </a:lnTo>
                <a:lnTo>
                  <a:pt x="8434451" y="0"/>
                </a:lnTo>
                <a:lnTo>
                  <a:pt x="0" y="0"/>
                </a:lnTo>
                <a:lnTo>
                  <a:pt x="0" y="4642104"/>
                </a:lnTo>
                <a:close/>
              </a:path>
            </a:pathLst>
          </a:custGeom>
          <a:solidFill>
            <a:srgbClr val="F1F1F1"/>
          </a:solidFill>
        </p:spPr>
        <p:txBody>
          <a:bodyPr wrap="square" lIns="0" tIns="0" rIns="0" bIns="0" rtlCol="0"/>
          <a:lstStyle/>
          <a:p>
            <a:endParaRPr/>
          </a:p>
        </p:txBody>
      </p:sp>
      <p:sp>
        <p:nvSpPr>
          <p:cNvPr id="11" name="object 11"/>
          <p:cNvSpPr/>
          <p:nvPr/>
        </p:nvSpPr>
        <p:spPr>
          <a:xfrm>
            <a:off x="8685910" y="1874405"/>
            <a:ext cx="208279" cy="4642485"/>
          </a:xfrm>
          <a:custGeom>
            <a:avLst/>
            <a:gdLst/>
            <a:ahLst/>
            <a:cxnLst/>
            <a:rect l="l" t="t" r="r" b="b"/>
            <a:pathLst>
              <a:path w="208279" h="4642484">
                <a:moveTo>
                  <a:pt x="0" y="4642104"/>
                </a:moveTo>
                <a:lnTo>
                  <a:pt x="208279" y="4642104"/>
                </a:lnTo>
                <a:lnTo>
                  <a:pt x="208279" y="0"/>
                </a:lnTo>
                <a:lnTo>
                  <a:pt x="0" y="0"/>
                </a:lnTo>
                <a:lnTo>
                  <a:pt x="0" y="4642104"/>
                </a:lnTo>
                <a:close/>
              </a:path>
            </a:pathLst>
          </a:custGeom>
          <a:solidFill>
            <a:srgbClr val="F1F1F1"/>
          </a:solidFill>
        </p:spPr>
        <p:txBody>
          <a:bodyPr wrap="square" lIns="0" tIns="0" rIns="0" bIns="0" rtlCol="0"/>
          <a:lstStyle/>
          <a:p>
            <a:endParaRPr/>
          </a:p>
        </p:txBody>
      </p:sp>
      <p:sp>
        <p:nvSpPr>
          <p:cNvPr id="12" name="object 12"/>
          <p:cNvSpPr/>
          <p:nvPr/>
        </p:nvSpPr>
        <p:spPr>
          <a:xfrm>
            <a:off x="8685910" y="1868042"/>
            <a:ext cx="0" cy="4667885"/>
          </a:xfrm>
          <a:custGeom>
            <a:avLst/>
            <a:gdLst/>
            <a:ahLst/>
            <a:cxnLst/>
            <a:rect l="l" t="t" r="r" b="b"/>
            <a:pathLst>
              <a:path h="4667884">
                <a:moveTo>
                  <a:pt x="0" y="0"/>
                </a:moveTo>
                <a:lnTo>
                  <a:pt x="0" y="4667516"/>
                </a:lnTo>
              </a:path>
            </a:pathLst>
          </a:custGeom>
          <a:ln w="12700">
            <a:solidFill>
              <a:srgbClr val="FFFFFF"/>
            </a:solidFill>
          </a:ln>
        </p:spPr>
        <p:txBody>
          <a:bodyPr wrap="square" lIns="0" tIns="0" rIns="0" bIns="0" rtlCol="0"/>
          <a:lstStyle/>
          <a:p>
            <a:endParaRPr/>
          </a:p>
        </p:txBody>
      </p:sp>
      <p:sp>
        <p:nvSpPr>
          <p:cNvPr id="13" name="object 13"/>
          <p:cNvSpPr/>
          <p:nvPr/>
        </p:nvSpPr>
        <p:spPr>
          <a:xfrm>
            <a:off x="251523" y="1868042"/>
            <a:ext cx="0" cy="4667885"/>
          </a:xfrm>
          <a:custGeom>
            <a:avLst/>
            <a:gdLst/>
            <a:ahLst/>
            <a:cxnLst/>
            <a:rect l="l" t="t" r="r" b="b"/>
            <a:pathLst>
              <a:path h="4667884">
                <a:moveTo>
                  <a:pt x="0" y="0"/>
                </a:moveTo>
                <a:lnTo>
                  <a:pt x="0" y="4667516"/>
                </a:lnTo>
              </a:path>
            </a:pathLst>
          </a:custGeom>
          <a:ln w="12700">
            <a:solidFill>
              <a:srgbClr val="FFFFFF"/>
            </a:solidFill>
          </a:ln>
        </p:spPr>
        <p:txBody>
          <a:bodyPr wrap="square" lIns="0" tIns="0" rIns="0" bIns="0" rtlCol="0"/>
          <a:lstStyle/>
          <a:p>
            <a:endParaRPr/>
          </a:p>
        </p:txBody>
      </p:sp>
      <p:sp>
        <p:nvSpPr>
          <p:cNvPr id="14" name="object 14"/>
          <p:cNvSpPr/>
          <p:nvPr/>
        </p:nvSpPr>
        <p:spPr>
          <a:xfrm>
            <a:off x="8894191" y="1868042"/>
            <a:ext cx="0" cy="4667885"/>
          </a:xfrm>
          <a:custGeom>
            <a:avLst/>
            <a:gdLst/>
            <a:ahLst/>
            <a:cxnLst/>
            <a:rect l="l" t="t" r="r" b="b"/>
            <a:pathLst>
              <a:path h="4667884">
                <a:moveTo>
                  <a:pt x="0" y="0"/>
                </a:moveTo>
                <a:lnTo>
                  <a:pt x="0" y="4667516"/>
                </a:lnTo>
              </a:path>
            </a:pathLst>
          </a:custGeom>
          <a:ln w="12700">
            <a:solidFill>
              <a:srgbClr val="FFFFFF"/>
            </a:solidFill>
          </a:ln>
        </p:spPr>
        <p:txBody>
          <a:bodyPr wrap="square" lIns="0" tIns="0" rIns="0" bIns="0" rtlCol="0"/>
          <a:lstStyle/>
          <a:p>
            <a:endParaRPr/>
          </a:p>
        </p:txBody>
      </p:sp>
      <p:sp>
        <p:nvSpPr>
          <p:cNvPr id="15" name="object 15"/>
          <p:cNvSpPr/>
          <p:nvPr/>
        </p:nvSpPr>
        <p:spPr>
          <a:xfrm>
            <a:off x="245173" y="1874392"/>
            <a:ext cx="8655685" cy="0"/>
          </a:xfrm>
          <a:custGeom>
            <a:avLst/>
            <a:gdLst/>
            <a:ahLst/>
            <a:cxnLst/>
            <a:rect l="l" t="t" r="r" b="b"/>
            <a:pathLst>
              <a:path w="8655685">
                <a:moveTo>
                  <a:pt x="0" y="0"/>
                </a:moveTo>
                <a:lnTo>
                  <a:pt x="8655367" y="0"/>
                </a:lnTo>
              </a:path>
            </a:pathLst>
          </a:custGeom>
          <a:ln w="12700">
            <a:solidFill>
              <a:srgbClr val="FFFFFF"/>
            </a:solidFill>
          </a:ln>
        </p:spPr>
        <p:txBody>
          <a:bodyPr wrap="square" lIns="0" tIns="0" rIns="0" bIns="0" rtlCol="0"/>
          <a:lstStyle/>
          <a:p>
            <a:endParaRPr/>
          </a:p>
        </p:txBody>
      </p:sp>
      <p:sp>
        <p:nvSpPr>
          <p:cNvPr id="16" name="object 16"/>
          <p:cNvSpPr/>
          <p:nvPr/>
        </p:nvSpPr>
        <p:spPr>
          <a:xfrm>
            <a:off x="245173" y="6516509"/>
            <a:ext cx="8655685" cy="0"/>
          </a:xfrm>
          <a:custGeom>
            <a:avLst/>
            <a:gdLst/>
            <a:ahLst/>
            <a:cxnLst/>
            <a:rect l="l" t="t" r="r" b="b"/>
            <a:pathLst>
              <a:path w="8655685">
                <a:moveTo>
                  <a:pt x="0" y="0"/>
                </a:moveTo>
                <a:lnTo>
                  <a:pt x="8655367" y="0"/>
                </a:lnTo>
              </a:path>
            </a:pathLst>
          </a:custGeom>
          <a:ln w="38100">
            <a:solidFill>
              <a:srgbClr val="FFFFFF"/>
            </a:solidFill>
          </a:ln>
        </p:spPr>
        <p:txBody>
          <a:bodyPr wrap="square" lIns="0" tIns="0" rIns="0" bIns="0" rtlCol="0"/>
          <a:lstStyle/>
          <a:p>
            <a:endParaRPr/>
          </a:p>
        </p:txBody>
      </p:sp>
      <p:sp>
        <p:nvSpPr>
          <p:cNvPr id="17" name="object 17"/>
          <p:cNvSpPr txBox="1"/>
          <p:nvPr/>
        </p:nvSpPr>
        <p:spPr>
          <a:xfrm>
            <a:off x="330200" y="2167254"/>
            <a:ext cx="8187055" cy="3592829"/>
          </a:xfrm>
          <a:prstGeom prst="rect">
            <a:avLst/>
          </a:prstGeom>
        </p:spPr>
        <p:txBody>
          <a:bodyPr vert="horz" wrap="square" lIns="0" tIns="12700" rIns="0" bIns="0" rtlCol="0">
            <a:spAutoFit/>
          </a:bodyPr>
          <a:lstStyle/>
          <a:p>
            <a:pPr marL="12700" algn="just">
              <a:lnSpc>
                <a:spcPct val="100000"/>
              </a:lnSpc>
              <a:spcBef>
                <a:spcPts val="100"/>
              </a:spcBef>
            </a:pPr>
            <a:r>
              <a:rPr sz="1800" b="1" u="heavy" spc="-25" dirty="0">
                <a:uFill>
                  <a:solidFill>
                    <a:srgbClr val="000000"/>
                  </a:solidFill>
                </a:uFill>
                <a:latin typeface="Calibri"/>
                <a:cs typeface="Calibri"/>
              </a:rPr>
              <a:t>Taches </a:t>
            </a:r>
            <a:r>
              <a:rPr sz="1800" b="1" u="heavy" spc="-10" dirty="0">
                <a:uFill>
                  <a:solidFill>
                    <a:srgbClr val="000000"/>
                  </a:solidFill>
                </a:uFill>
                <a:latin typeface="Calibri"/>
                <a:cs typeface="Calibri"/>
              </a:rPr>
              <a:t>Précises</a:t>
            </a:r>
            <a:r>
              <a:rPr sz="1800" b="1" u="heavy" spc="360" dirty="0">
                <a:uFill>
                  <a:solidFill>
                    <a:srgbClr val="000000"/>
                  </a:solidFill>
                </a:uFill>
                <a:latin typeface="Calibri"/>
                <a:cs typeface="Calibri"/>
              </a:rPr>
              <a:t> </a:t>
            </a:r>
            <a:r>
              <a:rPr sz="1800" b="1" u="heavy" spc="-5" dirty="0">
                <a:uFill>
                  <a:solidFill>
                    <a:srgbClr val="000000"/>
                  </a:solidFill>
                </a:uFill>
                <a:latin typeface="Calibri"/>
                <a:cs typeface="Calibri"/>
              </a:rPr>
              <a:t>(Suite)</a:t>
            </a:r>
            <a:r>
              <a:rPr sz="1800" b="1" spc="-5" dirty="0">
                <a:latin typeface="Calibri"/>
                <a:cs typeface="Calibri"/>
              </a:rPr>
              <a:t>:</a:t>
            </a:r>
            <a:endParaRPr sz="1800">
              <a:latin typeface="Calibri"/>
              <a:cs typeface="Calibri"/>
            </a:endParaRPr>
          </a:p>
          <a:p>
            <a:pPr marL="12700" algn="just">
              <a:lnSpc>
                <a:spcPct val="100000"/>
              </a:lnSpc>
              <a:buChar char="-"/>
              <a:tabLst>
                <a:tab pos="134620" algn="l"/>
              </a:tabLst>
            </a:pPr>
            <a:r>
              <a:rPr sz="1800" b="1" spc="-5" dirty="0">
                <a:latin typeface="Calibri"/>
                <a:cs typeface="Calibri"/>
              </a:rPr>
              <a:t>Proposer </a:t>
            </a:r>
            <a:r>
              <a:rPr sz="1800" b="1" dirty="0">
                <a:latin typeface="Calibri"/>
                <a:cs typeface="Calibri"/>
              </a:rPr>
              <a:t>des animations </a:t>
            </a:r>
            <a:r>
              <a:rPr sz="1800" b="1" spc="-5" dirty="0">
                <a:latin typeface="Calibri"/>
                <a:cs typeface="Calibri"/>
              </a:rPr>
              <a:t>autour </a:t>
            </a:r>
            <a:r>
              <a:rPr sz="1800" b="1" dirty="0">
                <a:latin typeface="Calibri"/>
                <a:cs typeface="Calibri"/>
              </a:rPr>
              <a:t>du </a:t>
            </a:r>
            <a:r>
              <a:rPr sz="1800" b="1" spc="-10" dirty="0">
                <a:latin typeface="Calibri"/>
                <a:cs typeface="Calibri"/>
              </a:rPr>
              <a:t>recyclage </a:t>
            </a:r>
            <a:r>
              <a:rPr sz="1800" b="1" dirty="0">
                <a:latin typeface="Calibri"/>
                <a:cs typeface="Calibri"/>
              </a:rPr>
              <a:t>en art</a:t>
            </a:r>
            <a:r>
              <a:rPr sz="1800" b="1" spc="-150" dirty="0">
                <a:latin typeface="Calibri"/>
                <a:cs typeface="Calibri"/>
              </a:rPr>
              <a:t> </a:t>
            </a:r>
            <a:r>
              <a:rPr sz="1800" b="1" spc="-5" dirty="0">
                <a:latin typeface="Calibri"/>
                <a:cs typeface="Calibri"/>
              </a:rPr>
              <a:t>plastique</a:t>
            </a:r>
            <a:endParaRPr sz="1800">
              <a:latin typeface="Calibri"/>
              <a:cs typeface="Calibri"/>
            </a:endParaRPr>
          </a:p>
          <a:p>
            <a:pPr marL="12700" algn="just">
              <a:lnSpc>
                <a:spcPct val="100000"/>
              </a:lnSpc>
              <a:buChar char="-"/>
              <a:tabLst>
                <a:tab pos="134620" algn="l"/>
              </a:tabLst>
            </a:pPr>
            <a:r>
              <a:rPr sz="1800" b="1" dirty="0">
                <a:latin typeface="Calibri"/>
                <a:cs typeface="Calibri"/>
              </a:rPr>
              <a:t>sur le </a:t>
            </a:r>
            <a:r>
              <a:rPr sz="1800" b="1" spc="-10" dirty="0">
                <a:latin typeface="Calibri"/>
                <a:cs typeface="Calibri"/>
              </a:rPr>
              <a:t>temps </a:t>
            </a:r>
            <a:r>
              <a:rPr sz="1800" b="1" dirty="0">
                <a:latin typeface="Calibri"/>
                <a:cs typeface="Calibri"/>
              </a:rPr>
              <a:t>de </a:t>
            </a:r>
            <a:r>
              <a:rPr sz="1800" b="1" spc="-5" dirty="0">
                <a:latin typeface="Calibri"/>
                <a:cs typeface="Calibri"/>
              </a:rPr>
              <a:t>repas, accompagner </a:t>
            </a:r>
            <a:r>
              <a:rPr sz="1800" b="1" dirty="0">
                <a:latin typeface="Calibri"/>
                <a:cs typeface="Calibri"/>
              </a:rPr>
              <a:t>les </a:t>
            </a:r>
            <a:r>
              <a:rPr sz="1800" b="1" spc="-5" dirty="0">
                <a:latin typeface="Calibri"/>
                <a:cs typeface="Calibri"/>
              </a:rPr>
              <a:t>élèves </a:t>
            </a:r>
            <a:r>
              <a:rPr sz="1800" b="1" dirty="0">
                <a:latin typeface="Calibri"/>
                <a:cs typeface="Calibri"/>
              </a:rPr>
              <a:t>sur la ligne de self dans leur choix</a:t>
            </a:r>
            <a:r>
              <a:rPr sz="1800" b="1" spc="-220" dirty="0">
                <a:latin typeface="Calibri"/>
                <a:cs typeface="Calibri"/>
              </a:rPr>
              <a:t> </a:t>
            </a:r>
            <a:r>
              <a:rPr sz="1800" b="1" spc="-5" dirty="0">
                <a:latin typeface="Calibri"/>
                <a:cs typeface="Calibri"/>
              </a:rPr>
              <a:t>et</a:t>
            </a:r>
            <a:endParaRPr sz="1800">
              <a:latin typeface="Calibri"/>
              <a:cs typeface="Calibri"/>
            </a:endParaRPr>
          </a:p>
          <a:p>
            <a:pPr marL="12700" algn="just">
              <a:lnSpc>
                <a:spcPct val="100000"/>
              </a:lnSpc>
            </a:pPr>
            <a:r>
              <a:rPr sz="1800" b="1" dirty="0">
                <a:latin typeface="Calibri"/>
                <a:cs typeface="Calibri"/>
              </a:rPr>
              <a:t>les </a:t>
            </a:r>
            <a:r>
              <a:rPr sz="1800" b="1" spc="-5" dirty="0">
                <a:latin typeface="Calibri"/>
                <a:cs typeface="Calibri"/>
              </a:rPr>
              <a:t>quantités</a:t>
            </a:r>
            <a:r>
              <a:rPr sz="1800" b="1" spc="-65" dirty="0">
                <a:latin typeface="Calibri"/>
                <a:cs typeface="Calibri"/>
              </a:rPr>
              <a:t> </a:t>
            </a:r>
            <a:r>
              <a:rPr sz="1800" b="1" dirty="0">
                <a:latin typeface="Calibri"/>
                <a:cs typeface="Calibri"/>
              </a:rPr>
              <a:t>prises.</a:t>
            </a:r>
            <a:endParaRPr sz="1800">
              <a:latin typeface="Calibri"/>
              <a:cs typeface="Calibri"/>
            </a:endParaRPr>
          </a:p>
          <a:p>
            <a:pPr marL="12700" marR="1118235">
              <a:lnSpc>
                <a:spcPct val="100000"/>
              </a:lnSpc>
              <a:buChar char="-"/>
              <a:tabLst>
                <a:tab pos="134620" algn="l"/>
              </a:tabLst>
            </a:pPr>
            <a:r>
              <a:rPr sz="1800" b="1" dirty="0">
                <a:latin typeface="Calibri"/>
                <a:cs typeface="Calibri"/>
              </a:rPr>
              <a:t>sur le </a:t>
            </a:r>
            <a:r>
              <a:rPr sz="1800" b="1" spc="-10" dirty="0">
                <a:latin typeface="Calibri"/>
                <a:cs typeface="Calibri"/>
              </a:rPr>
              <a:t>temps </a:t>
            </a:r>
            <a:r>
              <a:rPr sz="1800" b="1" dirty="0">
                <a:latin typeface="Calibri"/>
                <a:cs typeface="Calibri"/>
              </a:rPr>
              <a:t>de </a:t>
            </a:r>
            <a:r>
              <a:rPr sz="1800" b="1" spc="-5" dirty="0">
                <a:latin typeface="Calibri"/>
                <a:cs typeface="Calibri"/>
              </a:rPr>
              <a:t>repas, </a:t>
            </a:r>
            <a:r>
              <a:rPr sz="1800" b="1" spc="-15" dirty="0">
                <a:latin typeface="Calibri"/>
                <a:cs typeface="Calibri"/>
              </a:rPr>
              <a:t>faire </a:t>
            </a:r>
            <a:r>
              <a:rPr sz="1800" b="1" dirty="0">
                <a:latin typeface="Calibri"/>
                <a:cs typeface="Calibri"/>
              </a:rPr>
              <a:t>la chasse au </a:t>
            </a:r>
            <a:r>
              <a:rPr sz="1800" b="1" spc="-5" dirty="0">
                <a:latin typeface="Calibri"/>
                <a:cs typeface="Calibri"/>
              </a:rPr>
              <a:t>gaspi, tant </a:t>
            </a:r>
            <a:r>
              <a:rPr sz="1800" b="1" dirty="0">
                <a:latin typeface="Calibri"/>
                <a:cs typeface="Calibri"/>
              </a:rPr>
              <a:t>en aliments que sur</a:t>
            </a:r>
            <a:r>
              <a:rPr sz="1800" b="1" spc="-170" dirty="0">
                <a:latin typeface="Calibri"/>
                <a:cs typeface="Calibri"/>
              </a:rPr>
              <a:t> </a:t>
            </a:r>
            <a:r>
              <a:rPr sz="1800" b="1" dirty="0">
                <a:latin typeface="Calibri"/>
                <a:cs typeface="Calibri"/>
              </a:rPr>
              <a:t>la  </a:t>
            </a:r>
            <a:r>
              <a:rPr sz="1800" b="1" spc="-5" dirty="0">
                <a:latin typeface="Calibri"/>
                <a:cs typeface="Calibri"/>
              </a:rPr>
              <a:t>consommation</a:t>
            </a:r>
            <a:r>
              <a:rPr sz="1800" b="1" spc="-50" dirty="0">
                <a:latin typeface="Calibri"/>
                <a:cs typeface="Calibri"/>
              </a:rPr>
              <a:t> </a:t>
            </a:r>
            <a:r>
              <a:rPr sz="1800" b="1" spc="-5" dirty="0">
                <a:latin typeface="Calibri"/>
                <a:cs typeface="Calibri"/>
              </a:rPr>
              <a:t>d'eau.</a:t>
            </a:r>
            <a:endParaRPr sz="1800">
              <a:latin typeface="Calibri"/>
              <a:cs typeface="Calibri"/>
            </a:endParaRPr>
          </a:p>
          <a:p>
            <a:pPr marL="12700" marR="693420">
              <a:lnSpc>
                <a:spcPct val="100000"/>
              </a:lnSpc>
              <a:buChar char="-"/>
              <a:tabLst>
                <a:tab pos="134620" algn="l"/>
              </a:tabLst>
            </a:pPr>
            <a:r>
              <a:rPr sz="1800" b="1" dirty="0">
                <a:latin typeface="Calibri"/>
                <a:cs typeface="Calibri"/>
              </a:rPr>
              <a:t>en lien </a:t>
            </a:r>
            <a:r>
              <a:rPr sz="1800" b="1" spc="-10" dirty="0">
                <a:latin typeface="Calibri"/>
                <a:cs typeface="Calibri"/>
              </a:rPr>
              <a:t>avec </a:t>
            </a:r>
            <a:r>
              <a:rPr sz="1800" b="1" dirty="0">
                <a:latin typeface="Calibri"/>
                <a:cs typeface="Calibri"/>
              </a:rPr>
              <a:t>les </a:t>
            </a:r>
            <a:r>
              <a:rPr sz="1800" b="1" spc="-5" dirty="0">
                <a:latin typeface="Calibri"/>
                <a:cs typeface="Calibri"/>
              </a:rPr>
              <a:t>enseignants, réfléchir </a:t>
            </a:r>
            <a:r>
              <a:rPr sz="1800" b="1" dirty="0">
                <a:latin typeface="Calibri"/>
                <a:cs typeface="Calibri"/>
              </a:rPr>
              <a:t>à </a:t>
            </a:r>
            <a:r>
              <a:rPr sz="1800" b="1" spc="-10" dirty="0">
                <a:latin typeface="Calibri"/>
                <a:cs typeface="Calibri"/>
              </a:rPr>
              <a:t>mettre </a:t>
            </a:r>
            <a:r>
              <a:rPr sz="1800" b="1" dirty="0">
                <a:latin typeface="Calibri"/>
                <a:cs typeface="Calibri"/>
              </a:rPr>
              <a:t>en place le tri des </a:t>
            </a:r>
            <a:r>
              <a:rPr sz="1800" b="1" spc="-5" dirty="0">
                <a:latin typeface="Calibri"/>
                <a:cs typeface="Calibri"/>
              </a:rPr>
              <a:t>déchets et</a:t>
            </a:r>
            <a:r>
              <a:rPr sz="1800" b="1" spc="-175" dirty="0">
                <a:latin typeface="Calibri"/>
                <a:cs typeface="Calibri"/>
              </a:rPr>
              <a:t> </a:t>
            </a:r>
            <a:r>
              <a:rPr sz="1800" b="1" dirty="0">
                <a:latin typeface="Calibri"/>
                <a:cs typeface="Calibri"/>
              </a:rPr>
              <a:t>la  </a:t>
            </a:r>
            <a:r>
              <a:rPr sz="1800" b="1" spc="-10" dirty="0">
                <a:latin typeface="Calibri"/>
                <a:cs typeface="Calibri"/>
              </a:rPr>
              <a:t>création </a:t>
            </a:r>
            <a:r>
              <a:rPr sz="1800" b="1" dirty="0">
                <a:latin typeface="Calibri"/>
                <a:cs typeface="Calibri"/>
              </a:rPr>
              <a:t>d'un point de</a:t>
            </a:r>
            <a:r>
              <a:rPr sz="1800" b="1" spc="-90" dirty="0">
                <a:latin typeface="Calibri"/>
                <a:cs typeface="Calibri"/>
              </a:rPr>
              <a:t> </a:t>
            </a:r>
            <a:r>
              <a:rPr sz="1800" b="1" spc="-10" dirty="0">
                <a:latin typeface="Calibri"/>
                <a:cs typeface="Calibri"/>
              </a:rPr>
              <a:t>compostage.-</a:t>
            </a:r>
            <a:endParaRPr sz="1800">
              <a:latin typeface="Calibri"/>
              <a:cs typeface="Calibri"/>
            </a:endParaRPr>
          </a:p>
          <a:p>
            <a:pPr marL="134620" indent="-121920">
              <a:lnSpc>
                <a:spcPct val="100000"/>
              </a:lnSpc>
              <a:buChar char="-"/>
              <a:tabLst>
                <a:tab pos="134620" algn="l"/>
              </a:tabLst>
            </a:pPr>
            <a:r>
              <a:rPr sz="1800" b="1" dirty="0">
                <a:latin typeface="Calibri"/>
                <a:cs typeface="Calibri"/>
              </a:rPr>
              <a:t>accompagner </a:t>
            </a:r>
            <a:r>
              <a:rPr sz="1800" b="1" spc="-5" dirty="0">
                <a:latin typeface="Calibri"/>
                <a:cs typeface="Calibri"/>
              </a:rPr>
              <a:t>et </a:t>
            </a:r>
            <a:r>
              <a:rPr sz="1800" b="1" dirty="0">
                <a:latin typeface="Calibri"/>
                <a:cs typeface="Calibri"/>
              </a:rPr>
              <a:t>animer des </a:t>
            </a:r>
            <a:r>
              <a:rPr sz="1800" b="1" spc="-5" dirty="0">
                <a:latin typeface="Calibri"/>
                <a:cs typeface="Calibri"/>
              </a:rPr>
              <a:t>sorties pédagogiques (déchèterie, </a:t>
            </a:r>
            <a:r>
              <a:rPr sz="1800" b="1" spc="-10" dirty="0">
                <a:latin typeface="Calibri"/>
                <a:cs typeface="Calibri"/>
              </a:rPr>
              <a:t>station</a:t>
            </a:r>
            <a:r>
              <a:rPr sz="1800" b="1" spc="-125" dirty="0">
                <a:latin typeface="Calibri"/>
                <a:cs typeface="Calibri"/>
              </a:rPr>
              <a:t> </a:t>
            </a:r>
            <a:r>
              <a:rPr sz="1800" b="1" spc="-10" dirty="0">
                <a:latin typeface="Calibri"/>
                <a:cs typeface="Calibri"/>
              </a:rPr>
              <a:t>d'épuration,</a:t>
            </a:r>
            <a:endParaRPr sz="1800">
              <a:latin typeface="Calibri"/>
              <a:cs typeface="Calibri"/>
            </a:endParaRPr>
          </a:p>
          <a:p>
            <a:pPr marL="12700">
              <a:lnSpc>
                <a:spcPct val="100000"/>
              </a:lnSpc>
              <a:spcBef>
                <a:spcPts val="5"/>
              </a:spcBef>
            </a:pPr>
            <a:r>
              <a:rPr sz="1800" b="1" spc="-10" dirty="0">
                <a:latin typeface="Calibri"/>
                <a:cs typeface="Calibri"/>
              </a:rPr>
              <a:t>jardins </a:t>
            </a:r>
            <a:r>
              <a:rPr sz="1800" b="1" dirty="0">
                <a:latin typeface="Calibri"/>
                <a:cs typeface="Calibri"/>
              </a:rPr>
              <a:t>ou </a:t>
            </a:r>
            <a:r>
              <a:rPr sz="1800" b="1" spc="-10" dirty="0">
                <a:latin typeface="Calibri"/>
                <a:cs typeface="Calibri"/>
              </a:rPr>
              <a:t>fermes</a:t>
            </a:r>
            <a:r>
              <a:rPr sz="1800" b="1" spc="-35" dirty="0">
                <a:latin typeface="Calibri"/>
                <a:cs typeface="Calibri"/>
              </a:rPr>
              <a:t> </a:t>
            </a:r>
            <a:r>
              <a:rPr sz="1800" b="1" spc="-5" dirty="0">
                <a:latin typeface="Calibri"/>
                <a:cs typeface="Calibri"/>
              </a:rPr>
              <a:t>"bio"...)</a:t>
            </a:r>
            <a:endParaRPr sz="1800">
              <a:latin typeface="Calibri"/>
              <a:cs typeface="Calibri"/>
            </a:endParaRPr>
          </a:p>
          <a:p>
            <a:pPr marL="12700" marR="5080" algn="just">
              <a:lnSpc>
                <a:spcPct val="100000"/>
              </a:lnSpc>
              <a:buChar char="-"/>
              <a:tabLst>
                <a:tab pos="134620" algn="l"/>
              </a:tabLst>
            </a:pPr>
            <a:r>
              <a:rPr sz="1800" b="1" dirty="0">
                <a:latin typeface="Calibri"/>
                <a:cs typeface="Calibri"/>
              </a:rPr>
              <a:t>participer à des actions </a:t>
            </a:r>
            <a:r>
              <a:rPr sz="1800" b="1" spc="-10" dirty="0">
                <a:latin typeface="Calibri"/>
                <a:cs typeface="Calibri"/>
              </a:rPr>
              <a:t>éco-responsables: </a:t>
            </a:r>
            <a:r>
              <a:rPr sz="1800" b="1" spc="-15" dirty="0">
                <a:latin typeface="Calibri"/>
                <a:cs typeface="Calibri"/>
              </a:rPr>
              <a:t>nettoyage </a:t>
            </a:r>
            <a:r>
              <a:rPr sz="1800" b="1" dirty="0">
                <a:latin typeface="Calibri"/>
                <a:cs typeface="Calibri"/>
              </a:rPr>
              <a:t>de la </a:t>
            </a:r>
            <a:r>
              <a:rPr sz="1800" b="1" spc="-5" dirty="0">
                <a:latin typeface="Calibri"/>
                <a:cs typeface="Calibri"/>
              </a:rPr>
              <a:t>nature, </a:t>
            </a:r>
            <a:r>
              <a:rPr sz="1800" b="1" spc="-10" dirty="0">
                <a:latin typeface="Calibri"/>
                <a:cs typeface="Calibri"/>
              </a:rPr>
              <a:t>responsabilisation  </a:t>
            </a:r>
            <a:r>
              <a:rPr sz="1800" b="1" dirty="0">
                <a:latin typeface="Calibri"/>
                <a:cs typeface="Calibri"/>
              </a:rPr>
              <a:t>des</a:t>
            </a:r>
            <a:r>
              <a:rPr sz="1800" b="1" spc="-30" dirty="0">
                <a:latin typeface="Calibri"/>
                <a:cs typeface="Calibri"/>
              </a:rPr>
              <a:t> </a:t>
            </a:r>
            <a:r>
              <a:rPr sz="1800" b="1" spc="-5" dirty="0">
                <a:latin typeface="Calibri"/>
                <a:cs typeface="Calibri"/>
              </a:rPr>
              <a:t>élèves</a:t>
            </a:r>
            <a:r>
              <a:rPr sz="1800" b="1" spc="-15" dirty="0">
                <a:latin typeface="Calibri"/>
                <a:cs typeface="Calibri"/>
              </a:rPr>
              <a:t> </a:t>
            </a:r>
            <a:r>
              <a:rPr sz="1800" b="1" dirty="0">
                <a:latin typeface="Calibri"/>
                <a:cs typeface="Calibri"/>
              </a:rPr>
              <a:t>sur</a:t>
            </a:r>
            <a:r>
              <a:rPr sz="1800" b="1" spc="-35" dirty="0">
                <a:latin typeface="Calibri"/>
                <a:cs typeface="Calibri"/>
              </a:rPr>
              <a:t> </a:t>
            </a:r>
            <a:r>
              <a:rPr sz="1800" b="1" dirty="0">
                <a:latin typeface="Calibri"/>
                <a:cs typeface="Calibri"/>
              </a:rPr>
              <a:t>la </a:t>
            </a:r>
            <a:r>
              <a:rPr sz="1800" b="1" spc="-15" dirty="0">
                <a:latin typeface="Calibri"/>
                <a:cs typeface="Calibri"/>
              </a:rPr>
              <a:t>propreté</a:t>
            </a:r>
            <a:r>
              <a:rPr sz="1800" b="1" spc="-10" dirty="0">
                <a:latin typeface="Calibri"/>
                <a:cs typeface="Calibri"/>
              </a:rPr>
              <a:t> </a:t>
            </a:r>
            <a:r>
              <a:rPr sz="1800" b="1" dirty="0">
                <a:latin typeface="Calibri"/>
                <a:cs typeface="Calibri"/>
              </a:rPr>
              <a:t>de</a:t>
            </a:r>
            <a:r>
              <a:rPr sz="1800" b="1" spc="-45" dirty="0">
                <a:latin typeface="Calibri"/>
                <a:cs typeface="Calibri"/>
              </a:rPr>
              <a:t> </a:t>
            </a:r>
            <a:r>
              <a:rPr sz="1800" b="1" dirty="0">
                <a:latin typeface="Calibri"/>
                <a:cs typeface="Calibri"/>
              </a:rPr>
              <a:t>leur</a:t>
            </a:r>
            <a:r>
              <a:rPr sz="1800" b="1" spc="-30" dirty="0">
                <a:latin typeface="Calibri"/>
                <a:cs typeface="Calibri"/>
              </a:rPr>
              <a:t> </a:t>
            </a:r>
            <a:r>
              <a:rPr sz="1800" b="1" spc="-5" dirty="0">
                <a:latin typeface="Calibri"/>
                <a:cs typeface="Calibri"/>
              </a:rPr>
              <a:t>école</a:t>
            </a:r>
            <a:r>
              <a:rPr sz="1800" b="1" spc="-25" dirty="0">
                <a:latin typeface="Calibri"/>
                <a:cs typeface="Calibri"/>
              </a:rPr>
              <a:t> </a:t>
            </a:r>
            <a:r>
              <a:rPr sz="1800" b="1" spc="-5" dirty="0">
                <a:latin typeface="Calibri"/>
                <a:cs typeface="Calibri"/>
              </a:rPr>
              <a:t>et </a:t>
            </a:r>
            <a:r>
              <a:rPr sz="1800" b="1" dirty="0">
                <a:latin typeface="Calibri"/>
                <a:cs typeface="Calibri"/>
              </a:rPr>
              <a:t>de</a:t>
            </a:r>
            <a:r>
              <a:rPr sz="1800" b="1" spc="-20" dirty="0">
                <a:latin typeface="Calibri"/>
                <a:cs typeface="Calibri"/>
              </a:rPr>
              <a:t> </a:t>
            </a:r>
            <a:r>
              <a:rPr sz="1800" b="1" dirty="0">
                <a:latin typeface="Calibri"/>
                <a:cs typeface="Calibri"/>
              </a:rPr>
              <a:t>ses</a:t>
            </a:r>
            <a:r>
              <a:rPr sz="1800" b="1" spc="-25" dirty="0">
                <a:latin typeface="Calibri"/>
                <a:cs typeface="Calibri"/>
              </a:rPr>
              <a:t> </a:t>
            </a:r>
            <a:r>
              <a:rPr sz="1800" b="1" spc="-5" dirty="0">
                <a:latin typeface="Calibri"/>
                <a:cs typeface="Calibri"/>
              </a:rPr>
              <a:t>abords,</a:t>
            </a:r>
            <a:r>
              <a:rPr sz="1800" b="1" spc="-20" dirty="0">
                <a:latin typeface="Calibri"/>
                <a:cs typeface="Calibri"/>
              </a:rPr>
              <a:t> </a:t>
            </a:r>
            <a:r>
              <a:rPr sz="1800" b="1" spc="-10" dirty="0">
                <a:latin typeface="Calibri"/>
                <a:cs typeface="Calibri"/>
              </a:rPr>
              <a:t>ateliers</a:t>
            </a:r>
            <a:r>
              <a:rPr sz="1800" b="1" spc="-35" dirty="0">
                <a:latin typeface="Calibri"/>
                <a:cs typeface="Calibri"/>
              </a:rPr>
              <a:t> </a:t>
            </a:r>
            <a:r>
              <a:rPr sz="1800" b="1" dirty="0">
                <a:latin typeface="Calibri"/>
                <a:cs typeface="Calibri"/>
              </a:rPr>
              <a:t>ou</a:t>
            </a:r>
            <a:r>
              <a:rPr sz="1800" b="1" spc="-5" dirty="0">
                <a:latin typeface="Calibri"/>
                <a:cs typeface="Calibri"/>
              </a:rPr>
              <a:t> expos</a:t>
            </a:r>
            <a:r>
              <a:rPr sz="1800" b="1" spc="-10" dirty="0">
                <a:latin typeface="Calibri"/>
                <a:cs typeface="Calibri"/>
              </a:rPr>
              <a:t> </a:t>
            </a:r>
            <a:r>
              <a:rPr sz="1800" b="1" dirty="0">
                <a:latin typeface="Calibri"/>
                <a:cs typeface="Calibri"/>
              </a:rPr>
              <a:t>en</a:t>
            </a:r>
            <a:r>
              <a:rPr sz="1800" b="1" spc="-45" dirty="0">
                <a:latin typeface="Calibri"/>
                <a:cs typeface="Calibri"/>
              </a:rPr>
              <a:t> </a:t>
            </a:r>
            <a:r>
              <a:rPr sz="1800" b="1" spc="-5" dirty="0">
                <a:latin typeface="Calibri"/>
                <a:cs typeface="Calibri"/>
              </a:rPr>
              <a:t>direction  </a:t>
            </a:r>
            <a:r>
              <a:rPr sz="1800" b="1" dirty="0">
                <a:latin typeface="Calibri"/>
                <a:cs typeface="Calibri"/>
              </a:rPr>
              <a:t>des</a:t>
            </a:r>
            <a:r>
              <a:rPr sz="1800" b="1" spc="-30" dirty="0">
                <a:latin typeface="Calibri"/>
                <a:cs typeface="Calibri"/>
              </a:rPr>
              <a:t> </a:t>
            </a:r>
            <a:r>
              <a:rPr sz="1800" b="1" spc="-10" dirty="0">
                <a:latin typeface="Calibri"/>
                <a:cs typeface="Calibri"/>
              </a:rPr>
              <a:t>parents</a:t>
            </a:r>
            <a:endParaRPr sz="1800">
              <a:latin typeface="Calibri"/>
              <a:cs typeface="Calibri"/>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101600">
              <a:lnSpc>
                <a:spcPts val="1240"/>
              </a:lnSpc>
            </a:pPr>
            <a:fld id="{81D60167-4931-47E6-BA6A-407CBD079E47}" type="slidenum">
              <a:rPr dirty="0">
                <a:solidFill>
                  <a:srgbClr val="888888"/>
                </a:solidFill>
              </a:rPr>
              <a:t>14</a:t>
            </a:fld>
            <a:endParaRPr dirty="0">
              <a:solidFill>
                <a:srgbClr val="888888"/>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40699C9-CAFE-428F-A0EF-17239D359854}"/>
              </a:ext>
            </a:extLst>
          </p:cNvPr>
          <p:cNvSpPr txBox="1"/>
          <p:nvPr/>
        </p:nvSpPr>
        <p:spPr>
          <a:xfrm>
            <a:off x="609600" y="381000"/>
            <a:ext cx="7696200" cy="5771773"/>
          </a:xfrm>
          <a:prstGeom prst="rect">
            <a:avLst/>
          </a:prstGeom>
          <a:solidFill>
            <a:schemeClr val="bg1">
              <a:lumMod val="95000"/>
            </a:schemeClr>
          </a:solidFill>
        </p:spPr>
        <p:txBody>
          <a:bodyPr wrap="square">
            <a:spAutoFit/>
          </a:bodyPr>
          <a:lstStyle/>
          <a:p>
            <a:pPr algn="ctr">
              <a:lnSpc>
                <a:spcPct val="107000"/>
              </a:lnSpc>
              <a:spcAft>
                <a:spcPts val="800"/>
              </a:spcAft>
            </a:pPr>
            <a:r>
              <a:rPr lang="fr-FR" sz="14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La lutte contre le gaspillage est une priorité au niveau planétaire.  </a:t>
            </a:r>
          </a:p>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Les </a:t>
            </a:r>
            <a:r>
              <a:rPr lang="fr-FR"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tooltip="objectifs de développement durable (Nouvelle fenêtre)"/>
              </a:rPr>
              <a:t>objectifs de développement durable</a:t>
            </a:r>
            <a:r>
              <a:rPr lang="fr-FR" sz="1100" dirty="0">
                <a:effectLst/>
                <a:latin typeface="Calibri" panose="020F0502020204030204" pitchFamily="34" charset="0"/>
                <a:ea typeface="Calibri" panose="020F0502020204030204" pitchFamily="34" charset="0"/>
                <a:cs typeface="Times New Roman" panose="02020603050405020304" pitchFamily="18" charset="0"/>
              </a:rPr>
              <a:t>, adoptés par les 193 États Membres de l’</a:t>
            </a:r>
            <a:r>
              <a:rPr lang="fr-FR"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tooltip="ONU (Nouvelle fenêtre)"/>
              </a:rPr>
              <a:t>ONU</a:t>
            </a:r>
            <a:r>
              <a:rPr lang="fr-FR" sz="1100" dirty="0">
                <a:effectLst/>
                <a:latin typeface="Calibri" panose="020F0502020204030204" pitchFamily="34" charset="0"/>
                <a:ea typeface="Calibri" panose="020F0502020204030204" pitchFamily="34" charset="0"/>
                <a:cs typeface="Times New Roman" panose="02020603050405020304" pitchFamily="18" charset="0"/>
              </a:rPr>
              <a:t> en septembre 2015, fixent l’objectif de réduire de moitié, d’ici 2030, le volume de déchets alimentaires.</a:t>
            </a:r>
          </a:p>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En 2016, la France est pionnière en se dotant de la </a:t>
            </a:r>
            <a:r>
              <a:rPr lang="fr-FR"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tooltip="loi relative à la lutte contre le gaspillage alimentaire"/>
              </a:rPr>
              <a:t>loi relative à la lutte contre le gaspillage alimentaire</a:t>
            </a:r>
            <a:r>
              <a:rPr lang="fr-FR" sz="1100" dirty="0">
                <a:effectLst/>
                <a:latin typeface="Calibri" panose="020F0502020204030204" pitchFamily="34" charset="0"/>
                <a:ea typeface="Calibri" panose="020F0502020204030204" pitchFamily="34" charset="0"/>
                <a:cs typeface="Times New Roman" panose="02020603050405020304" pitchFamily="18" charset="0"/>
              </a:rPr>
              <a:t> (dite « loi </a:t>
            </a:r>
            <a:r>
              <a:rPr lang="fr-FR" sz="1100" dirty="0" err="1">
                <a:effectLst/>
                <a:latin typeface="Calibri" panose="020F0502020204030204" pitchFamily="34" charset="0"/>
                <a:ea typeface="Calibri" panose="020F0502020204030204" pitchFamily="34" charset="0"/>
                <a:cs typeface="Times New Roman" panose="02020603050405020304" pitchFamily="18" charset="0"/>
              </a:rPr>
              <a:t>Garot</a:t>
            </a:r>
            <a:r>
              <a:rPr lang="fr-FR" sz="1100" dirty="0">
                <a:effectLst/>
                <a:latin typeface="Calibri" panose="020F0502020204030204" pitchFamily="34" charset="0"/>
                <a:ea typeface="Calibri" panose="020F0502020204030204" pitchFamily="34" charset="0"/>
                <a:cs typeface="Times New Roman" panose="02020603050405020304" pitchFamily="18" charset="0"/>
              </a:rPr>
              <a:t> »), complétée par la loi </a:t>
            </a:r>
            <a:r>
              <a:rPr lang="fr-FR" sz="1100" dirty="0" err="1">
                <a:effectLst/>
                <a:latin typeface="Calibri" panose="020F0502020204030204" pitchFamily="34" charset="0"/>
                <a:ea typeface="Calibri" panose="020F0502020204030204" pitchFamily="34" charset="0"/>
                <a:cs typeface="Times New Roman" panose="02020603050405020304" pitchFamily="18" charset="0"/>
              </a:rPr>
              <a:t>EGalim</a:t>
            </a:r>
            <a:r>
              <a:rPr lang="fr-FR" sz="1100" dirty="0">
                <a:effectLst/>
                <a:latin typeface="Calibri" panose="020F0502020204030204" pitchFamily="34" charset="0"/>
                <a:ea typeface="Calibri" panose="020F0502020204030204" pitchFamily="34" charset="0"/>
                <a:cs typeface="Times New Roman" panose="02020603050405020304" pitchFamily="18" charset="0"/>
              </a:rPr>
              <a:t> qui introduit de </a:t>
            </a:r>
            <a:r>
              <a:rPr lang="fr-FR"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tooltip="nouvelles mesures"/>
              </a:rPr>
              <a:t>nouvelles mesures</a:t>
            </a:r>
            <a:r>
              <a:rPr lang="fr-FR" sz="1100" dirty="0">
                <a:effectLst/>
                <a:latin typeface="Calibri" panose="020F0502020204030204" pitchFamily="34" charset="0"/>
                <a:ea typeface="Calibri" panose="020F0502020204030204" pitchFamily="34" charset="0"/>
                <a:cs typeface="Times New Roman" panose="02020603050405020304" pitchFamily="18" charset="0"/>
              </a:rPr>
              <a:t> en 2018. </a:t>
            </a:r>
          </a:p>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Depuis le 11 février 2020, l’objectif national en France est de réduire le gaspillage alimentaire, d'ici 2025, de 50% par rapport à son niveau de 2015 dans les domaines de la distribution alimentaire et de la restauration collective et, d'ici 2030, de 50% par rapport à son niveau de 2015 dans les domaines de la consommation, de la production, de la transformation et de la restauration commerciale.</a:t>
            </a:r>
          </a:p>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Chaque acteur de la vie économique a son rôle à jouer. Le volontaire aura donc la possibilité de développer son projet au travers d’activités de sensibilisation contre le gaspillage alimentaire, auprès l’un large public ( élèves citoyens de demain, personnels des établissements, familles …. ) </a:t>
            </a:r>
          </a:p>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Exemples : </a:t>
            </a:r>
          </a:p>
          <a:p>
            <a:pPr marL="342900" lvl="0" indent="-342900">
              <a:lnSpc>
                <a:spcPct val="107000"/>
              </a:lnSpc>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L’animation d’un club </a:t>
            </a:r>
            <a:r>
              <a:rPr lang="fr-FR" sz="1100" dirty="0" err="1">
                <a:effectLst/>
                <a:latin typeface="Calibri" panose="020F0502020204030204" pitchFamily="34" charset="0"/>
                <a:ea typeface="Calibri" panose="020F0502020204030204" pitchFamily="34" charset="0"/>
                <a:cs typeface="Times New Roman" panose="02020603050405020304" pitchFamily="18" charset="0"/>
              </a:rPr>
              <a:t>anti-gaspi</a:t>
            </a:r>
            <a:r>
              <a:rPr lang="fr-FR" sz="1100" dirty="0">
                <a:effectLst/>
                <a:latin typeface="Calibri" panose="020F0502020204030204" pitchFamily="34" charset="0"/>
                <a:ea typeface="Calibri" panose="020F0502020204030204" pitchFamily="34" charset="0"/>
                <a:cs typeface="Times New Roman" panose="02020603050405020304" pitchFamily="18" charset="0"/>
              </a:rPr>
              <a:t> avec la création d’outils de sensibilisation des élèves sur le gaspillage alimentaire. par exemple : affiches, articles pour le site WEB, émission radio, guides, outils courts métrage, jeu vidéo…)</a:t>
            </a:r>
          </a:p>
          <a:p>
            <a:pPr marL="342900" lvl="0" indent="-342900">
              <a:lnSpc>
                <a:spcPct val="107000"/>
              </a:lnSpc>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La sensibilisation des élèves lors du temps de restauration autour du gaspillage.</a:t>
            </a:r>
          </a:p>
          <a:p>
            <a:pPr marL="342900" lvl="0" indent="-342900">
              <a:lnSpc>
                <a:spcPct val="107000"/>
              </a:lnSpc>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La mise en place et/ou le suivi du tri participatif avec des élèves.</a:t>
            </a:r>
          </a:p>
          <a:p>
            <a:pPr marL="342900" lvl="0" indent="-342900">
              <a:lnSpc>
                <a:spcPct val="107000"/>
              </a:lnSpc>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La réalisation de campagnes de pesées de déchets avec les élèves volontaires.</a:t>
            </a:r>
          </a:p>
          <a:p>
            <a:pPr marL="342900" lvl="0" indent="-342900">
              <a:lnSpc>
                <a:spcPct val="107000"/>
              </a:lnSpc>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La mise en place d’une élection d’éco-délégués qui permettra par la suite de travailler avec eux sur différents projets. Par exemple, l’apposition d’un logo sur un t-shirt pour les dissocier de leurs camarades sur les tables de tri.</a:t>
            </a:r>
          </a:p>
          <a:p>
            <a:pPr marL="342900" lvl="0" indent="-342900">
              <a:lnSpc>
                <a:spcPct val="107000"/>
              </a:lnSpc>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L’aide à la mise en place et/ou au suivi d’un compostage au sein de l’établissement </a:t>
            </a:r>
          </a:p>
          <a:p>
            <a:pPr marL="342900" lvl="0" indent="-342900">
              <a:lnSpc>
                <a:spcPct val="107000"/>
              </a:lnSpc>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L’aide à la mise en place et/ou au suivi d’un jardin pédagogique.</a:t>
            </a:r>
          </a:p>
          <a:p>
            <a:pPr marL="490855">
              <a:lnSpc>
                <a:spcPct val="107000"/>
              </a:lnSpc>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Créer des partenariats avec la commune,  avec les sites locaux de traitement des déchets </a:t>
            </a:r>
          </a:p>
          <a:p>
            <a:pPr marL="342900" lvl="0" indent="-342900">
              <a:lnSpc>
                <a:spcPct val="107000"/>
              </a:lnSpc>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Aller à la rencontre des habitants et des autres jeunes pour les sensibiliser </a:t>
            </a:r>
          </a:p>
          <a:p>
            <a:pPr marL="490855">
              <a:lnSpc>
                <a:spcPct val="107000"/>
              </a:lnSpc>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Impliquer des familles volontaires : réduire les déchets à la maison </a:t>
            </a:r>
          </a:p>
          <a:p>
            <a:pPr marL="742950" lvl="1" indent="-285750">
              <a:lnSpc>
                <a:spcPct val="107000"/>
              </a:lnSpc>
              <a:spcAft>
                <a:spcPts val="800"/>
              </a:spcAft>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Proposer des ateliers de cuisine, des recettes anti gaspi</a:t>
            </a:r>
          </a:p>
        </p:txBody>
      </p:sp>
    </p:spTree>
    <p:extLst>
      <p:ext uri="{BB962C8B-B14F-4D97-AF65-F5344CB8AC3E}">
        <p14:creationId xmlns:p14="http://schemas.microsoft.com/office/powerpoint/2010/main" val="3639716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99160" y="117347"/>
            <a:ext cx="7417434" cy="460375"/>
          </a:xfrm>
          <a:prstGeom prst="rect">
            <a:avLst/>
          </a:prstGeom>
          <a:solidFill>
            <a:srgbClr val="00A9C2"/>
          </a:solidFill>
          <a:ln w="9144">
            <a:solidFill>
              <a:srgbClr val="92D050"/>
            </a:solidFill>
          </a:ln>
        </p:spPr>
        <p:txBody>
          <a:bodyPr vert="horz" wrap="square" lIns="0" tIns="25400" rIns="0" bIns="0" rtlCol="0">
            <a:spAutoFit/>
          </a:bodyPr>
          <a:lstStyle/>
          <a:p>
            <a:pPr marL="1564640">
              <a:lnSpc>
                <a:spcPct val="100000"/>
              </a:lnSpc>
              <a:spcBef>
                <a:spcPts val="200"/>
              </a:spcBef>
            </a:pPr>
            <a:r>
              <a:rPr sz="2400" b="1" dirty="0">
                <a:solidFill>
                  <a:srgbClr val="FFFFFF"/>
                </a:solidFill>
                <a:latin typeface="Calibri"/>
                <a:cs typeface="Calibri"/>
              </a:rPr>
              <a:t>AXE </a:t>
            </a:r>
            <a:r>
              <a:rPr sz="2400" b="1" spc="-5" dirty="0">
                <a:solidFill>
                  <a:srgbClr val="FFFFFF"/>
                </a:solidFill>
                <a:latin typeface="Calibri"/>
                <a:cs typeface="Calibri"/>
              </a:rPr>
              <a:t>4-MÉMOIRE </a:t>
            </a:r>
            <a:r>
              <a:rPr sz="2400" b="1" dirty="0">
                <a:solidFill>
                  <a:srgbClr val="FFFFFF"/>
                </a:solidFill>
                <a:latin typeface="Calibri"/>
                <a:cs typeface="Calibri"/>
              </a:rPr>
              <a:t>ET </a:t>
            </a:r>
            <a:r>
              <a:rPr sz="2400" b="1" spc="-15" dirty="0">
                <a:solidFill>
                  <a:srgbClr val="FFFFFF"/>
                </a:solidFill>
                <a:latin typeface="Calibri"/>
                <a:cs typeface="Calibri"/>
              </a:rPr>
              <a:t>CITOYENNETÉ</a:t>
            </a:r>
            <a:endParaRPr sz="2400">
              <a:latin typeface="Calibri"/>
              <a:cs typeface="Calibri"/>
            </a:endParaRPr>
          </a:p>
        </p:txBody>
      </p:sp>
      <p:sp>
        <p:nvSpPr>
          <p:cNvPr id="3" name="object 3"/>
          <p:cNvSpPr/>
          <p:nvPr/>
        </p:nvSpPr>
        <p:spPr>
          <a:xfrm>
            <a:off x="251523" y="1016888"/>
            <a:ext cx="8435276" cy="29443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317876" y="1010538"/>
            <a:ext cx="0" cy="2969895"/>
          </a:xfrm>
          <a:custGeom>
            <a:avLst/>
            <a:gdLst/>
            <a:ahLst/>
            <a:cxnLst/>
            <a:rect l="l" t="t" r="r" b="b"/>
            <a:pathLst>
              <a:path h="2969895">
                <a:moveTo>
                  <a:pt x="0" y="0"/>
                </a:moveTo>
                <a:lnTo>
                  <a:pt x="0" y="2969768"/>
                </a:lnTo>
              </a:path>
            </a:pathLst>
          </a:custGeom>
          <a:ln w="12700">
            <a:solidFill>
              <a:srgbClr val="FFFFFF"/>
            </a:solidFill>
          </a:ln>
        </p:spPr>
        <p:txBody>
          <a:bodyPr wrap="square" lIns="0" tIns="0" rIns="0" bIns="0" rtlCol="0"/>
          <a:lstStyle/>
          <a:p>
            <a:endParaRPr/>
          </a:p>
        </p:txBody>
      </p:sp>
      <p:sp>
        <p:nvSpPr>
          <p:cNvPr id="5" name="object 5"/>
          <p:cNvSpPr/>
          <p:nvPr/>
        </p:nvSpPr>
        <p:spPr>
          <a:xfrm>
            <a:off x="251523" y="1010538"/>
            <a:ext cx="0" cy="2969895"/>
          </a:xfrm>
          <a:custGeom>
            <a:avLst/>
            <a:gdLst/>
            <a:ahLst/>
            <a:cxnLst/>
            <a:rect l="l" t="t" r="r" b="b"/>
            <a:pathLst>
              <a:path h="2969895">
                <a:moveTo>
                  <a:pt x="0" y="0"/>
                </a:moveTo>
                <a:lnTo>
                  <a:pt x="0" y="2969768"/>
                </a:lnTo>
              </a:path>
            </a:pathLst>
          </a:custGeom>
          <a:ln w="12700">
            <a:solidFill>
              <a:srgbClr val="FFFFFF"/>
            </a:solidFill>
          </a:ln>
        </p:spPr>
        <p:txBody>
          <a:bodyPr wrap="square" lIns="0" tIns="0" rIns="0" bIns="0" rtlCol="0"/>
          <a:lstStyle/>
          <a:p>
            <a:endParaRPr/>
          </a:p>
        </p:txBody>
      </p:sp>
      <p:sp>
        <p:nvSpPr>
          <p:cNvPr id="6" name="object 6"/>
          <p:cNvSpPr/>
          <p:nvPr/>
        </p:nvSpPr>
        <p:spPr>
          <a:xfrm>
            <a:off x="8686800" y="1010538"/>
            <a:ext cx="0" cy="2969895"/>
          </a:xfrm>
          <a:custGeom>
            <a:avLst/>
            <a:gdLst/>
            <a:ahLst/>
            <a:cxnLst/>
            <a:rect l="l" t="t" r="r" b="b"/>
            <a:pathLst>
              <a:path h="2969895">
                <a:moveTo>
                  <a:pt x="0" y="0"/>
                </a:moveTo>
                <a:lnTo>
                  <a:pt x="0" y="2969768"/>
                </a:lnTo>
              </a:path>
            </a:pathLst>
          </a:custGeom>
          <a:ln w="12700">
            <a:solidFill>
              <a:srgbClr val="FFFFFF"/>
            </a:solidFill>
          </a:ln>
        </p:spPr>
        <p:txBody>
          <a:bodyPr wrap="square" lIns="0" tIns="0" rIns="0" bIns="0" rtlCol="0"/>
          <a:lstStyle/>
          <a:p>
            <a:endParaRPr/>
          </a:p>
        </p:txBody>
      </p:sp>
      <p:sp>
        <p:nvSpPr>
          <p:cNvPr id="7" name="object 7"/>
          <p:cNvSpPr/>
          <p:nvPr/>
        </p:nvSpPr>
        <p:spPr>
          <a:xfrm>
            <a:off x="245173" y="1016888"/>
            <a:ext cx="8448040" cy="0"/>
          </a:xfrm>
          <a:custGeom>
            <a:avLst/>
            <a:gdLst/>
            <a:ahLst/>
            <a:cxnLst/>
            <a:rect l="l" t="t" r="r" b="b"/>
            <a:pathLst>
              <a:path w="8448040">
                <a:moveTo>
                  <a:pt x="0" y="0"/>
                </a:moveTo>
                <a:lnTo>
                  <a:pt x="8447976" y="0"/>
                </a:lnTo>
              </a:path>
            </a:pathLst>
          </a:custGeom>
          <a:ln w="12700">
            <a:solidFill>
              <a:srgbClr val="FFFFFF"/>
            </a:solidFill>
          </a:ln>
        </p:spPr>
        <p:txBody>
          <a:bodyPr wrap="square" lIns="0" tIns="0" rIns="0" bIns="0" rtlCol="0"/>
          <a:lstStyle/>
          <a:p>
            <a:endParaRPr/>
          </a:p>
        </p:txBody>
      </p:sp>
      <p:sp>
        <p:nvSpPr>
          <p:cNvPr id="8" name="object 8"/>
          <p:cNvSpPr/>
          <p:nvPr/>
        </p:nvSpPr>
        <p:spPr>
          <a:xfrm>
            <a:off x="245173" y="3961257"/>
            <a:ext cx="8448040" cy="0"/>
          </a:xfrm>
          <a:custGeom>
            <a:avLst/>
            <a:gdLst/>
            <a:ahLst/>
            <a:cxnLst/>
            <a:rect l="l" t="t" r="r" b="b"/>
            <a:pathLst>
              <a:path w="8448040">
                <a:moveTo>
                  <a:pt x="0" y="0"/>
                </a:moveTo>
                <a:lnTo>
                  <a:pt x="8447976"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425602" y="1895556"/>
            <a:ext cx="1717039" cy="1078230"/>
          </a:xfrm>
          <a:prstGeom prst="rect">
            <a:avLst/>
          </a:prstGeom>
        </p:spPr>
        <p:txBody>
          <a:bodyPr vert="horz" wrap="square" lIns="0" tIns="12700" rIns="0" bIns="0" rtlCol="0">
            <a:spAutoFit/>
          </a:bodyPr>
          <a:lstStyle/>
          <a:p>
            <a:pPr marL="12700" marR="5080" indent="141605">
              <a:lnSpc>
                <a:spcPct val="115100"/>
              </a:lnSpc>
              <a:spcBef>
                <a:spcPts val="100"/>
              </a:spcBef>
            </a:pPr>
            <a:r>
              <a:rPr sz="3000" b="1" spc="-15" dirty="0">
                <a:latin typeface="Calibri"/>
                <a:cs typeface="Calibri"/>
              </a:rPr>
              <a:t>Exemples  </a:t>
            </a:r>
            <a:r>
              <a:rPr sz="3000" b="1" dirty="0">
                <a:latin typeface="Calibri"/>
                <a:cs typeface="Calibri"/>
              </a:rPr>
              <a:t>de</a:t>
            </a:r>
            <a:r>
              <a:rPr sz="3000" b="1" spc="-70" dirty="0">
                <a:latin typeface="Calibri"/>
                <a:cs typeface="Calibri"/>
              </a:rPr>
              <a:t> </a:t>
            </a:r>
            <a:r>
              <a:rPr sz="3000" b="1" spc="-10" dirty="0">
                <a:latin typeface="Calibri"/>
                <a:cs typeface="Calibri"/>
              </a:rPr>
              <a:t>mission</a:t>
            </a:r>
            <a:endParaRPr sz="3000">
              <a:latin typeface="Calibri"/>
              <a:cs typeface="Calibri"/>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01600">
              <a:lnSpc>
                <a:spcPts val="1240"/>
              </a:lnSpc>
            </a:pPr>
            <a:fld id="{81D60167-4931-47E6-BA6A-407CBD079E47}" type="slidenum">
              <a:rPr dirty="0">
                <a:solidFill>
                  <a:srgbClr val="888888"/>
                </a:solidFill>
              </a:rPr>
              <a:t>16</a:t>
            </a:fld>
            <a:endParaRPr dirty="0">
              <a:solidFill>
                <a:srgbClr val="888888"/>
              </a:solidFill>
            </a:endParaRPr>
          </a:p>
        </p:txBody>
      </p:sp>
      <p:sp>
        <p:nvSpPr>
          <p:cNvPr id="10" name="object 10"/>
          <p:cNvSpPr txBox="1"/>
          <p:nvPr/>
        </p:nvSpPr>
        <p:spPr>
          <a:xfrm>
            <a:off x="2350389" y="959693"/>
            <a:ext cx="6033135" cy="2971165"/>
          </a:xfrm>
          <a:prstGeom prst="rect">
            <a:avLst/>
          </a:prstGeom>
        </p:spPr>
        <p:txBody>
          <a:bodyPr vert="horz" wrap="square" lIns="0" tIns="67945" rIns="0" bIns="0" rtlCol="0">
            <a:spAutoFit/>
          </a:bodyPr>
          <a:lstStyle/>
          <a:p>
            <a:pPr marL="355600" indent="-321945">
              <a:lnSpc>
                <a:spcPct val="100000"/>
              </a:lnSpc>
              <a:spcBef>
                <a:spcPts val="535"/>
              </a:spcBef>
              <a:buFont typeface="Courier New"/>
              <a:buChar char="o"/>
              <a:tabLst>
                <a:tab pos="377190" algn="l"/>
              </a:tabLst>
            </a:pPr>
            <a:r>
              <a:rPr sz="2400" b="1" spc="-25" dirty="0">
                <a:latin typeface="Calibri"/>
                <a:cs typeface="Calibri"/>
              </a:rPr>
              <a:t>Transmettre </a:t>
            </a:r>
            <a:r>
              <a:rPr sz="2400" b="1" spc="-10" dirty="0">
                <a:latin typeface="Calibri"/>
                <a:cs typeface="Calibri"/>
              </a:rPr>
              <a:t>l’histoire, </a:t>
            </a:r>
            <a:r>
              <a:rPr sz="2400" b="1" dirty="0">
                <a:latin typeface="Calibri"/>
                <a:cs typeface="Calibri"/>
              </a:rPr>
              <a:t>la </a:t>
            </a:r>
            <a:r>
              <a:rPr sz="2400" b="1" spc="-5" dirty="0">
                <a:latin typeface="Calibri"/>
                <a:cs typeface="Calibri"/>
              </a:rPr>
              <a:t>mémoire</a:t>
            </a:r>
            <a:r>
              <a:rPr sz="2400" b="1" spc="-40" dirty="0">
                <a:latin typeface="Calibri"/>
                <a:cs typeface="Calibri"/>
              </a:rPr>
              <a:t> </a:t>
            </a:r>
            <a:r>
              <a:rPr sz="2400" b="1" spc="-5" dirty="0">
                <a:latin typeface="Calibri"/>
                <a:cs typeface="Calibri"/>
              </a:rPr>
              <a:t>autour</a:t>
            </a:r>
            <a:endParaRPr sz="2400" dirty="0">
              <a:latin typeface="Calibri"/>
              <a:cs typeface="Calibri"/>
            </a:endParaRPr>
          </a:p>
          <a:p>
            <a:pPr marL="376555">
              <a:lnSpc>
                <a:spcPct val="100000"/>
              </a:lnSpc>
              <a:spcBef>
                <a:spcPts val="434"/>
              </a:spcBef>
            </a:pPr>
            <a:r>
              <a:rPr sz="2400" b="1" spc="-20" dirty="0">
                <a:latin typeface="Calibri"/>
                <a:cs typeface="Calibri"/>
              </a:rPr>
              <a:t>d’évènements</a:t>
            </a:r>
            <a:endParaRPr sz="2400" dirty="0">
              <a:latin typeface="Calibri"/>
              <a:cs typeface="Calibri"/>
            </a:endParaRPr>
          </a:p>
          <a:p>
            <a:pPr marL="355600" indent="-321945">
              <a:lnSpc>
                <a:spcPct val="100000"/>
              </a:lnSpc>
              <a:spcBef>
                <a:spcPts val="430"/>
              </a:spcBef>
              <a:buFont typeface="Courier New"/>
              <a:buChar char="o"/>
              <a:tabLst>
                <a:tab pos="377190" algn="l"/>
              </a:tabLst>
            </a:pPr>
            <a:r>
              <a:rPr sz="2400" b="1" spc="-5" dirty="0">
                <a:latin typeface="Calibri"/>
                <a:cs typeface="Calibri"/>
              </a:rPr>
              <a:t>Participer </a:t>
            </a:r>
            <a:r>
              <a:rPr sz="2400" b="1" dirty="0">
                <a:latin typeface="Calibri"/>
                <a:cs typeface="Calibri"/>
              </a:rPr>
              <a:t>à des actions de </a:t>
            </a:r>
            <a:r>
              <a:rPr sz="2400" b="1" spc="-10" dirty="0">
                <a:latin typeface="Calibri"/>
                <a:cs typeface="Calibri"/>
              </a:rPr>
              <a:t>citoyenneté</a:t>
            </a:r>
            <a:endParaRPr sz="2400" dirty="0">
              <a:latin typeface="Calibri"/>
              <a:cs typeface="Calibri"/>
            </a:endParaRPr>
          </a:p>
          <a:p>
            <a:pPr marL="355600" indent="-321945">
              <a:lnSpc>
                <a:spcPct val="100000"/>
              </a:lnSpc>
              <a:spcBef>
                <a:spcPts val="434"/>
              </a:spcBef>
              <a:buFont typeface="Courier New"/>
              <a:buChar char="o"/>
              <a:tabLst>
                <a:tab pos="377190" algn="l"/>
              </a:tabLst>
            </a:pPr>
            <a:r>
              <a:rPr sz="2400" b="1" dirty="0">
                <a:latin typeface="Calibri"/>
                <a:cs typeface="Calibri"/>
              </a:rPr>
              <a:t>Actions </a:t>
            </a:r>
            <a:r>
              <a:rPr sz="2400" b="1" spc="-25" dirty="0">
                <a:latin typeface="Calibri"/>
                <a:cs typeface="Calibri"/>
              </a:rPr>
              <a:t>d’aide </a:t>
            </a:r>
            <a:r>
              <a:rPr sz="2400" b="1" spc="-5" dirty="0">
                <a:latin typeface="Calibri"/>
                <a:cs typeface="Calibri"/>
              </a:rPr>
              <a:t>en </a:t>
            </a:r>
            <a:r>
              <a:rPr sz="2400" b="1" spc="-20" dirty="0">
                <a:latin typeface="Calibri"/>
                <a:cs typeface="Calibri"/>
              </a:rPr>
              <a:t>faveur </a:t>
            </a:r>
            <a:r>
              <a:rPr sz="2400" b="1" dirty="0">
                <a:latin typeface="Calibri"/>
                <a:cs typeface="Calibri"/>
              </a:rPr>
              <a:t>de </a:t>
            </a:r>
            <a:r>
              <a:rPr sz="2400" b="1" spc="-15" dirty="0">
                <a:latin typeface="Calibri"/>
                <a:cs typeface="Calibri"/>
              </a:rPr>
              <a:t>retraités </a:t>
            </a:r>
            <a:r>
              <a:rPr sz="2400" b="1" dirty="0">
                <a:latin typeface="Calibri"/>
                <a:cs typeface="Calibri"/>
              </a:rPr>
              <a:t>ou</a:t>
            </a:r>
            <a:r>
              <a:rPr sz="2400" b="1" spc="45" dirty="0">
                <a:latin typeface="Calibri"/>
                <a:cs typeface="Calibri"/>
              </a:rPr>
              <a:t> </a:t>
            </a:r>
            <a:r>
              <a:rPr sz="2400" b="1" dirty="0">
                <a:latin typeface="Calibri"/>
                <a:cs typeface="Calibri"/>
              </a:rPr>
              <a:t>de</a:t>
            </a:r>
            <a:endParaRPr sz="2400" dirty="0">
              <a:latin typeface="Calibri"/>
              <a:cs typeface="Calibri"/>
            </a:endParaRPr>
          </a:p>
          <a:p>
            <a:pPr marL="376555">
              <a:lnSpc>
                <a:spcPct val="100000"/>
              </a:lnSpc>
              <a:spcBef>
                <a:spcPts val="434"/>
              </a:spcBef>
            </a:pPr>
            <a:r>
              <a:rPr sz="2400" b="1" spc="-5" dirty="0">
                <a:latin typeface="Calibri"/>
                <a:cs typeface="Calibri"/>
              </a:rPr>
              <a:t>sans-abris </a:t>
            </a:r>
            <a:r>
              <a:rPr sz="2400" b="1" dirty="0">
                <a:latin typeface="Calibri"/>
                <a:cs typeface="Calibri"/>
              </a:rPr>
              <a:t>en lien </a:t>
            </a:r>
            <a:r>
              <a:rPr sz="2400" b="1" spc="-15" dirty="0">
                <a:latin typeface="Calibri"/>
                <a:cs typeface="Calibri"/>
              </a:rPr>
              <a:t>avec </a:t>
            </a:r>
            <a:r>
              <a:rPr sz="2400" b="1" dirty="0">
                <a:latin typeface="Calibri"/>
                <a:cs typeface="Calibri"/>
              </a:rPr>
              <a:t>les </a:t>
            </a:r>
            <a:r>
              <a:rPr sz="2400" b="1" spc="-10" dirty="0">
                <a:latin typeface="Calibri"/>
                <a:cs typeface="Calibri"/>
              </a:rPr>
              <a:t>étudiants</a:t>
            </a:r>
            <a:endParaRPr sz="2400" dirty="0">
              <a:latin typeface="Calibri"/>
              <a:cs typeface="Calibri"/>
            </a:endParaRPr>
          </a:p>
          <a:p>
            <a:pPr marL="355600" marR="5080" indent="-342900">
              <a:lnSpc>
                <a:spcPct val="114999"/>
              </a:lnSpc>
              <a:buFont typeface="Courier New"/>
              <a:buChar char="o"/>
              <a:tabLst>
                <a:tab pos="355600" algn="l"/>
              </a:tabLst>
            </a:pPr>
            <a:r>
              <a:rPr sz="2400" b="1" spc="-10" dirty="0">
                <a:latin typeface="Calibri"/>
                <a:cs typeface="Calibri"/>
              </a:rPr>
              <a:t>Participer </a:t>
            </a:r>
            <a:r>
              <a:rPr sz="2400" b="1" dirty="0">
                <a:latin typeface="Calibri"/>
                <a:cs typeface="Calibri"/>
              </a:rPr>
              <a:t>à des </a:t>
            </a:r>
            <a:r>
              <a:rPr sz="2400" b="1" spc="-5" dirty="0">
                <a:latin typeface="Calibri"/>
                <a:cs typeface="Calibri"/>
              </a:rPr>
              <a:t>projets </a:t>
            </a:r>
            <a:r>
              <a:rPr sz="2400" b="1" spc="-10" dirty="0">
                <a:latin typeface="Calibri"/>
                <a:cs typeface="Calibri"/>
              </a:rPr>
              <a:t>contribuant </a:t>
            </a:r>
            <a:r>
              <a:rPr sz="2400" b="1" dirty="0">
                <a:latin typeface="Calibri"/>
                <a:cs typeface="Calibri"/>
              </a:rPr>
              <a:t>à la </a:t>
            </a:r>
            <a:r>
              <a:rPr sz="2400" b="1" spc="-5" dirty="0">
                <a:latin typeface="Calibri"/>
                <a:cs typeface="Calibri"/>
              </a:rPr>
              <a:t>prise  </a:t>
            </a:r>
            <a:r>
              <a:rPr sz="2400" b="1" dirty="0">
                <a:latin typeface="Calibri"/>
                <a:cs typeface="Calibri"/>
              </a:rPr>
              <a:t>de </a:t>
            </a:r>
            <a:r>
              <a:rPr sz="2400" b="1" spc="-10" dirty="0">
                <a:latin typeface="Calibri"/>
                <a:cs typeface="Calibri"/>
              </a:rPr>
              <a:t>responsabilité </a:t>
            </a:r>
            <a:r>
              <a:rPr sz="2400" b="1" spc="-5" dirty="0">
                <a:latin typeface="Calibri"/>
                <a:cs typeface="Calibri"/>
              </a:rPr>
              <a:t>civique</a:t>
            </a:r>
            <a:endParaRPr sz="2400" dirty="0">
              <a:latin typeface="Calibri"/>
              <a:cs typeface="Calibri"/>
            </a:endParaRPr>
          </a:p>
        </p:txBody>
      </p:sp>
      <p:graphicFrame>
        <p:nvGraphicFramePr>
          <p:cNvPr id="11" name="object 11"/>
          <p:cNvGraphicFramePr>
            <a:graphicFrameLocks noGrp="1"/>
          </p:cNvGraphicFramePr>
          <p:nvPr/>
        </p:nvGraphicFramePr>
        <p:xfrm>
          <a:off x="156463" y="4502784"/>
          <a:ext cx="8452484" cy="434975"/>
        </p:xfrm>
        <a:graphic>
          <a:graphicData uri="http://schemas.openxmlformats.org/drawingml/2006/table">
            <a:tbl>
              <a:tblPr firstRow="1" bandRow="1">
                <a:tableStyleId>{2D5ABB26-0587-4C30-8999-92F81FD0307C}</a:tableStyleId>
              </a:tblPr>
              <a:tblGrid>
                <a:gridCol w="4638040">
                  <a:extLst>
                    <a:ext uri="{9D8B030D-6E8A-4147-A177-3AD203B41FA5}">
                      <a16:colId xmlns:a16="http://schemas.microsoft.com/office/drawing/2014/main" val="20000"/>
                    </a:ext>
                  </a:extLst>
                </a:gridCol>
                <a:gridCol w="3814444">
                  <a:extLst>
                    <a:ext uri="{9D8B030D-6E8A-4147-A177-3AD203B41FA5}">
                      <a16:colId xmlns:a16="http://schemas.microsoft.com/office/drawing/2014/main" val="20001"/>
                    </a:ext>
                  </a:extLst>
                </a:gridCol>
              </a:tblGrid>
              <a:tr h="434975">
                <a:tc>
                  <a:txBody>
                    <a:bodyPr/>
                    <a:lstStyle/>
                    <a:p>
                      <a:pPr algn="ctr">
                        <a:lnSpc>
                          <a:spcPct val="100000"/>
                        </a:lnSpc>
                        <a:spcBef>
                          <a:spcPts val="250"/>
                        </a:spcBef>
                      </a:pPr>
                      <a:r>
                        <a:rPr sz="1800" b="1" spc="-5" dirty="0">
                          <a:latin typeface="Calibri"/>
                          <a:cs typeface="Calibri"/>
                        </a:rPr>
                        <a:t>POSSIBLE</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9C2"/>
                    </a:solidFill>
                  </a:tcPr>
                </a:tc>
                <a:tc>
                  <a:txBody>
                    <a:bodyPr/>
                    <a:lstStyle/>
                    <a:p>
                      <a:pPr marL="916940">
                        <a:lnSpc>
                          <a:spcPct val="100000"/>
                        </a:lnSpc>
                        <a:spcBef>
                          <a:spcPts val="250"/>
                        </a:spcBef>
                      </a:pPr>
                      <a:r>
                        <a:rPr sz="1800" b="1" spc="-5" dirty="0">
                          <a:latin typeface="Calibri"/>
                          <a:cs typeface="Calibri"/>
                        </a:rPr>
                        <a:t>POINT </a:t>
                      </a:r>
                      <a:r>
                        <a:rPr sz="1800" b="1" dirty="0">
                          <a:latin typeface="Calibri"/>
                          <a:cs typeface="Calibri"/>
                        </a:rPr>
                        <a:t>DE</a:t>
                      </a:r>
                      <a:r>
                        <a:rPr sz="1800" b="1" spc="-15" dirty="0">
                          <a:latin typeface="Calibri"/>
                          <a:cs typeface="Calibri"/>
                        </a:rPr>
                        <a:t> </a:t>
                      </a:r>
                      <a:r>
                        <a:rPr sz="1800" b="1" spc="-5" dirty="0">
                          <a:latin typeface="Calibri"/>
                          <a:cs typeface="Calibri"/>
                        </a:rPr>
                        <a:t>VIGILANCE</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9C2"/>
                    </a:solidFill>
                  </a:tcPr>
                </a:tc>
                <a:extLst>
                  <a:ext uri="{0D108BD9-81ED-4DB2-BD59-A6C34878D82A}">
                    <a16:rowId xmlns:a16="http://schemas.microsoft.com/office/drawing/2014/main" val="10000"/>
                  </a:ext>
                </a:extLst>
              </a:tr>
            </a:tbl>
          </a:graphicData>
        </a:graphic>
      </p:graphicFrame>
      <p:sp>
        <p:nvSpPr>
          <p:cNvPr id="12" name="object 12"/>
          <p:cNvSpPr txBox="1"/>
          <p:nvPr/>
        </p:nvSpPr>
        <p:spPr>
          <a:xfrm>
            <a:off x="5227701" y="5175961"/>
            <a:ext cx="3197860" cy="574675"/>
          </a:xfrm>
          <a:prstGeom prst="rect">
            <a:avLst/>
          </a:prstGeom>
        </p:spPr>
        <p:txBody>
          <a:bodyPr vert="horz" wrap="square" lIns="0" tIns="12700" rIns="0" bIns="0" rtlCol="0">
            <a:spAutoFit/>
          </a:bodyPr>
          <a:lstStyle/>
          <a:p>
            <a:pPr marL="12700">
              <a:lnSpc>
                <a:spcPct val="100000"/>
              </a:lnSpc>
              <a:spcBef>
                <a:spcPts val="100"/>
              </a:spcBef>
            </a:pPr>
            <a:r>
              <a:rPr sz="1800" spc="-15" dirty="0">
                <a:latin typeface="Calibri"/>
                <a:cs typeface="Calibri"/>
              </a:rPr>
              <a:t>Pas </a:t>
            </a:r>
            <a:r>
              <a:rPr sz="1800" spc="-5" dirty="0">
                <a:latin typeface="Calibri"/>
                <a:cs typeface="Calibri"/>
              </a:rPr>
              <a:t>de </a:t>
            </a:r>
            <a:r>
              <a:rPr sz="1800" spc="-15" dirty="0">
                <a:latin typeface="Calibri"/>
                <a:cs typeface="Calibri"/>
              </a:rPr>
              <a:t>pré </a:t>
            </a:r>
            <a:r>
              <a:rPr sz="1800" spc="-10" dirty="0">
                <a:latin typeface="Calibri"/>
                <a:cs typeface="Calibri"/>
              </a:rPr>
              <a:t>requis </a:t>
            </a:r>
            <a:r>
              <a:rPr sz="1800" spc="-15" dirty="0">
                <a:latin typeface="Calibri"/>
                <a:cs typeface="Calibri"/>
              </a:rPr>
              <a:t>universitaires</a:t>
            </a:r>
            <a:r>
              <a:rPr sz="1800" spc="85" dirty="0">
                <a:latin typeface="Calibri"/>
                <a:cs typeface="Calibri"/>
              </a:rPr>
              <a:t> </a:t>
            </a:r>
            <a:r>
              <a:rPr sz="1800" spc="-5" dirty="0">
                <a:latin typeface="Calibri"/>
                <a:cs typeface="Calibri"/>
              </a:rPr>
              <a:t>ou</a:t>
            </a:r>
            <a:endParaRPr sz="1800">
              <a:latin typeface="Calibri"/>
              <a:cs typeface="Calibri"/>
            </a:endParaRPr>
          </a:p>
          <a:p>
            <a:pPr marL="12700">
              <a:lnSpc>
                <a:spcPct val="100000"/>
              </a:lnSpc>
              <a:spcBef>
                <a:spcPts val="5"/>
              </a:spcBef>
            </a:pPr>
            <a:r>
              <a:rPr sz="1800" spc="-5" dirty="0">
                <a:latin typeface="Calibri"/>
                <a:cs typeface="Calibri"/>
              </a:rPr>
              <a:t>technique</a:t>
            </a:r>
            <a:endParaRPr sz="18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7075" y="437387"/>
            <a:ext cx="8641080" cy="462280"/>
          </a:xfrm>
          <a:prstGeom prst="rect">
            <a:avLst/>
          </a:prstGeom>
          <a:solidFill>
            <a:srgbClr val="00A9C2"/>
          </a:solidFill>
          <a:ln w="9144">
            <a:solidFill>
              <a:srgbClr val="92D050"/>
            </a:solidFill>
          </a:ln>
        </p:spPr>
        <p:txBody>
          <a:bodyPr vert="horz" wrap="square" lIns="0" tIns="26670" rIns="0" bIns="0" rtlCol="0">
            <a:spAutoFit/>
          </a:bodyPr>
          <a:lstStyle/>
          <a:p>
            <a:pPr marL="1953260">
              <a:lnSpc>
                <a:spcPct val="100000"/>
              </a:lnSpc>
              <a:spcBef>
                <a:spcPts val="210"/>
              </a:spcBef>
            </a:pPr>
            <a:r>
              <a:rPr spc="-5" dirty="0"/>
              <a:t>MÉMOIRE </a:t>
            </a:r>
            <a:r>
              <a:rPr dirty="0"/>
              <a:t>ET</a:t>
            </a:r>
            <a:r>
              <a:rPr spc="-25" dirty="0"/>
              <a:t> </a:t>
            </a:r>
            <a:r>
              <a:rPr spc="-10" dirty="0"/>
              <a:t>CITOYENNETÉ-EXEMPLE</a:t>
            </a:r>
          </a:p>
        </p:txBody>
      </p:sp>
      <p:sp>
        <p:nvSpPr>
          <p:cNvPr id="3" name="object 3"/>
          <p:cNvSpPr/>
          <p:nvPr/>
        </p:nvSpPr>
        <p:spPr>
          <a:xfrm>
            <a:off x="227507" y="1133983"/>
            <a:ext cx="8616645" cy="8488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30882" y="1127633"/>
            <a:ext cx="0" cy="875030"/>
          </a:xfrm>
          <a:custGeom>
            <a:avLst/>
            <a:gdLst/>
            <a:ahLst/>
            <a:cxnLst/>
            <a:rect l="l" t="t" r="r" b="b"/>
            <a:pathLst>
              <a:path h="875030">
                <a:moveTo>
                  <a:pt x="0" y="0"/>
                </a:moveTo>
                <a:lnTo>
                  <a:pt x="0" y="874649"/>
                </a:lnTo>
              </a:path>
            </a:pathLst>
          </a:custGeom>
          <a:ln w="12700">
            <a:solidFill>
              <a:srgbClr val="FFFFFF"/>
            </a:solidFill>
          </a:ln>
        </p:spPr>
        <p:txBody>
          <a:bodyPr wrap="square" lIns="0" tIns="0" rIns="0" bIns="0" rtlCol="0"/>
          <a:lstStyle/>
          <a:p>
            <a:endParaRPr/>
          </a:p>
        </p:txBody>
      </p:sp>
      <p:sp>
        <p:nvSpPr>
          <p:cNvPr id="5" name="object 5"/>
          <p:cNvSpPr/>
          <p:nvPr/>
        </p:nvSpPr>
        <p:spPr>
          <a:xfrm>
            <a:off x="227507" y="1127633"/>
            <a:ext cx="0" cy="875030"/>
          </a:xfrm>
          <a:custGeom>
            <a:avLst/>
            <a:gdLst/>
            <a:ahLst/>
            <a:cxnLst/>
            <a:rect l="l" t="t" r="r" b="b"/>
            <a:pathLst>
              <a:path h="875030">
                <a:moveTo>
                  <a:pt x="0" y="0"/>
                </a:moveTo>
                <a:lnTo>
                  <a:pt x="0" y="874649"/>
                </a:lnTo>
              </a:path>
            </a:pathLst>
          </a:custGeom>
          <a:ln w="12700">
            <a:solidFill>
              <a:srgbClr val="FFFFFF"/>
            </a:solidFill>
          </a:ln>
        </p:spPr>
        <p:txBody>
          <a:bodyPr wrap="square" lIns="0" tIns="0" rIns="0" bIns="0" rtlCol="0"/>
          <a:lstStyle/>
          <a:p>
            <a:endParaRPr/>
          </a:p>
        </p:txBody>
      </p:sp>
      <p:sp>
        <p:nvSpPr>
          <p:cNvPr id="6" name="object 6"/>
          <p:cNvSpPr/>
          <p:nvPr/>
        </p:nvSpPr>
        <p:spPr>
          <a:xfrm>
            <a:off x="8844406" y="1127633"/>
            <a:ext cx="0" cy="875030"/>
          </a:xfrm>
          <a:custGeom>
            <a:avLst/>
            <a:gdLst/>
            <a:ahLst/>
            <a:cxnLst/>
            <a:rect l="l" t="t" r="r" b="b"/>
            <a:pathLst>
              <a:path h="875030">
                <a:moveTo>
                  <a:pt x="0" y="0"/>
                </a:moveTo>
                <a:lnTo>
                  <a:pt x="0" y="874649"/>
                </a:lnTo>
              </a:path>
            </a:pathLst>
          </a:custGeom>
          <a:ln w="12700">
            <a:solidFill>
              <a:srgbClr val="FFFFFF"/>
            </a:solidFill>
          </a:ln>
        </p:spPr>
        <p:txBody>
          <a:bodyPr wrap="square" lIns="0" tIns="0" rIns="0" bIns="0" rtlCol="0"/>
          <a:lstStyle/>
          <a:p>
            <a:endParaRPr/>
          </a:p>
        </p:txBody>
      </p:sp>
      <p:sp>
        <p:nvSpPr>
          <p:cNvPr id="7" name="object 7"/>
          <p:cNvSpPr/>
          <p:nvPr/>
        </p:nvSpPr>
        <p:spPr>
          <a:xfrm>
            <a:off x="221157" y="1133983"/>
            <a:ext cx="8629650" cy="0"/>
          </a:xfrm>
          <a:custGeom>
            <a:avLst/>
            <a:gdLst/>
            <a:ahLst/>
            <a:cxnLst/>
            <a:rect l="l" t="t" r="r" b="b"/>
            <a:pathLst>
              <a:path w="8629650">
                <a:moveTo>
                  <a:pt x="0" y="0"/>
                </a:moveTo>
                <a:lnTo>
                  <a:pt x="8629599" y="0"/>
                </a:lnTo>
              </a:path>
            </a:pathLst>
          </a:custGeom>
          <a:ln w="12700">
            <a:solidFill>
              <a:srgbClr val="FFFFFF"/>
            </a:solidFill>
          </a:ln>
        </p:spPr>
        <p:txBody>
          <a:bodyPr wrap="square" lIns="0" tIns="0" rIns="0" bIns="0" rtlCol="0"/>
          <a:lstStyle/>
          <a:p>
            <a:endParaRPr/>
          </a:p>
        </p:txBody>
      </p:sp>
      <p:sp>
        <p:nvSpPr>
          <p:cNvPr id="8" name="object 8"/>
          <p:cNvSpPr/>
          <p:nvPr/>
        </p:nvSpPr>
        <p:spPr>
          <a:xfrm>
            <a:off x="221157" y="1983232"/>
            <a:ext cx="8629650" cy="0"/>
          </a:xfrm>
          <a:custGeom>
            <a:avLst/>
            <a:gdLst/>
            <a:ahLst/>
            <a:cxnLst/>
            <a:rect l="l" t="t" r="r" b="b"/>
            <a:pathLst>
              <a:path w="8629650">
                <a:moveTo>
                  <a:pt x="0" y="0"/>
                </a:moveTo>
                <a:lnTo>
                  <a:pt x="8629599"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449072" y="1413763"/>
            <a:ext cx="1961514" cy="269240"/>
          </a:xfrm>
          <a:prstGeom prst="rect">
            <a:avLst/>
          </a:prstGeom>
        </p:spPr>
        <p:txBody>
          <a:bodyPr vert="horz" wrap="square" lIns="0" tIns="12065" rIns="0" bIns="0" rtlCol="0">
            <a:spAutoFit/>
          </a:bodyPr>
          <a:lstStyle/>
          <a:p>
            <a:pPr marL="12700">
              <a:lnSpc>
                <a:spcPct val="100000"/>
              </a:lnSpc>
              <a:spcBef>
                <a:spcPts val="95"/>
              </a:spcBef>
              <a:tabLst>
                <a:tab pos="1826895" algn="l"/>
              </a:tabLst>
            </a:pPr>
            <a:r>
              <a:rPr sz="1600" b="1" spc="-10" dirty="0">
                <a:latin typeface="Calibri"/>
                <a:cs typeface="Calibri"/>
              </a:rPr>
              <a:t>T</a:t>
            </a:r>
            <a:r>
              <a:rPr sz="1600" b="1" spc="-5" dirty="0">
                <a:latin typeface="Calibri"/>
                <a:cs typeface="Calibri"/>
              </a:rPr>
              <a:t>it</a:t>
            </a:r>
            <a:r>
              <a:rPr sz="1600" b="1" spc="-25" dirty="0">
                <a:latin typeface="Calibri"/>
                <a:cs typeface="Calibri"/>
              </a:rPr>
              <a:t>r</a:t>
            </a:r>
            <a:r>
              <a:rPr sz="1600" b="1" spc="-5" dirty="0">
                <a:latin typeface="Calibri"/>
                <a:cs typeface="Calibri"/>
              </a:rPr>
              <a:t>e</a:t>
            </a:r>
            <a:r>
              <a:rPr sz="1600" b="1" spc="-15" dirty="0">
                <a:latin typeface="Calibri"/>
                <a:cs typeface="Calibri"/>
              </a:rPr>
              <a:t> </a:t>
            </a:r>
            <a:r>
              <a:rPr sz="1600" b="1" spc="-10" dirty="0">
                <a:latin typeface="Calibri"/>
                <a:cs typeface="Calibri"/>
              </a:rPr>
              <a:t>d</a:t>
            </a:r>
            <a:r>
              <a:rPr sz="1600" b="1" spc="-5" dirty="0">
                <a:latin typeface="Calibri"/>
                <a:cs typeface="Calibri"/>
              </a:rPr>
              <a:t>e</a:t>
            </a:r>
            <a:r>
              <a:rPr sz="1600" b="1" spc="5" dirty="0">
                <a:latin typeface="Calibri"/>
                <a:cs typeface="Calibri"/>
              </a:rPr>
              <a:t> </a:t>
            </a:r>
            <a:r>
              <a:rPr sz="1600" b="1" spc="-5" dirty="0">
                <a:latin typeface="Calibri"/>
                <a:cs typeface="Calibri"/>
              </a:rPr>
              <a:t>la</a:t>
            </a:r>
            <a:r>
              <a:rPr sz="1600" b="1" spc="-10" dirty="0">
                <a:latin typeface="Calibri"/>
                <a:cs typeface="Calibri"/>
              </a:rPr>
              <a:t> missi</a:t>
            </a:r>
            <a:r>
              <a:rPr sz="1600" b="1" dirty="0">
                <a:latin typeface="Calibri"/>
                <a:cs typeface="Calibri"/>
              </a:rPr>
              <a:t>o</a:t>
            </a:r>
            <a:r>
              <a:rPr sz="1600" b="1" spc="-5" dirty="0">
                <a:latin typeface="Calibri"/>
                <a:cs typeface="Calibri"/>
              </a:rPr>
              <a:t>n</a:t>
            </a:r>
            <a:r>
              <a:rPr sz="1600" b="1" dirty="0">
                <a:latin typeface="Calibri"/>
                <a:cs typeface="Calibri"/>
              </a:rPr>
              <a:t>	</a:t>
            </a:r>
            <a:r>
              <a:rPr sz="1600" spc="-5" dirty="0">
                <a:latin typeface="Courier New"/>
                <a:cs typeface="Courier New"/>
              </a:rPr>
              <a:t>o</a:t>
            </a:r>
            <a:endParaRPr sz="1600">
              <a:latin typeface="Courier New"/>
              <a:cs typeface="Courier New"/>
            </a:endParaRPr>
          </a:p>
        </p:txBody>
      </p:sp>
      <p:sp>
        <p:nvSpPr>
          <p:cNvPr id="10" name="object 10"/>
          <p:cNvSpPr txBox="1"/>
          <p:nvPr/>
        </p:nvSpPr>
        <p:spPr>
          <a:xfrm>
            <a:off x="2606420" y="1413763"/>
            <a:ext cx="599376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Participer à des </a:t>
            </a:r>
            <a:r>
              <a:rPr sz="1600" b="1" spc="-10" dirty="0">
                <a:latin typeface="Calibri"/>
                <a:cs typeface="Calibri"/>
              </a:rPr>
              <a:t>projets contribuant </a:t>
            </a:r>
            <a:r>
              <a:rPr sz="1600" b="1" spc="-5" dirty="0">
                <a:latin typeface="Calibri"/>
                <a:cs typeface="Calibri"/>
              </a:rPr>
              <a:t>à </a:t>
            </a:r>
            <a:r>
              <a:rPr sz="1600" b="1" dirty="0">
                <a:latin typeface="Calibri"/>
                <a:cs typeface="Calibri"/>
              </a:rPr>
              <a:t>la </a:t>
            </a:r>
            <a:r>
              <a:rPr sz="1600" b="1" spc="-10" dirty="0">
                <a:latin typeface="Calibri"/>
                <a:cs typeface="Calibri"/>
              </a:rPr>
              <a:t>prise </a:t>
            </a:r>
            <a:r>
              <a:rPr sz="1600" b="1" spc="-5" dirty="0">
                <a:latin typeface="Calibri"/>
                <a:cs typeface="Calibri"/>
              </a:rPr>
              <a:t>de </a:t>
            </a:r>
            <a:r>
              <a:rPr sz="1600" b="1" spc="-10" dirty="0">
                <a:latin typeface="Calibri"/>
                <a:cs typeface="Calibri"/>
              </a:rPr>
              <a:t>responsabilité</a:t>
            </a:r>
            <a:r>
              <a:rPr sz="1600" b="1" spc="135" dirty="0">
                <a:latin typeface="Calibri"/>
                <a:cs typeface="Calibri"/>
              </a:rPr>
              <a:t> </a:t>
            </a:r>
            <a:r>
              <a:rPr sz="1600" b="1" spc="-5" dirty="0">
                <a:latin typeface="Calibri"/>
                <a:cs typeface="Calibri"/>
              </a:rPr>
              <a:t>civique.</a:t>
            </a:r>
            <a:endParaRPr sz="1600">
              <a:latin typeface="Calibri"/>
              <a:cs typeface="Calibri"/>
            </a:endParaRPr>
          </a:p>
        </p:txBody>
      </p:sp>
      <p:sp>
        <p:nvSpPr>
          <p:cNvPr id="11" name="object 11"/>
          <p:cNvSpPr txBox="1"/>
          <p:nvPr/>
        </p:nvSpPr>
        <p:spPr>
          <a:xfrm>
            <a:off x="8439911" y="6477685"/>
            <a:ext cx="155575" cy="153035"/>
          </a:xfrm>
          <a:prstGeom prst="rect">
            <a:avLst/>
          </a:prstGeom>
        </p:spPr>
        <p:txBody>
          <a:bodyPr vert="horz" wrap="square" lIns="0" tIns="0" rIns="0" bIns="0" rtlCol="0">
            <a:spAutoFit/>
          </a:bodyPr>
          <a:lstStyle/>
          <a:p>
            <a:pPr>
              <a:lnSpc>
                <a:spcPts val="1140"/>
              </a:lnSpc>
            </a:pPr>
            <a:r>
              <a:rPr sz="1200" dirty="0">
                <a:solidFill>
                  <a:srgbClr val="888888"/>
                </a:solidFill>
                <a:latin typeface="Calibri"/>
                <a:cs typeface="Calibri"/>
              </a:rPr>
              <a:t>33</a:t>
            </a:r>
            <a:endParaRPr sz="1200">
              <a:latin typeface="Calibri"/>
              <a:cs typeface="Calibri"/>
            </a:endParaRPr>
          </a:p>
        </p:txBody>
      </p:sp>
      <p:sp>
        <p:nvSpPr>
          <p:cNvPr id="12" name="object 12"/>
          <p:cNvSpPr/>
          <p:nvPr/>
        </p:nvSpPr>
        <p:spPr>
          <a:xfrm>
            <a:off x="539546" y="2132855"/>
            <a:ext cx="8106409" cy="4724400"/>
          </a:xfrm>
          <a:custGeom>
            <a:avLst/>
            <a:gdLst/>
            <a:ahLst/>
            <a:cxnLst/>
            <a:rect l="l" t="t" r="r" b="b"/>
            <a:pathLst>
              <a:path w="8106409" h="4724400">
                <a:moveTo>
                  <a:pt x="0" y="4724400"/>
                </a:moveTo>
                <a:lnTo>
                  <a:pt x="8106283" y="4724400"/>
                </a:lnTo>
                <a:lnTo>
                  <a:pt x="8106283" y="0"/>
                </a:lnTo>
                <a:lnTo>
                  <a:pt x="0" y="0"/>
                </a:lnTo>
                <a:lnTo>
                  <a:pt x="0" y="4724400"/>
                </a:lnTo>
                <a:close/>
              </a:path>
            </a:pathLst>
          </a:custGeom>
          <a:solidFill>
            <a:srgbClr val="F1F1F1"/>
          </a:solidFill>
        </p:spPr>
        <p:txBody>
          <a:bodyPr wrap="square" lIns="0" tIns="0" rIns="0" bIns="0" rtlCol="0"/>
          <a:lstStyle/>
          <a:p>
            <a:endParaRPr/>
          </a:p>
        </p:txBody>
      </p:sp>
      <p:sp>
        <p:nvSpPr>
          <p:cNvPr id="13" name="object 13"/>
          <p:cNvSpPr/>
          <p:nvPr/>
        </p:nvSpPr>
        <p:spPr>
          <a:xfrm>
            <a:off x="8645906" y="2132855"/>
            <a:ext cx="222885" cy="4724400"/>
          </a:xfrm>
          <a:custGeom>
            <a:avLst/>
            <a:gdLst/>
            <a:ahLst/>
            <a:cxnLst/>
            <a:rect l="l" t="t" r="r" b="b"/>
            <a:pathLst>
              <a:path w="222884" h="4724400">
                <a:moveTo>
                  <a:pt x="0" y="4724400"/>
                </a:moveTo>
                <a:lnTo>
                  <a:pt x="222618" y="4724400"/>
                </a:lnTo>
                <a:lnTo>
                  <a:pt x="222618" y="0"/>
                </a:lnTo>
                <a:lnTo>
                  <a:pt x="0" y="0"/>
                </a:lnTo>
                <a:lnTo>
                  <a:pt x="0" y="4724400"/>
                </a:lnTo>
                <a:close/>
              </a:path>
            </a:pathLst>
          </a:custGeom>
          <a:solidFill>
            <a:srgbClr val="F1F1F1"/>
          </a:solidFill>
        </p:spPr>
        <p:txBody>
          <a:bodyPr wrap="square" lIns="0" tIns="0" rIns="0" bIns="0" rtlCol="0"/>
          <a:lstStyle/>
          <a:p>
            <a:endParaRPr/>
          </a:p>
        </p:txBody>
      </p:sp>
      <p:sp>
        <p:nvSpPr>
          <p:cNvPr id="14" name="object 14"/>
          <p:cNvSpPr/>
          <p:nvPr/>
        </p:nvSpPr>
        <p:spPr>
          <a:xfrm>
            <a:off x="8645906" y="2126488"/>
            <a:ext cx="0" cy="4732020"/>
          </a:xfrm>
          <a:custGeom>
            <a:avLst/>
            <a:gdLst/>
            <a:ahLst/>
            <a:cxnLst/>
            <a:rect l="l" t="t" r="r" b="b"/>
            <a:pathLst>
              <a:path h="4732020">
                <a:moveTo>
                  <a:pt x="0" y="0"/>
                </a:moveTo>
                <a:lnTo>
                  <a:pt x="0" y="4731510"/>
                </a:lnTo>
              </a:path>
            </a:pathLst>
          </a:custGeom>
          <a:ln w="12700">
            <a:solidFill>
              <a:srgbClr val="FFFFFF"/>
            </a:solidFill>
          </a:ln>
        </p:spPr>
        <p:txBody>
          <a:bodyPr wrap="square" lIns="0" tIns="0" rIns="0" bIns="0" rtlCol="0"/>
          <a:lstStyle/>
          <a:p>
            <a:endParaRPr/>
          </a:p>
        </p:txBody>
      </p:sp>
      <p:sp>
        <p:nvSpPr>
          <p:cNvPr id="15" name="object 15"/>
          <p:cNvSpPr/>
          <p:nvPr/>
        </p:nvSpPr>
        <p:spPr>
          <a:xfrm>
            <a:off x="539546" y="2126488"/>
            <a:ext cx="0" cy="4732020"/>
          </a:xfrm>
          <a:custGeom>
            <a:avLst/>
            <a:gdLst/>
            <a:ahLst/>
            <a:cxnLst/>
            <a:rect l="l" t="t" r="r" b="b"/>
            <a:pathLst>
              <a:path h="4732020">
                <a:moveTo>
                  <a:pt x="0" y="0"/>
                </a:moveTo>
                <a:lnTo>
                  <a:pt x="0" y="4731510"/>
                </a:lnTo>
              </a:path>
            </a:pathLst>
          </a:custGeom>
          <a:ln w="12700">
            <a:solidFill>
              <a:srgbClr val="FFFFFF"/>
            </a:solidFill>
          </a:ln>
        </p:spPr>
        <p:txBody>
          <a:bodyPr wrap="square" lIns="0" tIns="0" rIns="0" bIns="0" rtlCol="0"/>
          <a:lstStyle/>
          <a:p>
            <a:endParaRPr/>
          </a:p>
        </p:txBody>
      </p:sp>
      <p:sp>
        <p:nvSpPr>
          <p:cNvPr id="16" name="object 16"/>
          <p:cNvSpPr/>
          <p:nvPr/>
        </p:nvSpPr>
        <p:spPr>
          <a:xfrm>
            <a:off x="8868409" y="2126488"/>
            <a:ext cx="0" cy="4732020"/>
          </a:xfrm>
          <a:custGeom>
            <a:avLst/>
            <a:gdLst/>
            <a:ahLst/>
            <a:cxnLst/>
            <a:rect l="l" t="t" r="r" b="b"/>
            <a:pathLst>
              <a:path h="4732020">
                <a:moveTo>
                  <a:pt x="0" y="0"/>
                </a:moveTo>
                <a:lnTo>
                  <a:pt x="0" y="4731510"/>
                </a:lnTo>
              </a:path>
            </a:pathLst>
          </a:custGeom>
          <a:ln w="12700">
            <a:solidFill>
              <a:srgbClr val="FFFFFF"/>
            </a:solidFill>
          </a:ln>
        </p:spPr>
        <p:txBody>
          <a:bodyPr wrap="square" lIns="0" tIns="0" rIns="0" bIns="0" rtlCol="0"/>
          <a:lstStyle/>
          <a:p>
            <a:endParaRPr/>
          </a:p>
        </p:txBody>
      </p:sp>
      <p:sp>
        <p:nvSpPr>
          <p:cNvPr id="17" name="object 17"/>
          <p:cNvSpPr/>
          <p:nvPr/>
        </p:nvSpPr>
        <p:spPr>
          <a:xfrm>
            <a:off x="533196" y="2132838"/>
            <a:ext cx="8341995" cy="0"/>
          </a:xfrm>
          <a:custGeom>
            <a:avLst/>
            <a:gdLst/>
            <a:ahLst/>
            <a:cxnLst/>
            <a:rect l="l" t="t" r="r" b="b"/>
            <a:pathLst>
              <a:path w="8341995">
                <a:moveTo>
                  <a:pt x="0" y="0"/>
                </a:moveTo>
                <a:lnTo>
                  <a:pt x="8341563" y="0"/>
                </a:lnTo>
              </a:path>
            </a:pathLst>
          </a:custGeom>
          <a:ln w="12700">
            <a:solidFill>
              <a:srgbClr val="FFFFFF"/>
            </a:solidFill>
          </a:ln>
        </p:spPr>
        <p:txBody>
          <a:bodyPr wrap="square" lIns="0" tIns="0" rIns="0" bIns="0" rtlCol="0"/>
          <a:lstStyle/>
          <a:p>
            <a:endParaRPr/>
          </a:p>
        </p:txBody>
      </p:sp>
      <p:sp>
        <p:nvSpPr>
          <p:cNvPr id="18" name="object 18"/>
          <p:cNvSpPr/>
          <p:nvPr/>
        </p:nvSpPr>
        <p:spPr>
          <a:xfrm>
            <a:off x="533196" y="6857255"/>
            <a:ext cx="8341995" cy="0"/>
          </a:xfrm>
          <a:custGeom>
            <a:avLst/>
            <a:gdLst/>
            <a:ahLst/>
            <a:cxnLst/>
            <a:rect l="l" t="t" r="r" b="b"/>
            <a:pathLst>
              <a:path w="8341995">
                <a:moveTo>
                  <a:pt x="0" y="0"/>
                </a:moveTo>
                <a:lnTo>
                  <a:pt x="8341563" y="0"/>
                </a:lnTo>
              </a:path>
            </a:pathLst>
          </a:custGeom>
          <a:ln w="38100">
            <a:solidFill>
              <a:srgbClr val="FFFFFF"/>
            </a:solidFill>
          </a:ln>
        </p:spPr>
        <p:txBody>
          <a:bodyPr wrap="square" lIns="0" tIns="0" rIns="0" bIns="0" rtlCol="0"/>
          <a:lstStyle/>
          <a:p>
            <a:endParaRPr/>
          </a:p>
        </p:txBody>
      </p:sp>
      <p:sp>
        <p:nvSpPr>
          <p:cNvPr id="19" name="object 19"/>
          <p:cNvSpPr txBox="1"/>
          <p:nvPr/>
        </p:nvSpPr>
        <p:spPr>
          <a:xfrm>
            <a:off x="618286" y="2153869"/>
            <a:ext cx="7672705" cy="4415790"/>
          </a:xfrm>
          <a:prstGeom prst="rect">
            <a:avLst/>
          </a:prstGeom>
        </p:spPr>
        <p:txBody>
          <a:bodyPr vert="horz" wrap="square" lIns="0" tIns="12065" rIns="0" bIns="0" rtlCol="0">
            <a:spAutoFit/>
          </a:bodyPr>
          <a:lstStyle/>
          <a:p>
            <a:pPr marL="12700">
              <a:lnSpc>
                <a:spcPct val="100000"/>
              </a:lnSpc>
              <a:spcBef>
                <a:spcPts val="95"/>
              </a:spcBef>
            </a:pPr>
            <a:r>
              <a:rPr sz="1600" u="heavy" spc="-405" dirty="0">
                <a:uFill>
                  <a:solidFill>
                    <a:srgbClr val="000000"/>
                  </a:solidFill>
                </a:uFill>
                <a:latin typeface="Times New Roman"/>
                <a:cs typeface="Times New Roman"/>
              </a:rPr>
              <a:t> </a:t>
            </a:r>
            <a:r>
              <a:rPr sz="1600" b="1" u="heavy" spc="-5" dirty="0">
                <a:uFill>
                  <a:solidFill>
                    <a:srgbClr val="000000"/>
                  </a:solidFill>
                </a:uFill>
                <a:latin typeface="Calibri"/>
                <a:cs typeface="Calibri"/>
              </a:rPr>
              <a:t>En </a:t>
            </a:r>
            <a:r>
              <a:rPr sz="1600" b="1" u="heavy" spc="-10" dirty="0">
                <a:uFill>
                  <a:solidFill>
                    <a:srgbClr val="000000"/>
                  </a:solidFill>
                </a:uFill>
                <a:latin typeface="Calibri"/>
                <a:cs typeface="Calibri"/>
              </a:rPr>
              <a:t>quoi </a:t>
            </a:r>
            <a:r>
              <a:rPr sz="1600" b="1" u="heavy" spc="-5" dirty="0">
                <a:uFill>
                  <a:solidFill>
                    <a:srgbClr val="000000"/>
                  </a:solidFill>
                </a:uFill>
                <a:latin typeface="Calibri"/>
                <a:cs typeface="Calibri"/>
              </a:rPr>
              <a:t>la mission </a:t>
            </a:r>
            <a:r>
              <a:rPr sz="1600" b="1" u="heavy" spc="-10" dirty="0">
                <a:uFill>
                  <a:solidFill>
                    <a:srgbClr val="000000"/>
                  </a:solidFill>
                </a:uFill>
                <a:latin typeface="Calibri"/>
                <a:cs typeface="Calibri"/>
              </a:rPr>
              <a:t>est </a:t>
            </a:r>
            <a:r>
              <a:rPr sz="1600" b="1" u="heavy" spc="-15" dirty="0">
                <a:uFill>
                  <a:solidFill>
                    <a:srgbClr val="000000"/>
                  </a:solidFill>
                </a:uFill>
                <a:latin typeface="Calibri"/>
                <a:cs typeface="Calibri"/>
              </a:rPr>
              <a:t>d’intérêt général </a:t>
            </a:r>
            <a:r>
              <a:rPr sz="1600" b="1" spc="-5" dirty="0">
                <a:latin typeface="Calibri"/>
                <a:cs typeface="Calibri"/>
              </a:rPr>
              <a:t>: </a:t>
            </a:r>
            <a:r>
              <a:rPr sz="1600" b="1" spc="-10" dirty="0">
                <a:latin typeface="Calibri"/>
                <a:cs typeface="Calibri"/>
              </a:rPr>
              <a:t>Eveiller </a:t>
            </a:r>
            <a:r>
              <a:rPr sz="1600" b="1" spc="-5" dirty="0">
                <a:latin typeface="Calibri"/>
                <a:cs typeface="Calibri"/>
              </a:rPr>
              <a:t>les </a:t>
            </a:r>
            <a:r>
              <a:rPr sz="1600" b="1" spc="-10" dirty="0">
                <a:latin typeface="Calibri"/>
                <a:cs typeface="Calibri"/>
              </a:rPr>
              <a:t>élèves </a:t>
            </a:r>
            <a:r>
              <a:rPr sz="1600" b="1" spc="-5" dirty="0">
                <a:latin typeface="Calibri"/>
                <a:cs typeface="Calibri"/>
              </a:rPr>
              <a:t>à la</a:t>
            </a:r>
            <a:r>
              <a:rPr sz="1600" b="1" spc="55" dirty="0">
                <a:latin typeface="Calibri"/>
                <a:cs typeface="Calibri"/>
              </a:rPr>
              <a:t> </a:t>
            </a:r>
            <a:r>
              <a:rPr sz="1600" b="1" spc="-15" dirty="0">
                <a:latin typeface="Calibri"/>
                <a:cs typeface="Calibri"/>
              </a:rPr>
              <a:t>citoyenneté</a:t>
            </a:r>
            <a:endParaRPr sz="1600">
              <a:latin typeface="Calibri"/>
              <a:cs typeface="Calibri"/>
            </a:endParaRPr>
          </a:p>
          <a:p>
            <a:pPr>
              <a:lnSpc>
                <a:spcPct val="100000"/>
              </a:lnSpc>
              <a:spcBef>
                <a:spcPts val="25"/>
              </a:spcBef>
            </a:pPr>
            <a:endParaRPr sz="1650">
              <a:latin typeface="Times New Roman"/>
              <a:cs typeface="Times New Roman"/>
            </a:endParaRPr>
          </a:p>
          <a:p>
            <a:pPr marL="12700">
              <a:lnSpc>
                <a:spcPct val="100000"/>
              </a:lnSpc>
            </a:pPr>
            <a:r>
              <a:rPr sz="1600" b="1" u="heavy" spc="-10" dirty="0">
                <a:uFill>
                  <a:solidFill>
                    <a:srgbClr val="000000"/>
                  </a:solidFill>
                </a:uFill>
                <a:latin typeface="Calibri"/>
                <a:cs typeface="Calibri"/>
              </a:rPr>
              <a:t>Objectif </a:t>
            </a:r>
            <a:r>
              <a:rPr sz="1600" b="1" spc="-5" dirty="0">
                <a:latin typeface="Calibri"/>
                <a:cs typeface="Calibri"/>
              </a:rPr>
              <a:t>: </a:t>
            </a:r>
            <a:r>
              <a:rPr sz="1600" b="1" spc="-10" dirty="0">
                <a:latin typeface="Calibri"/>
                <a:cs typeface="Calibri"/>
              </a:rPr>
              <a:t>Proposer </a:t>
            </a:r>
            <a:r>
              <a:rPr sz="1600" b="1" spc="-5" dirty="0">
                <a:latin typeface="Calibri"/>
                <a:cs typeface="Calibri"/>
              </a:rPr>
              <a:t>à des </a:t>
            </a:r>
            <a:r>
              <a:rPr sz="1600" b="1" spc="-10" dirty="0">
                <a:latin typeface="Calibri"/>
                <a:cs typeface="Calibri"/>
              </a:rPr>
              <a:t>élèves un </a:t>
            </a:r>
            <a:r>
              <a:rPr sz="1600" b="1" spc="-15" dirty="0">
                <a:latin typeface="Calibri"/>
                <a:cs typeface="Calibri"/>
              </a:rPr>
              <a:t>parcours </a:t>
            </a:r>
            <a:r>
              <a:rPr sz="1600" b="1" spc="-5" dirty="0">
                <a:latin typeface="Calibri"/>
                <a:cs typeface="Calibri"/>
              </a:rPr>
              <a:t>de</a:t>
            </a:r>
            <a:r>
              <a:rPr sz="1600" b="1" spc="190" dirty="0">
                <a:latin typeface="Calibri"/>
                <a:cs typeface="Calibri"/>
              </a:rPr>
              <a:t> </a:t>
            </a:r>
            <a:r>
              <a:rPr sz="1600" b="1" spc="-15" dirty="0">
                <a:latin typeface="Calibri"/>
                <a:cs typeface="Calibri"/>
              </a:rPr>
              <a:t>citoyenneté</a:t>
            </a:r>
            <a:endParaRPr sz="1600">
              <a:latin typeface="Calibri"/>
              <a:cs typeface="Calibri"/>
            </a:endParaRPr>
          </a:p>
          <a:p>
            <a:pPr>
              <a:lnSpc>
                <a:spcPct val="100000"/>
              </a:lnSpc>
              <a:spcBef>
                <a:spcPts val="25"/>
              </a:spcBef>
            </a:pPr>
            <a:endParaRPr sz="1650">
              <a:latin typeface="Times New Roman"/>
              <a:cs typeface="Times New Roman"/>
            </a:endParaRPr>
          </a:p>
          <a:p>
            <a:pPr marL="12700">
              <a:lnSpc>
                <a:spcPct val="100000"/>
              </a:lnSpc>
            </a:pPr>
            <a:r>
              <a:rPr sz="1600" b="1" u="heavy" spc="-20" dirty="0">
                <a:uFill>
                  <a:solidFill>
                    <a:srgbClr val="000000"/>
                  </a:solidFill>
                </a:uFill>
                <a:latin typeface="Calibri"/>
                <a:cs typeface="Calibri"/>
              </a:rPr>
              <a:t>Contexte </a:t>
            </a:r>
            <a:r>
              <a:rPr sz="1600" b="1" u="heavy" spc="-5" dirty="0">
                <a:uFill>
                  <a:solidFill>
                    <a:srgbClr val="000000"/>
                  </a:solidFill>
                </a:uFill>
                <a:latin typeface="Calibri"/>
                <a:cs typeface="Calibri"/>
              </a:rPr>
              <a:t>de la mission </a:t>
            </a:r>
            <a:r>
              <a:rPr sz="1600" b="1" spc="-5" dirty="0">
                <a:latin typeface="Calibri"/>
                <a:cs typeface="Calibri"/>
              </a:rPr>
              <a:t>: </a:t>
            </a:r>
            <a:r>
              <a:rPr sz="1600" b="1" spc="-20" dirty="0">
                <a:latin typeface="Calibri"/>
                <a:cs typeface="Calibri"/>
              </a:rPr>
              <a:t>Cette </a:t>
            </a:r>
            <a:r>
              <a:rPr sz="1600" b="1" spc="-5" dirty="0">
                <a:latin typeface="Calibri"/>
                <a:cs typeface="Calibri"/>
              </a:rPr>
              <a:t>mission se </a:t>
            </a:r>
            <a:r>
              <a:rPr sz="1600" b="1" spc="-15" dirty="0">
                <a:latin typeface="Calibri"/>
                <a:cs typeface="Calibri"/>
              </a:rPr>
              <a:t>déroulera </a:t>
            </a:r>
            <a:r>
              <a:rPr sz="1600" b="1" spc="-5" dirty="0">
                <a:latin typeface="Calibri"/>
                <a:cs typeface="Calibri"/>
              </a:rPr>
              <a:t>dans le </a:t>
            </a:r>
            <a:r>
              <a:rPr sz="1600" b="1" spc="-20" dirty="0">
                <a:latin typeface="Calibri"/>
                <a:cs typeface="Calibri"/>
              </a:rPr>
              <a:t>contexte </a:t>
            </a:r>
            <a:r>
              <a:rPr sz="1600" b="1" spc="-5" dirty="0">
                <a:latin typeface="Calibri"/>
                <a:cs typeface="Calibri"/>
              </a:rPr>
              <a:t>du </a:t>
            </a:r>
            <a:r>
              <a:rPr sz="1600" b="1" spc="-15" dirty="0">
                <a:latin typeface="Calibri"/>
                <a:cs typeface="Calibri"/>
              </a:rPr>
              <a:t>parcours </a:t>
            </a:r>
            <a:r>
              <a:rPr sz="1600" b="1" spc="-10" dirty="0">
                <a:latin typeface="Calibri"/>
                <a:cs typeface="Calibri"/>
              </a:rPr>
              <a:t>citoyen</a:t>
            </a:r>
            <a:r>
              <a:rPr sz="1600" b="1" spc="315" dirty="0">
                <a:latin typeface="Calibri"/>
                <a:cs typeface="Calibri"/>
              </a:rPr>
              <a:t> </a:t>
            </a:r>
            <a:r>
              <a:rPr sz="1600" b="1" spc="-10" dirty="0">
                <a:latin typeface="Calibri"/>
                <a:cs typeface="Calibri"/>
              </a:rPr>
              <a:t>et</a:t>
            </a:r>
            <a:endParaRPr sz="1600">
              <a:latin typeface="Calibri"/>
              <a:cs typeface="Calibri"/>
            </a:endParaRPr>
          </a:p>
          <a:p>
            <a:pPr marL="12700">
              <a:lnSpc>
                <a:spcPct val="100000"/>
              </a:lnSpc>
            </a:pPr>
            <a:r>
              <a:rPr sz="1600" b="1" spc="-10" dirty="0">
                <a:latin typeface="Calibri"/>
                <a:cs typeface="Calibri"/>
              </a:rPr>
              <a:t>éventuellement des </a:t>
            </a:r>
            <a:r>
              <a:rPr sz="1600" b="1" spc="-5" dirty="0">
                <a:latin typeface="Calibri"/>
                <a:cs typeface="Calibri"/>
              </a:rPr>
              <a:t>EPI ( </a:t>
            </a:r>
            <a:r>
              <a:rPr sz="1600" b="1" spc="-10" dirty="0">
                <a:latin typeface="Calibri"/>
                <a:cs typeface="Calibri"/>
              </a:rPr>
              <a:t>enseignement </a:t>
            </a:r>
            <a:r>
              <a:rPr sz="1600" b="1" spc="-15" dirty="0">
                <a:latin typeface="Calibri"/>
                <a:cs typeface="Calibri"/>
              </a:rPr>
              <a:t>pratique </a:t>
            </a:r>
            <a:r>
              <a:rPr sz="1600" b="1" spc="-10" dirty="0">
                <a:latin typeface="Calibri"/>
                <a:cs typeface="Calibri"/>
              </a:rPr>
              <a:t>interdisciplinaire) </a:t>
            </a:r>
            <a:r>
              <a:rPr sz="1600" b="1" spc="-5" dirty="0">
                <a:latin typeface="Calibri"/>
                <a:cs typeface="Calibri"/>
              </a:rPr>
              <a:t>en </a:t>
            </a:r>
            <a:r>
              <a:rPr sz="1600" b="1" spc="-10" dirty="0">
                <a:latin typeface="Calibri"/>
                <a:cs typeface="Calibri"/>
              </a:rPr>
              <a:t>cycle</a:t>
            </a:r>
            <a:r>
              <a:rPr sz="1600" b="1" spc="110" dirty="0">
                <a:latin typeface="Calibri"/>
                <a:cs typeface="Calibri"/>
              </a:rPr>
              <a:t> </a:t>
            </a:r>
            <a:r>
              <a:rPr sz="1600" b="1" spc="-10" dirty="0">
                <a:latin typeface="Calibri"/>
                <a:cs typeface="Calibri"/>
              </a:rPr>
              <a:t>4.</a:t>
            </a:r>
            <a:endParaRPr sz="1600">
              <a:latin typeface="Calibri"/>
              <a:cs typeface="Calibri"/>
            </a:endParaRPr>
          </a:p>
          <a:p>
            <a:pPr>
              <a:lnSpc>
                <a:spcPct val="100000"/>
              </a:lnSpc>
              <a:spcBef>
                <a:spcPts val="25"/>
              </a:spcBef>
            </a:pPr>
            <a:endParaRPr sz="1650">
              <a:latin typeface="Times New Roman"/>
              <a:cs typeface="Times New Roman"/>
            </a:endParaRPr>
          </a:p>
          <a:p>
            <a:pPr marL="12700">
              <a:lnSpc>
                <a:spcPct val="100000"/>
              </a:lnSpc>
            </a:pPr>
            <a:r>
              <a:rPr sz="1600" b="1" u="heavy" spc="-5" dirty="0">
                <a:uFill>
                  <a:solidFill>
                    <a:srgbClr val="000000"/>
                  </a:solidFill>
                </a:uFill>
                <a:latin typeface="Calibri"/>
                <a:cs typeface="Calibri"/>
              </a:rPr>
              <a:t>Description de la mission </a:t>
            </a:r>
            <a:r>
              <a:rPr sz="1600" b="1" spc="-5" dirty="0">
                <a:latin typeface="Calibri"/>
                <a:cs typeface="Calibri"/>
              </a:rPr>
              <a:t>: </a:t>
            </a:r>
            <a:r>
              <a:rPr sz="1600" b="1" spc="-15" dirty="0">
                <a:latin typeface="Calibri"/>
                <a:cs typeface="Calibri"/>
              </a:rPr>
              <a:t>mettre </a:t>
            </a:r>
            <a:r>
              <a:rPr sz="1600" b="1" spc="-5" dirty="0">
                <a:latin typeface="Calibri"/>
                <a:cs typeface="Calibri"/>
              </a:rPr>
              <a:t>en </a:t>
            </a:r>
            <a:r>
              <a:rPr sz="1600" b="1" spc="-10" dirty="0">
                <a:latin typeface="Calibri"/>
                <a:cs typeface="Calibri"/>
              </a:rPr>
              <a:t>œuvre des </a:t>
            </a:r>
            <a:r>
              <a:rPr sz="1600" b="1" spc="-15" dirty="0">
                <a:latin typeface="Calibri"/>
                <a:cs typeface="Calibri"/>
              </a:rPr>
              <a:t>ateliers </a:t>
            </a:r>
            <a:r>
              <a:rPr sz="1600" b="1" spc="-10" dirty="0">
                <a:latin typeface="Calibri"/>
                <a:cs typeface="Calibri"/>
              </a:rPr>
              <a:t>et des </a:t>
            </a:r>
            <a:r>
              <a:rPr sz="1600" b="1" spc="-5" dirty="0">
                <a:latin typeface="Calibri"/>
                <a:cs typeface="Calibri"/>
              </a:rPr>
              <a:t>« formations » </a:t>
            </a:r>
            <a:r>
              <a:rPr sz="1600" b="1" spc="-10" dirty="0">
                <a:latin typeface="Calibri"/>
                <a:cs typeface="Calibri"/>
              </a:rPr>
              <a:t>adressés</a:t>
            </a:r>
            <a:r>
              <a:rPr sz="1600" b="1" spc="190" dirty="0">
                <a:latin typeface="Calibri"/>
                <a:cs typeface="Calibri"/>
              </a:rPr>
              <a:t> </a:t>
            </a:r>
            <a:r>
              <a:rPr sz="1600" b="1" spc="-5" dirty="0">
                <a:latin typeface="Calibri"/>
                <a:cs typeface="Calibri"/>
              </a:rPr>
              <a:t>aux</a:t>
            </a:r>
            <a:endParaRPr sz="1600">
              <a:latin typeface="Calibri"/>
              <a:cs typeface="Calibri"/>
            </a:endParaRPr>
          </a:p>
          <a:p>
            <a:pPr marL="12700">
              <a:lnSpc>
                <a:spcPct val="100000"/>
              </a:lnSpc>
            </a:pPr>
            <a:r>
              <a:rPr sz="1600" b="1" spc="-10" dirty="0">
                <a:latin typeface="Calibri"/>
                <a:cs typeface="Calibri"/>
              </a:rPr>
              <a:t>élèves </a:t>
            </a:r>
            <a:r>
              <a:rPr sz="1600" b="1" spc="-5" dirty="0">
                <a:latin typeface="Calibri"/>
                <a:cs typeface="Calibri"/>
              </a:rPr>
              <a:t>pour leur </a:t>
            </a:r>
            <a:r>
              <a:rPr sz="1600" b="1" spc="-15" dirty="0">
                <a:latin typeface="Calibri"/>
                <a:cs typeface="Calibri"/>
              </a:rPr>
              <a:t>permettre </a:t>
            </a:r>
            <a:r>
              <a:rPr sz="1600" b="1" spc="-20" dirty="0">
                <a:latin typeface="Calibri"/>
                <a:cs typeface="Calibri"/>
              </a:rPr>
              <a:t>d’expérimenter </a:t>
            </a:r>
            <a:r>
              <a:rPr sz="1600" b="1" spc="-5" dirty="0">
                <a:latin typeface="Calibri"/>
                <a:cs typeface="Calibri"/>
              </a:rPr>
              <a:t>la</a:t>
            </a:r>
            <a:r>
              <a:rPr sz="1600" b="1" spc="114" dirty="0">
                <a:latin typeface="Calibri"/>
                <a:cs typeface="Calibri"/>
              </a:rPr>
              <a:t> </a:t>
            </a:r>
            <a:r>
              <a:rPr sz="1600" b="1" spc="-15" dirty="0">
                <a:latin typeface="Calibri"/>
                <a:cs typeface="Calibri"/>
              </a:rPr>
              <a:t>citoyenneté</a:t>
            </a:r>
            <a:endParaRPr sz="1600">
              <a:latin typeface="Calibri"/>
              <a:cs typeface="Calibri"/>
            </a:endParaRPr>
          </a:p>
          <a:p>
            <a:pPr>
              <a:lnSpc>
                <a:spcPct val="100000"/>
              </a:lnSpc>
              <a:spcBef>
                <a:spcPts val="20"/>
              </a:spcBef>
            </a:pPr>
            <a:endParaRPr sz="1650">
              <a:latin typeface="Times New Roman"/>
              <a:cs typeface="Times New Roman"/>
            </a:endParaRPr>
          </a:p>
          <a:p>
            <a:pPr marL="12700">
              <a:lnSpc>
                <a:spcPct val="100000"/>
              </a:lnSpc>
            </a:pPr>
            <a:r>
              <a:rPr sz="1600" b="1" u="heavy" spc="-25" dirty="0">
                <a:uFill>
                  <a:solidFill>
                    <a:srgbClr val="000000"/>
                  </a:solidFill>
                </a:uFill>
                <a:latin typeface="Calibri"/>
                <a:cs typeface="Calibri"/>
              </a:rPr>
              <a:t>Taches </a:t>
            </a:r>
            <a:r>
              <a:rPr sz="1600" b="1" u="heavy" spc="-5" dirty="0">
                <a:uFill>
                  <a:solidFill>
                    <a:srgbClr val="000000"/>
                  </a:solidFill>
                </a:uFill>
                <a:latin typeface="Calibri"/>
                <a:cs typeface="Calibri"/>
              </a:rPr>
              <a:t>Précises</a:t>
            </a:r>
            <a:r>
              <a:rPr sz="1600" b="1" u="heavy" spc="10" dirty="0">
                <a:uFill>
                  <a:solidFill>
                    <a:srgbClr val="000000"/>
                  </a:solidFill>
                </a:uFill>
                <a:latin typeface="Calibri"/>
                <a:cs typeface="Calibri"/>
              </a:rPr>
              <a:t> </a:t>
            </a:r>
            <a:r>
              <a:rPr sz="1600" b="1" spc="-5" dirty="0">
                <a:latin typeface="Calibri"/>
                <a:cs typeface="Calibri"/>
              </a:rPr>
              <a:t>:</a:t>
            </a:r>
            <a:endParaRPr sz="1600">
              <a:latin typeface="Calibri"/>
              <a:cs typeface="Calibri"/>
            </a:endParaRPr>
          </a:p>
          <a:p>
            <a:pPr marL="12700">
              <a:lnSpc>
                <a:spcPct val="100000"/>
              </a:lnSpc>
              <a:spcBef>
                <a:spcPts val="5"/>
              </a:spcBef>
            </a:pPr>
            <a:r>
              <a:rPr sz="1600" b="1" spc="-15" dirty="0">
                <a:latin typeface="Calibri"/>
                <a:cs typeface="Calibri"/>
              </a:rPr>
              <a:t>-Permettre </a:t>
            </a:r>
            <a:r>
              <a:rPr sz="1600" b="1" spc="-5" dirty="0">
                <a:latin typeface="Calibri"/>
                <a:cs typeface="Calibri"/>
              </a:rPr>
              <a:t>aux </a:t>
            </a:r>
            <a:r>
              <a:rPr sz="1600" b="1" spc="-10" dirty="0">
                <a:latin typeface="Calibri"/>
                <a:cs typeface="Calibri"/>
              </a:rPr>
              <a:t>élèves </a:t>
            </a:r>
            <a:r>
              <a:rPr sz="1600" b="1" spc="-5" dirty="0">
                <a:latin typeface="Calibri"/>
                <a:cs typeface="Calibri"/>
              </a:rPr>
              <a:t>de </a:t>
            </a:r>
            <a:r>
              <a:rPr sz="1600" b="1" spc="-10" dirty="0">
                <a:latin typeface="Calibri"/>
                <a:cs typeface="Calibri"/>
              </a:rPr>
              <a:t>réfléchir sur </a:t>
            </a:r>
            <a:r>
              <a:rPr sz="1600" b="1" spc="-5" dirty="0">
                <a:latin typeface="Calibri"/>
                <a:cs typeface="Calibri"/>
              </a:rPr>
              <a:t>le </a:t>
            </a:r>
            <a:r>
              <a:rPr sz="1600" b="1" spc="-10" dirty="0">
                <a:latin typeface="Calibri"/>
                <a:cs typeface="Calibri"/>
              </a:rPr>
              <a:t>savoir vivre</a:t>
            </a:r>
            <a:r>
              <a:rPr sz="1600" b="1" spc="105" dirty="0">
                <a:latin typeface="Calibri"/>
                <a:cs typeface="Calibri"/>
              </a:rPr>
              <a:t> </a:t>
            </a:r>
            <a:r>
              <a:rPr sz="1600" b="1" spc="-10" dirty="0">
                <a:latin typeface="Calibri"/>
                <a:cs typeface="Calibri"/>
              </a:rPr>
              <a:t>ensemble</a:t>
            </a:r>
            <a:endParaRPr sz="1600">
              <a:latin typeface="Calibri"/>
              <a:cs typeface="Calibri"/>
            </a:endParaRPr>
          </a:p>
          <a:p>
            <a:pPr marL="120650" indent="-107950">
              <a:lnSpc>
                <a:spcPct val="100000"/>
              </a:lnSpc>
              <a:buChar char="-"/>
              <a:tabLst>
                <a:tab pos="121285" algn="l"/>
              </a:tabLst>
            </a:pPr>
            <a:r>
              <a:rPr sz="1600" b="1" spc="-5" dirty="0">
                <a:latin typeface="Calibri"/>
                <a:cs typeface="Calibri"/>
              </a:rPr>
              <a:t>Animer </a:t>
            </a:r>
            <a:r>
              <a:rPr sz="1600" b="1" spc="-10" dirty="0">
                <a:latin typeface="Calibri"/>
                <a:cs typeface="Calibri"/>
              </a:rPr>
              <a:t>des jeux </a:t>
            </a:r>
            <a:r>
              <a:rPr sz="1600" b="1" spc="-5" dirty="0">
                <a:latin typeface="Calibri"/>
                <a:cs typeface="Calibri"/>
              </a:rPr>
              <a:t>collectifs </a:t>
            </a:r>
            <a:r>
              <a:rPr sz="1600" b="1" spc="-15" dirty="0">
                <a:latin typeface="Calibri"/>
                <a:cs typeface="Calibri"/>
              </a:rPr>
              <a:t>exigeant </a:t>
            </a:r>
            <a:r>
              <a:rPr sz="1600" b="1" spc="-5" dirty="0">
                <a:latin typeface="Calibri"/>
                <a:cs typeface="Calibri"/>
              </a:rPr>
              <a:t>le </a:t>
            </a:r>
            <a:r>
              <a:rPr sz="1600" b="1" spc="-10" dirty="0">
                <a:latin typeface="Calibri"/>
                <a:cs typeface="Calibri"/>
              </a:rPr>
              <a:t>respect </a:t>
            </a:r>
            <a:r>
              <a:rPr sz="1600" b="1" spc="-5" dirty="0">
                <a:latin typeface="Calibri"/>
                <a:cs typeface="Calibri"/>
              </a:rPr>
              <a:t>de</a:t>
            </a:r>
            <a:r>
              <a:rPr sz="1600" b="1" spc="55" dirty="0">
                <a:latin typeface="Calibri"/>
                <a:cs typeface="Calibri"/>
              </a:rPr>
              <a:t> </a:t>
            </a:r>
            <a:r>
              <a:rPr sz="1600" b="1" spc="-20" dirty="0">
                <a:latin typeface="Calibri"/>
                <a:cs typeface="Calibri"/>
              </a:rPr>
              <a:t>l’autre</a:t>
            </a:r>
            <a:endParaRPr sz="1600">
              <a:latin typeface="Calibri"/>
              <a:cs typeface="Calibri"/>
            </a:endParaRPr>
          </a:p>
          <a:p>
            <a:pPr marL="12700">
              <a:lnSpc>
                <a:spcPct val="100000"/>
              </a:lnSpc>
            </a:pPr>
            <a:r>
              <a:rPr sz="1600" b="1" spc="-10" dirty="0">
                <a:latin typeface="Calibri"/>
                <a:cs typeface="Calibri"/>
              </a:rPr>
              <a:t>-Aborder </a:t>
            </a:r>
            <a:r>
              <a:rPr sz="1600" b="1" spc="-5" dirty="0">
                <a:latin typeface="Calibri"/>
                <a:cs typeface="Calibri"/>
              </a:rPr>
              <a:t>le </a:t>
            </a:r>
            <a:r>
              <a:rPr sz="1600" b="1" spc="-10" dirty="0">
                <a:latin typeface="Calibri"/>
                <a:cs typeface="Calibri"/>
              </a:rPr>
              <a:t>fonctionnement </a:t>
            </a:r>
            <a:r>
              <a:rPr sz="1600" b="1" spc="-5" dirty="0">
                <a:latin typeface="Calibri"/>
                <a:cs typeface="Calibri"/>
              </a:rPr>
              <a:t>de la ville, le </a:t>
            </a:r>
            <a:r>
              <a:rPr sz="1600" b="1" spc="-10" dirty="0">
                <a:latin typeface="Calibri"/>
                <a:cs typeface="Calibri"/>
              </a:rPr>
              <a:t>rôle </a:t>
            </a:r>
            <a:r>
              <a:rPr sz="1600" b="1" spc="-5" dirty="0">
                <a:latin typeface="Calibri"/>
                <a:cs typeface="Calibri"/>
              </a:rPr>
              <a:t>du </a:t>
            </a:r>
            <a:r>
              <a:rPr sz="1600" b="1" spc="-10" dirty="0">
                <a:latin typeface="Calibri"/>
                <a:cs typeface="Calibri"/>
              </a:rPr>
              <a:t>maire et des</a:t>
            </a:r>
            <a:r>
              <a:rPr sz="1600" b="1" spc="120" dirty="0">
                <a:latin typeface="Calibri"/>
                <a:cs typeface="Calibri"/>
              </a:rPr>
              <a:t> </a:t>
            </a:r>
            <a:r>
              <a:rPr sz="1600" b="1" spc="-5" dirty="0">
                <a:latin typeface="Calibri"/>
                <a:cs typeface="Calibri"/>
              </a:rPr>
              <a:t>conseillers,</a:t>
            </a:r>
            <a:endParaRPr sz="1600">
              <a:latin typeface="Calibri"/>
              <a:cs typeface="Calibri"/>
            </a:endParaRPr>
          </a:p>
          <a:p>
            <a:pPr marL="166370" indent="-107950">
              <a:lnSpc>
                <a:spcPct val="100000"/>
              </a:lnSpc>
              <a:buChar char="-"/>
              <a:tabLst>
                <a:tab pos="167005" algn="l"/>
              </a:tabLst>
            </a:pPr>
            <a:r>
              <a:rPr sz="1600" b="1" spc="-10" dirty="0">
                <a:latin typeface="Calibri"/>
                <a:cs typeface="Calibri"/>
              </a:rPr>
              <a:t>Aborder </a:t>
            </a:r>
            <a:r>
              <a:rPr sz="1600" b="1" spc="-5" dirty="0">
                <a:latin typeface="Calibri"/>
                <a:cs typeface="Calibri"/>
              </a:rPr>
              <a:t>la </a:t>
            </a:r>
            <a:r>
              <a:rPr sz="1600" b="1" spc="-10" dirty="0">
                <a:latin typeface="Calibri"/>
                <a:cs typeface="Calibri"/>
              </a:rPr>
              <a:t>devise </a:t>
            </a:r>
            <a:r>
              <a:rPr sz="1600" b="1" spc="-5" dirty="0">
                <a:latin typeface="Calibri"/>
                <a:cs typeface="Calibri"/>
              </a:rPr>
              <a:t>de la </a:t>
            </a:r>
            <a:r>
              <a:rPr sz="1600" b="1" spc="-10" dirty="0">
                <a:latin typeface="Calibri"/>
                <a:cs typeface="Calibri"/>
              </a:rPr>
              <a:t>France </a:t>
            </a:r>
            <a:r>
              <a:rPr sz="1600" b="1" spc="-5" dirty="0">
                <a:latin typeface="Calibri"/>
                <a:cs typeface="Calibri"/>
              </a:rPr>
              <a:t>, le </a:t>
            </a:r>
            <a:r>
              <a:rPr sz="1600" b="1" spc="-10" dirty="0">
                <a:latin typeface="Calibri"/>
                <a:cs typeface="Calibri"/>
              </a:rPr>
              <a:t>drapeau, </a:t>
            </a:r>
            <a:r>
              <a:rPr sz="1600" b="1" spc="-5" dirty="0">
                <a:latin typeface="Calibri"/>
                <a:cs typeface="Calibri"/>
              </a:rPr>
              <a:t>l’ </a:t>
            </a:r>
            <a:r>
              <a:rPr sz="1600" b="1" spc="-10" dirty="0">
                <a:latin typeface="Calibri"/>
                <a:cs typeface="Calibri"/>
              </a:rPr>
              <a:t>hymne, et </a:t>
            </a:r>
            <a:r>
              <a:rPr sz="1600" b="1" spc="-5" dirty="0">
                <a:latin typeface="Calibri"/>
                <a:cs typeface="Calibri"/>
              </a:rPr>
              <a:t>les</a:t>
            </a:r>
            <a:r>
              <a:rPr sz="1600" b="1" spc="175" dirty="0">
                <a:latin typeface="Calibri"/>
                <a:cs typeface="Calibri"/>
              </a:rPr>
              <a:t> </a:t>
            </a:r>
            <a:r>
              <a:rPr sz="1600" b="1" spc="-10" dirty="0">
                <a:latin typeface="Calibri"/>
                <a:cs typeface="Calibri"/>
              </a:rPr>
              <a:t>symboles</a:t>
            </a:r>
            <a:endParaRPr sz="1600">
              <a:latin typeface="Calibri"/>
              <a:cs typeface="Calibri"/>
            </a:endParaRPr>
          </a:p>
          <a:p>
            <a:pPr marL="120650" indent="-107950">
              <a:lnSpc>
                <a:spcPct val="100000"/>
              </a:lnSpc>
              <a:buChar char="-"/>
              <a:tabLst>
                <a:tab pos="121285" algn="l"/>
              </a:tabLst>
            </a:pPr>
            <a:r>
              <a:rPr sz="1600" b="1" spc="-5" dirty="0">
                <a:latin typeface="Calibri"/>
                <a:cs typeface="Calibri"/>
              </a:rPr>
              <a:t>Mise en place </a:t>
            </a:r>
            <a:r>
              <a:rPr sz="1600" b="1" spc="-10" dirty="0">
                <a:latin typeface="Calibri"/>
                <a:cs typeface="Calibri"/>
              </a:rPr>
              <a:t>d'exposition </a:t>
            </a:r>
            <a:r>
              <a:rPr sz="1600" b="1" spc="-5" dirty="0">
                <a:latin typeface="Calibri"/>
                <a:cs typeface="Calibri"/>
              </a:rPr>
              <a:t>sur ces</a:t>
            </a:r>
            <a:r>
              <a:rPr sz="1600" b="1" spc="40" dirty="0">
                <a:latin typeface="Calibri"/>
                <a:cs typeface="Calibri"/>
              </a:rPr>
              <a:t> </a:t>
            </a:r>
            <a:r>
              <a:rPr sz="1600" b="1" spc="-10" dirty="0">
                <a:latin typeface="Calibri"/>
                <a:cs typeface="Calibri"/>
              </a:rPr>
              <a:t>thèmes</a:t>
            </a:r>
            <a:endParaRPr sz="1600">
              <a:latin typeface="Calibri"/>
              <a:cs typeface="Calibri"/>
            </a:endParaRPr>
          </a:p>
          <a:p>
            <a:pPr marL="120650" indent="-107950">
              <a:lnSpc>
                <a:spcPct val="100000"/>
              </a:lnSpc>
              <a:buChar char="-"/>
              <a:tabLst>
                <a:tab pos="121285" algn="l"/>
              </a:tabLst>
            </a:pPr>
            <a:r>
              <a:rPr sz="1600" b="1" spc="-10" dirty="0">
                <a:latin typeface="Calibri"/>
                <a:cs typeface="Calibri"/>
              </a:rPr>
              <a:t>Mise </a:t>
            </a:r>
            <a:r>
              <a:rPr sz="1600" b="1" spc="-5" dirty="0">
                <a:latin typeface="Calibri"/>
                <a:cs typeface="Calibri"/>
              </a:rPr>
              <a:t>en place </a:t>
            </a:r>
            <a:r>
              <a:rPr sz="1600" b="1" spc="-20" dirty="0">
                <a:latin typeface="Calibri"/>
                <a:cs typeface="Calibri"/>
              </a:rPr>
              <a:t>d’atelier </a:t>
            </a:r>
            <a:r>
              <a:rPr sz="1600" b="1" spc="-10" dirty="0">
                <a:latin typeface="Calibri"/>
                <a:cs typeface="Calibri"/>
              </a:rPr>
              <a:t>de réflexions sur </a:t>
            </a:r>
            <a:r>
              <a:rPr sz="1600" b="1" spc="-5" dirty="0">
                <a:latin typeface="Calibri"/>
                <a:cs typeface="Calibri"/>
              </a:rPr>
              <a:t>les </a:t>
            </a:r>
            <a:r>
              <a:rPr sz="1600" b="1" spc="-10" dirty="0">
                <a:latin typeface="Calibri"/>
                <a:cs typeface="Calibri"/>
              </a:rPr>
              <a:t>droits et </a:t>
            </a:r>
            <a:r>
              <a:rPr sz="1600" b="1" spc="-5" dirty="0">
                <a:latin typeface="Calibri"/>
                <a:cs typeface="Calibri"/>
              </a:rPr>
              <a:t>les </a:t>
            </a:r>
            <a:r>
              <a:rPr sz="1600" b="1" spc="-10" dirty="0">
                <a:latin typeface="Calibri"/>
                <a:cs typeface="Calibri"/>
              </a:rPr>
              <a:t>devoirs </a:t>
            </a:r>
            <a:r>
              <a:rPr sz="1600" b="1" spc="-5" dirty="0">
                <a:latin typeface="Calibri"/>
                <a:cs typeface="Calibri"/>
              </a:rPr>
              <a:t>de</a:t>
            </a:r>
            <a:r>
              <a:rPr sz="1600" b="1" spc="160" dirty="0">
                <a:latin typeface="Calibri"/>
                <a:cs typeface="Calibri"/>
              </a:rPr>
              <a:t> </a:t>
            </a:r>
            <a:r>
              <a:rPr sz="1600" b="1" spc="-5" dirty="0">
                <a:latin typeface="Calibri"/>
                <a:cs typeface="Calibri"/>
              </a:rPr>
              <a:t>chacun</a:t>
            </a:r>
            <a:endParaRPr sz="1600">
              <a:latin typeface="Calibri"/>
              <a:cs typeface="Calibri"/>
            </a:endParaRPr>
          </a:p>
          <a:p>
            <a:pPr marL="120650" indent="-107950">
              <a:lnSpc>
                <a:spcPct val="100000"/>
              </a:lnSpc>
              <a:buChar char="-"/>
              <a:tabLst>
                <a:tab pos="121285" algn="l"/>
              </a:tabLst>
            </a:pPr>
            <a:r>
              <a:rPr sz="1600" b="1" spc="-10" dirty="0">
                <a:latin typeface="Calibri"/>
                <a:cs typeface="Calibri"/>
              </a:rPr>
              <a:t>Proposer </a:t>
            </a:r>
            <a:r>
              <a:rPr sz="1600" b="1" spc="-5" dirty="0">
                <a:latin typeface="Calibri"/>
                <a:cs typeface="Calibri"/>
              </a:rPr>
              <a:t>un </a:t>
            </a:r>
            <a:r>
              <a:rPr sz="1600" b="1" spc="-15" dirty="0">
                <a:latin typeface="Calibri"/>
                <a:cs typeface="Calibri"/>
              </a:rPr>
              <a:t>parcours </a:t>
            </a:r>
            <a:r>
              <a:rPr sz="1600" b="1" spc="-5" dirty="0">
                <a:latin typeface="Calibri"/>
                <a:cs typeface="Calibri"/>
              </a:rPr>
              <a:t>de</a:t>
            </a:r>
            <a:r>
              <a:rPr sz="1600" b="1" spc="120" dirty="0">
                <a:latin typeface="Calibri"/>
                <a:cs typeface="Calibri"/>
              </a:rPr>
              <a:t> </a:t>
            </a:r>
            <a:r>
              <a:rPr sz="1600" b="1" spc="-15" dirty="0">
                <a:latin typeface="Calibri"/>
                <a:cs typeface="Calibri"/>
              </a:rPr>
              <a:t>citoyenneté</a:t>
            </a:r>
            <a:endParaRPr sz="16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0872" y="210311"/>
            <a:ext cx="7416165" cy="460375"/>
          </a:xfrm>
          <a:prstGeom prst="rect">
            <a:avLst/>
          </a:prstGeom>
          <a:solidFill>
            <a:srgbClr val="00A9C2"/>
          </a:solidFill>
          <a:ln w="9144">
            <a:solidFill>
              <a:srgbClr val="92D050"/>
            </a:solidFill>
          </a:ln>
        </p:spPr>
        <p:txBody>
          <a:bodyPr vert="horz" wrap="square" lIns="0" tIns="24765" rIns="0" bIns="0" rtlCol="0">
            <a:spAutoFit/>
          </a:bodyPr>
          <a:lstStyle/>
          <a:p>
            <a:pPr marL="1905" algn="ctr">
              <a:lnSpc>
                <a:spcPct val="100000"/>
              </a:lnSpc>
              <a:spcBef>
                <a:spcPts val="195"/>
              </a:spcBef>
            </a:pPr>
            <a:r>
              <a:rPr dirty="0"/>
              <a:t>AXE </a:t>
            </a:r>
            <a:r>
              <a:rPr spc="-5" dirty="0"/>
              <a:t>5-</a:t>
            </a:r>
            <a:r>
              <a:rPr spc="-15" dirty="0"/>
              <a:t> </a:t>
            </a:r>
            <a:r>
              <a:rPr spc="-10" dirty="0"/>
              <a:t>SOLIDARITÉ</a:t>
            </a:r>
          </a:p>
        </p:txBody>
      </p:sp>
      <p:sp>
        <p:nvSpPr>
          <p:cNvPr id="3" name="object 3"/>
          <p:cNvSpPr/>
          <p:nvPr/>
        </p:nvSpPr>
        <p:spPr>
          <a:xfrm>
            <a:off x="349542" y="1389252"/>
            <a:ext cx="8435301" cy="1828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415920" y="1382902"/>
            <a:ext cx="0" cy="1854200"/>
          </a:xfrm>
          <a:custGeom>
            <a:avLst/>
            <a:gdLst/>
            <a:ahLst/>
            <a:cxnLst/>
            <a:rect l="l" t="t" r="r" b="b"/>
            <a:pathLst>
              <a:path h="1854200">
                <a:moveTo>
                  <a:pt x="0" y="0"/>
                </a:moveTo>
                <a:lnTo>
                  <a:pt x="0" y="1854200"/>
                </a:lnTo>
              </a:path>
            </a:pathLst>
          </a:custGeom>
          <a:ln w="12700">
            <a:solidFill>
              <a:srgbClr val="FFFFFF"/>
            </a:solidFill>
          </a:ln>
        </p:spPr>
        <p:txBody>
          <a:bodyPr wrap="square" lIns="0" tIns="0" rIns="0" bIns="0" rtlCol="0"/>
          <a:lstStyle/>
          <a:p>
            <a:endParaRPr/>
          </a:p>
        </p:txBody>
      </p:sp>
      <p:sp>
        <p:nvSpPr>
          <p:cNvPr id="5" name="object 5"/>
          <p:cNvSpPr/>
          <p:nvPr/>
        </p:nvSpPr>
        <p:spPr>
          <a:xfrm>
            <a:off x="349542" y="1382902"/>
            <a:ext cx="0" cy="1854200"/>
          </a:xfrm>
          <a:custGeom>
            <a:avLst/>
            <a:gdLst/>
            <a:ahLst/>
            <a:cxnLst/>
            <a:rect l="l" t="t" r="r" b="b"/>
            <a:pathLst>
              <a:path h="1854200">
                <a:moveTo>
                  <a:pt x="0" y="0"/>
                </a:moveTo>
                <a:lnTo>
                  <a:pt x="0" y="1854200"/>
                </a:lnTo>
              </a:path>
            </a:pathLst>
          </a:custGeom>
          <a:ln w="12700">
            <a:solidFill>
              <a:srgbClr val="FFFFFF"/>
            </a:solidFill>
          </a:ln>
        </p:spPr>
        <p:txBody>
          <a:bodyPr wrap="square" lIns="0" tIns="0" rIns="0" bIns="0" rtlCol="0"/>
          <a:lstStyle/>
          <a:p>
            <a:endParaRPr/>
          </a:p>
        </p:txBody>
      </p:sp>
      <p:sp>
        <p:nvSpPr>
          <p:cNvPr id="6" name="object 6"/>
          <p:cNvSpPr/>
          <p:nvPr/>
        </p:nvSpPr>
        <p:spPr>
          <a:xfrm>
            <a:off x="8784843" y="1382902"/>
            <a:ext cx="0" cy="1854200"/>
          </a:xfrm>
          <a:custGeom>
            <a:avLst/>
            <a:gdLst/>
            <a:ahLst/>
            <a:cxnLst/>
            <a:rect l="l" t="t" r="r" b="b"/>
            <a:pathLst>
              <a:path h="1854200">
                <a:moveTo>
                  <a:pt x="0" y="0"/>
                </a:moveTo>
                <a:lnTo>
                  <a:pt x="0" y="1854200"/>
                </a:lnTo>
              </a:path>
            </a:pathLst>
          </a:custGeom>
          <a:ln w="12700">
            <a:solidFill>
              <a:srgbClr val="FFFFFF"/>
            </a:solidFill>
          </a:ln>
        </p:spPr>
        <p:txBody>
          <a:bodyPr wrap="square" lIns="0" tIns="0" rIns="0" bIns="0" rtlCol="0"/>
          <a:lstStyle/>
          <a:p>
            <a:endParaRPr/>
          </a:p>
        </p:txBody>
      </p:sp>
      <p:sp>
        <p:nvSpPr>
          <p:cNvPr id="7" name="object 7"/>
          <p:cNvSpPr/>
          <p:nvPr/>
        </p:nvSpPr>
        <p:spPr>
          <a:xfrm>
            <a:off x="343192" y="1389252"/>
            <a:ext cx="8448040" cy="0"/>
          </a:xfrm>
          <a:custGeom>
            <a:avLst/>
            <a:gdLst/>
            <a:ahLst/>
            <a:cxnLst/>
            <a:rect l="l" t="t" r="r" b="b"/>
            <a:pathLst>
              <a:path w="8448040">
                <a:moveTo>
                  <a:pt x="0" y="0"/>
                </a:moveTo>
                <a:lnTo>
                  <a:pt x="8448001" y="0"/>
                </a:lnTo>
              </a:path>
            </a:pathLst>
          </a:custGeom>
          <a:ln w="12700">
            <a:solidFill>
              <a:srgbClr val="FFFFFF"/>
            </a:solidFill>
          </a:ln>
        </p:spPr>
        <p:txBody>
          <a:bodyPr wrap="square" lIns="0" tIns="0" rIns="0" bIns="0" rtlCol="0"/>
          <a:lstStyle/>
          <a:p>
            <a:endParaRPr/>
          </a:p>
        </p:txBody>
      </p:sp>
      <p:sp>
        <p:nvSpPr>
          <p:cNvPr id="8" name="object 8"/>
          <p:cNvSpPr/>
          <p:nvPr/>
        </p:nvSpPr>
        <p:spPr>
          <a:xfrm>
            <a:off x="343192" y="3218052"/>
            <a:ext cx="8448040" cy="0"/>
          </a:xfrm>
          <a:custGeom>
            <a:avLst/>
            <a:gdLst/>
            <a:ahLst/>
            <a:cxnLst/>
            <a:rect l="l" t="t" r="r" b="b"/>
            <a:pathLst>
              <a:path w="8448040">
                <a:moveTo>
                  <a:pt x="0" y="0"/>
                </a:moveTo>
                <a:lnTo>
                  <a:pt x="8448001"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613663" y="1526010"/>
            <a:ext cx="1607820" cy="866775"/>
          </a:xfrm>
          <a:prstGeom prst="rect">
            <a:avLst/>
          </a:prstGeom>
        </p:spPr>
        <p:txBody>
          <a:bodyPr vert="horz" wrap="square" lIns="0" tIns="12065" rIns="0" bIns="0" rtlCol="0">
            <a:spAutoFit/>
          </a:bodyPr>
          <a:lstStyle/>
          <a:p>
            <a:pPr marL="283845" marR="5080" indent="-271780">
              <a:lnSpc>
                <a:spcPct val="114999"/>
              </a:lnSpc>
              <a:spcBef>
                <a:spcPts val="95"/>
              </a:spcBef>
            </a:pPr>
            <a:r>
              <a:rPr sz="2400" b="1" spc="-10" dirty="0">
                <a:latin typeface="Calibri"/>
                <a:cs typeface="Calibri"/>
              </a:rPr>
              <a:t>Exemples</a:t>
            </a:r>
            <a:r>
              <a:rPr sz="2400" b="1" spc="-95" dirty="0">
                <a:latin typeface="Calibri"/>
                <a:cs typeface="Calibri"/>
              </a:rPr>
              <a:t> </a:t>
            </a:r>
            <a:r>
              <a:rPr sz="2400" b="1" dirty="0">
                <a:latin typeface="Calibri"/>
                <a:cs typeface="Calibri"/>
              </a:rPr>
              <a:t>de  </a:t>
            </a:r>
            <a:r>
              <a:rPr sz="2400" b="1" spc="-5" dirty="0">
                <a:latin typeface="Calibri"/>
                <a:cs typeface="Calibri"/>
              </a:rPr>
              <a:t>mission</a:t>
            </a:r>
            <a:endParaRPr sz="2400">
              <a:latin typeface="Calibri"/>
              <a:cs typeface="Calibri"/>
            </a:endParaRPr>
          </a:p>
        </p:txBody>
      </p:sp>
      <p:sp>
        <p:nvSpPr>
          <p:cNvPr id="10" name="object 10"/>
          <p:cNvSpPr txBox="1"/>
          <p:nvPr/>
        </p:nvSpPr>
        <p:spPr>
          <a:xfrm>
            <a:off x="2448560" y="1356816"/>
            <a:ext cx="6094730" cy="1854835"/>
          </a:xfrm>
          <a:prstGeom prst="rect">
            <a:avLst/>
          </a:prstGeom>
        </p:spPr>
        <p:txBody>
          <a:bodyPr vert="horz" wrap="square" lIns="0" tIns="12700" rIns="0" bIns="0" rtlCol="0">
            <a:spAutoFit/>
          </a:bodyPr>
          <a:lstStyle/>
          <a:p>
            <a:pPr marL="355600" indent="-342900">
              <a:lnSpc>
                <a:spcPct val="100000"/>
              </a:lnSpc>
              <a:spcBef>
                <a:spcPts val="100"/>
              </a:spcBef>
              <a:buFont typeface="Courier New"/>
              <a:buChar char="o"/>
              <a:tabLst>
                <a:tab pos="355600" algn="l"/>
              </a:tabLst>
            </a:pPr>
            <a:r>
              <a:rPr sz="2400" b="1" spc="-5" dirty="0">
                <a:latin typeface="Calibri"/>
                <a:cs typeface="Calibri"/>
              </a:rPr>
              <a:t>Soutenir et aider </a:t>
            </a:r>
            <a:r>
              <a:rPr sz="2400" b="1" dirty="0">
                <a:latin typeface="Calibri"/>
                <a:cs typeface="Calibri"/>
              </a:rPr>
              <a:t>les </a:t>
            </a:r>
            <a:r>
              <a:rPr sz="2400" b="1" spc="-5" dirty="0">
                <a:latin typeface="Calibri"/>
                <a:cs typeface="Calibri"/>
              </a:rPr>
              <a:t>familles </a:t>
            </a:r>
            <a:r>
              <a:rPr sz="2400" b="1" spc="-10" dirty="0">
                <a:latin typeface="Calibri"/>
                <a:cs typeface="Calibri"/>
              </a:rPr>
              <a:t>défavorisées</a:t>
            </a:r>
            <a:r>
              <a:rPr sz="2400" b="1" spc="-55" dirty="0">
                <a:latin typeface="Calibri"/>
                <a:cs typeface="Calibri"/>
              </a:rPr>
              <a:t> </a:t>
            </a:r>
            <a:r>
              <a:rPr sz="2400" b="1" spc="-10" dirty="0">
                <a:latin typeface="Calibri"/>
                <a:cs typeface="Calibri"/>
              </a:rPr>
              <a:t>et</a:t>
            </a:r>
            <a:endParaRPr sz="2400" dirty="0">
              <a:latin typeface="Calibri"/>
              <a:cs typeface="Calibri"/>
            </a:endParaRPr>
          </a:p>
          <a:p>
            <a:pPr marL="355600">
              <a:lnSpc>
                <a:spcPct val="100000"/>
              </a:lnSpc>
              <a:spcBef>
                <a:spcPts val="5"/>
              </a:spcBef>
            </a:pPr>
            <a:r>
              <a:rPr sz="2400" b="1" spc="-10" dirty="0">
                <a:latin typeface="Calibri"/>
                <a:cs typeface="Calibri"/>
              </a:rPr>
              <a:t>primo-arrivant </a:t>
            </a:r>
            <a:r>
              <a:rPr sz="2400" b="1" spc="-5" dirty="0">
                <a:latin typeface="Calibri"/>
                <a:cs typeface="Calibri"/>
              </a:rPr>
              <a:t>en</a:t>
            </a:r>
            <a:r>
              <a:rPr sz="2400" b="1" spc="-10" dirty="0">
                <a:latin typeface="Calibri"/>
                <a:cs typeface="Calibri"/>
              </a:rPr>
              <a:t> France.</a:t>
            </a:r>
            <a:endParaRPr sz="2400" dirty="0">
              <a:latin typeface="Calibri"/>
              <a:cs typeface="Calibri"/>
            </a:endParaRPr>
          </a:p>
          <a:p>
            <a:pPr marL="355600" indent="-342900">
              <a:lnSpc>
                <a:spcPct val="100000"/>
              </a:lnSpc>
              <a:buFont typeface="Courier New"/>
              <a:buChar char="o"/>
              <a:tabLst>
                <a:tab pos="355600" algn="l"/>
              </a:tabLst>
            </a:pPr>
            <a:r>
              <a:rPr sz="2400" b="1" spc="-5" dirty="0">
                <a:latin typeface="Calibri"/>
                <a:cs typeface="Calibri"/>
              </a:rPr>
              <a:t>Promouvoir </a:t>
            </a:r>
            <a:r>
              <a:rPr sz="2400" b="1" spc="-20" dirty="0">
                <a:latin typeface="Calibri"/>
                <a:cs typeface="Calibri"/>
              </a:rPr>
              <a:t>l’autonomie </a:t>
            </a:r>
            <a:r>
              <a:rPr sz="2400" b="1" dirty="0">
                <a:latin typeface="Calibri"/>
                <a:cs typeface="Calibri"/>
              </a:rPr>
              <a:t>par </a:t>
            </a:r>
            <a:r>
              <a:rPr sz="2400" b="1" spc="-5" dirty="0">
                <a:latin typeface="Calibri"/>
                <a:cs typeface="Calibri"/>
              </a:rPr>
              <a:t>la</a:t>
            </a:r>
            <a:r>
              <a:rPr sz="2400" b="1" spc="-55" dirty="0">
                <a:latin typeface="Calibri"/>
                <a:cs typeface="Calibri"/>
              </a:rPr>
              <a:t> </a:t>
            </a:r>
            <a:r>
              <a:rPr sz="2400" b="1" spc="-10" dirty="0">
                <a:latin typeface="Calibri"/>
                <a:cs typeface="Calibri"/>
              </a:rPr>
              <a:t>mobilité</a:t>
            </a:r>
            <a:endParaRPr sz="2400" dirty="0">
              <a:latin typeface="Calibri"/>
              <a:cs typeface="Calibri"/>
            </a:endParaRPr>
          </a:p>
          <a:p>
            <a:pPr marL="355600" indent="-342900">
              <a:lnSpc>
                <a:spcPct val="100000"/>
              </a:lnSpc>
              <a:buFont typeface="Courier New"/>
              <a:buChar char="o"/>
              <a:tabLst>
                <a:tab pos="355600" algn="l"/>
              </a:tabLst>
            </a:pPr>
            <a:r>
              <a:rPr sz="2400" b="1" spc="-15" dirty="0">
                <a:latin typeface="Calibri"/>
                <a:cs typeface="Calibri"/>
              </a:rPr>
              <a:t>Favoriser </a:t>
            </a:r>
            <a:r>
              <a:rPr sz="2400" b="1" spc="-25" dirty="0">
                <a:latin typeface="Calibri"/>
                <a:cs typeface="Calibri"/>
              </a:rPr>
              <a:t>l’égalité</a:t>
            </a:r>
            <a:r>
              <a:rPr sz="2400" b="1" spc="-40" dirty="0">
                <a:latin typeface="Calibri"/>
                <a:cs typeface="Calibri"/>
              </a:rPr>
              <a:t> </a:t>
            </a:r>
            <a:r>
              <a:rPr sz="2400" b="1" spc="-5" dirty="0">
                <a:latin typeface="Calibri"/>
                <a:cs typeface="Calibri"/>
              </a:rPr>
              <a:t>Femme/Homme</a:t>
            </a:r>
            <a:endParaRPr sz="2400" dirty="0">
              <a:latin typeface="Calibri"/>
              <a:cs typeface="Calibri"/>
            </a:endParaRPr>
          </a:p>
          <a:p>
            <a:pPr marL="355600" indent="-342900">
              <a:lnSpc>
                <a:spcPct val="100000"/>
              </a:lnSpc>
              <a:buFont typeface="Courier New"/>
              <a:buChar char="o"/>
              <a:tabLst>
                <a:tab pos="355600" algn="l"/>
              </a:tabLst>
            </a:pPr>
            <a:r>
              <a:rPr sz="2400" b="1" spc="-10" dirty="0">
                <a:latin typeface="Calibri"/>
                <a:cs typeface="Calibri"/>
              </a:rPr>
              <a:t>Contribuer </a:t>
            </a:r>
            <a:r>
              <a:rPr sz="2400" b="1" dirty="0">
                <a:latin typeface="Calibri"/>
                <a:cs typeface="Calibri"/>
              </a:rPr>
              <a:t>à la </a:t>
            </a:r>
            <a:r>
              <a:rPr sz="2400" b="1" spc="-5" dirty="0">
                <a:latin typeface="Calibri"/>
                <a:cs typeface="Calibri"/>
              </a:rPr>
              <a:t>solidarité </a:t>
            </a:r>
            <a:r>
              <a:rPr sz="2400" b="1" dirty="0">
                <a:latin typeface="Calibri"/>
                <a:cs typeface="Calibri"/>
              </a:rPr>
              <a:t>à </a:t>
            </a:r>
            <a:r>
              <a:rPr sz="2400" b="1" spc="-20" dirty="0">
                <a:latin typeface="Calibri"/>
                <a:cs typeface="Calibri"/>
              </a:rPr>
              <a:t>l’échelle </a:t>
            </a:r>
            <a:r>
              <a:rPr sz="2400" b="1" dirty="0">
                <a:latin typeface="Calibri"/>
                <a:cs typeface="Calibri"/>
              </a:rPr>
              <a:t>de </a:t>
            </a:r>
            <a:r>
              <a:rPr sz="2400" b="1" spc="-5" dirty="0">
                <a:latin typeface="Calibri"/>
                <a:cs typeface="Calibri"/>
              </a:rPr>
              <a:t>la</a:t>
            </a:r>
            <a:r>
              <a:rPr sz="2400" b="1" spc="-15" dirty="0">
                <a:latin typeface="Calibri"/>
                <a:cs typeface="Calibri"/>
              </a:rPr>
              <a:t> </a:t>
            </a:r>
            <a:r>
              <a:rPr sz="2400" b="1" spc="-5" dirty="0">
                <a:latin typeface="Calibri"/>
                <a:cs typeface="Calibri"/>
              </a:rPr>
              <a:t>ville</a:t>
            </a:r>
            <a:endParaRPr sz="2400" dirty="0">
              <a:latin typeface="Calibri"/>
              <a:cs typeface="Calibri"/>
            </a:endParaRPr>
          </a:p>
        </p:txBody>
      </p:sp>
      <p:sp>
        <p:nvSpPr>
          <p:cNvPr id="11" name="object 11"/>
          <p:cNvSpPr txBox="1"/>
          <p:nvPr/>
        </p:nvSpPr>
        <p:spPr>
          <a:xfrm>
            <a:off x="8427211" y="6426809"/>
            <a:ext cx="18097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34</a:t>
            </a:r>
            <a:endParaRPr sz="1200">
              <a:latin typeface="Calibri"/>
              <a:cs typeface="Calibri"/>
            </a:endParaRPr>
          </a:p>
        </p:txBody>
      </p:sp>
      <p:graphicFrame>
        <p:nvGraphicFramePr>
          <p:cNvPr id="12" name="object 12"/>
          <p:cNvGraphicFramePr>
            <a:graphicFrameLocks noGrp="1"/>
          </p:cNvGraphicFramePr>
          <p:nvPr/>
        </p:nvGraphicFramePr>
        <p:xfrm>
          <a:off x="321551" y="3806571"/>
          <a:ext cx="8451215" cy="434975"/>
        </p:xfrm>
        <a:graphic>
          <a:graphicData uri="http://schemas.openxmlformats.org/drawingml/2006/table">
            <a:tbl>
              <a:tblPr firstRow="1" bandRow="1">
                <a:tableStyleId>{2D5ABB26-0587-4C30-8999-92F81FD0307C}</a:tableStyleId>
              </a:tblPr>
              <a:tblGrid>
                <a:gridCol w="4637405">
                  <a:extLst>
                    <a:ext uri="{9D8B030D-6E8A-4147-A177-3AD203B41FA5}">
                      <a16:colId xmlns:a16="http://schemas.microsoft.com/office/drawing/2014/main" val="20000"/>
                    </a:ext>
                  </a:extLst>
                </a:gridCol>
                <a:gridCol w="3813810">
                  <a:extLst>
                    <a:ext uri="{9D8B030D-6E8A-4147-A177-3AD203B41FA5}">
                      <a16:colId xmlns:a16="http://schemas.microsoft.com/office/drawing/2014/main" val="20001"/>
                    </a:ext>
                  </a:extLst>
                </a:gridCol>
              </a:tblGrid>
              <a:tr h="434975">
                <a:tc>
                  <a:txBody>
                    <a:bodyPr/>
                    <a:lstStyle/>
                    <a:p>
                      <a:pPr marL="635" algn="ctr">
                        <a:lnSpc>
                          <a:spcPct val="100000"/>
                        </a:lnSpc>
                        <a:spcBef>
                          <a:spcPts val="245"/>
                        </a:spcBef>
                      </a:pPr>
                      <a:r>
                        <a:rPr sz="1800" b="1" spc="-5" dirty="0">
                          <a:latin typeface="Calibri"/>
                          <a:cs typeface="Calibri"/>
                        </a:rPr>
                        <a:t>POSSIBLE</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9C2"/>
                    </a:solidFill>
                  </a:tcPr>
                </a:tc>
                <a:tc>
                  <a:txBody>
                    <a:bodyPr/>
                    <a:lstStyle/>
                    <a:p>
                      <a:pPr marL="916940">
                        <a:lnSpc>
                          <a:spcPct val="100000"/>
                        </a:lnSpc>
                        <a:spcBef>
                          <a:spcPts val="245"/>
                        </a:spcBef>
                      </a:pPr>
                      <a:r>
                        <a:rPr sz="1800" b="1" spc="-5" dirty="0">
                          <a:latin typeface="Calibri"/>
                          <a:cs typeface="Calibri"/>
                        </a:rPr>
                        <a:t>POINT </a:t>
                      </a:r>
                      <a:r>
                        <a:rPr sz="1800" b="1" dirty="0">
                          <a:latin typeface="Calibri"/>
                          <a:cs typeface="Calibri"/>
                        </a:rPr>
                        <a:t>DE</a:t>
                      </a:r>
                      <a:r>
                        <a:rPr sz="1800" b="1" spc="-15" dirty="0">
                          <a:latin typeface="Calibri"/>
                          <a:cs typeface="Calibri"/>
                        </a:rPr>
                        <a:t> </a:t>
                      </a:r>
                      <a:r>
                        <a:rPr sz="1800" b="1" spc="-5" dirty="0">
                          <a:latin typeface="Calibri"/>
                          <a:cs typeface="Calibri"/>
                        </a:rPr>
                        <a:t>VIGILANCE</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9C2"/>
                    </a:solidFill>
                  </a:tcPr>
                </a:tc>
                <a:extLst>
                  <a:ext uri="{0D108BD9-81ED-4DB2-BD59-A6C34878D82A}">
                    <a16:rowId xmlns:a16="http://schemas.microsoft.com/office/drawing/2014/main" val="10000"/>
                  </a:ext>
                </a:extLst>
              </a:tr>
            </a:tbl>
          </a:graphicData>
        </a:graphic>
      </p:graphicFrame>
      <p:sp>
        <p:nvSpPr>
          <p:cNvPr id="13" name="object 13"/>
          <p:cNvSpPr txBox="1"/>
          <p:nvPr/>
        </p:nvSpPr>
        <p:spPr>
          <a:xfrm>
            <a:off x="5643498" y="4666869"/>
            <a:ext cx="2745105" cy="574040"/>
          </a:xfrm>
          <a:prstGeom prst="rect">
            <a:avLst/>
          </a:prstGeom>
        </p:spPr>
        <p:txBody>
          <a:bodyPr vert="horz" wrap="square" lIns="0" tIns="12700" rIns="0" bIns="0" rtlCol="0">
            <a:spAutoFit/>
          </a:bodyPr>
          <a:lstStyle/>
          <a:p>
            <a:pPr marL="12700">
              <a:lnSpc>
                <a:spcPct val="100000"/>
              </a:lnSpc>
              <a:spcBef>
                <a:spcPts val="100"/>
              </a:spcBef>
            </a:pPr>
            <a:r>
              <a:rPr sz="1800" spc="-35" dirty="0">
                <a:latin typeface="Calibri"/>
                <a:cs typeface="Calibri"/>
              </a:rPr>
              <a:t>N’est </a:t>
            </a:r>
            <a:r>
              <a:rPr sz="1800" spc="-5" dirty="0">
                <a:latin typeface="Calibri"/>
                <a:cs typeface="Calibri"/>
              </a:rPr>
              <a:t>pas un médiateur social</a:t>
            </a:r>
            <a:endParaRPr sz="1800">
              <a:latin typeface="Calibri"/>
              <a:cs typeface="Calibri"/>
            </a:endParaRPr>
          </a:p>
          <a:p>
            <a:pPr marL="12700">
              <a:lnSpc>
                <a:spcPct val="100000"/>
              </a:lnSpc>
            </a:pPr>
            <a:r>
              <a:rPr sz="1800" spc="-15" dirty="0">
                <a:latin typeface="Calibri"/>
                <a:cs typeface="Calibri"/>
              </a:rPr>
              <a:t>Pas </a:t>
            </a:r>
            <a:r>
              <a:rPr sz="1800" spc="-5" dirty="0">
                <a:latin typeface="Calibri"/>
                <a:cs typeface="Calibri"/>
              </a:rPr>
              <a:t>de </a:t>
            </a:r>
            <a:r>
              <a:rPr sz="1800" spc="-10" dirty="0">
                <a:latin typeface="Calibri"/>
                <a:cs typeface="Calibri"/>
              </a:rPr>
              <a:t>situation</a:t>
            </a:r>
            <a:r>
              <a:rPr sz="1800" spc="-5" dirty="0">
                <a:latin typeface="Calibri"/>
                <a:cs typeface="Calibri"/>
              </a:rPr>
              <a:t> dangereuse</a:t>
            </a:r>
            <a:endParaRPr sz="18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59" y="172212"/>
            <a:ext cx="8641080" cy="462280"/>
          </a:xfrm>
          <a:prstGeom prst="rect">
            <a:avLst/>
          </a:prstGeom>
          <a:solidFill>
            <a:srgbClr val="00A9C2"/>
          </a:solidFill>
          <a:ln w="9144">
            <a:solidFill>
              <a:srgbClr val="92D050"/>
            </a:solidFill>
          </a:ln>
        </p:spPr>
        <p:txBody>
          <a:bodyPr vert="horz" wrap="square" lIns="0" tIns="25400" rIns="0" bIns="0" rtlCol="0">
            <a:spAutoFit/>
          </a:bodyPr>
          <a:lstStyle/>
          <a:p>
            <a:pPr algn="ctr">
              <a:lnSpc>
                <a:spcPct val="100000"/>
              </a:lnSpc>
              <a:spcBef>
                <a:spcPts val="200"/>
              </a:spcBef>
            </a:pPr>
            <a:r>
              <a:rPr spc="-5" dirty="0"/>
              <a:t>SOLIDARITÉ-EXEMPLE</a:t>
            </a:r>
          </a:p>
        </p:txBody>
      </p:sp>
      <p:sp>
        <p:nvSpPr>
          <p:cNvPr id="3" name="object 3"/>
          <p:cNvSpPr/>
          <p:nvPr/>
        </p:nvSpPr>
        <p:spPr>
          <a:xfrm>
            <a:off x="275526" y="633476"/>
            <a:ext cx="8616632" cy="8488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78888" y="627126"/>
            <a:ext cx="0" cy="875030"/>
          </a:xfrm>
          <a:custGeom>
            <a:avLst/>
            <a:gdLst/>
            <a:ahLst/>
            <a:cxnLst/>
            <a:rect l="l" t="t" r="r" b="b"/>
            <a:pathLst>
              <a:path h="875030">
                <a:moveTo>
                  <a:pt x="0" y="0"/>
                </a:moveTo>
                <a:lnTo>
                  <a:pt x="0" y="874649"/>
                </a:lnTo>
              </a:path>
            </a:pathLst>
          </a:custGeom>
          <a:ln w="12700">
            <a:solidFill>
              <a:srgbClr val="FFFFFF"/>
            </a:solidFill>
          </a:ln>
        </p:spPr>
        <p:txBody>
          <a:bodyPr wrap="square" lIns="0" tIns="0" rIns="0" bIns="0" rtlCol="0"/>
          <a:lstStyle/>
          <a:p>
            <a:endParaRPr/>
          </a:p>
        </p:txBody>
      </p:sp>
      <p:sp>
        <p:nvSpPr>
          <p:cNvPr id="5" name="object 5"/>
          <p:cNvSpPr/>
          <p:nvPr/>
        </p:nvSpPr>
        <p:spPr>
          <a:xfrm>
            <a:off x="275526" y="627126"/>
            <a:ext cx="0" cy="875030"/>
          </a:xfrm>
          <a:custGeom>
            <a:avLst/>
            <a:gdLst/>
            <a:ahLst/>
            <a:cxnLst/>
            <a:rect l="l" t="t" r="r" b="b"/>
            <a:pathLst>
              <a:path h="875030">
                <a:moveTo>
                  <a:pt x="0" y="0"/>
                </a:moveTo>
                <a:lnTo>
                  <a:pt x="0" y="874649"/>
                </a:lnTo>
              </a:path>
            </a:pathLst>
          </a:custGeom>
          <a:ln w="12700">
            <a:solidFill>
              <a:srgbClr val="FFFFFF"/>
            </a:solidFill>
          </a:ln>
        </p:spPr>
        <p:txBody>
          <a:bodyPr wrap="square" lIns="0" tIns="0" rIns="0" bIns="0" rtlCol="0"/>
          <a:lstStyle/>
          <a:p>
            <a:endParaRPr/>
          </a:p>
        </p:txBody>
      </p:sp>
      <p:sp>
        <p:nvSpPr>
          <p:cNvPr id="6" name="object 6"/>
          <p:cNvSpPr/>
          <p:nvPr/>
        </p:nvSpPr>
        <p:spPr>
          <a:xfrm>
            <a:off x="8892540" y="627126"/>
            <a:ext cx="0" cy="875030"/>
          </a:xfrm>
          <a:custGeom>
            <a:avLst/>
            <a:gdLst/>
            <a:ahLst/>
            <a:cxnLst/>
            <a:rect l="l" t="t" r="r" b="b"/>
            <a:pathLst>
              <a:path h="875030">
                <a:moveTo>
                  <a:pt x="0" y="0"/>
                </a:moveTo>
                <a:lnTo>
                  <a:pt x="0" y="874649"/>
                </a:lnTo>
              </a:path>
            </a:pathLst>
          </a:custGeom>
          <a:ln w="12700">
            <a:solidFill>
              <a:srgbClr val="FFFFFF"/>
            </a:solidFill>
          </a:ln>
        </p:spPr>
        <p:txBody>
          <a:bodyPr wrap="square" lIns="0" tIns="0" rIns="0" bIns="0" rtlCol="0"/>
          <a:lstStyle/>
          <a:p>
            <a:endParaRPr/>
          </a:p>
        </p:txBody>
      </p:sp>
      <p:sp>
        <p:nvSpPr>
          <p:cNvPr id="7" name="object 7"/>
          <p:cNvSpPr/>
          <p:nvPr/>
        </p:nvSpPr>
        <p:spPr>
          <a:xfrm>
            <a:off x="269176" y="633476"/>
            <a:ext cx="8630285" cy="0"/>
          </a:xfrm>
          <a:custGeom>
            <a:avLst/>
            <a:gdLst/>
            <a:ahLst/>
            <a:cxnLst/>
            <a:rect l="l" t="t" r="r" b="b"/>
            <a:pathLst>
              <a:path w="8630285">
                <a:moveTo>
                  <a:pt x="0" y="0"/>
                </a:moveTo>
                <a:lnTo>
                  <a:pt x="8629713" y="0"/>
                </a:lnTo>
              </a:path>
            </a:pathLst>
          </a:custGeom>
          <a:ln w="12700">
            <a:solidFill>
              <a:srgbClr val="FFFFFF"/>
            </a:solidFill>
          </a:ln>
        </p:spPr>
        <p:txBody>
          <a:bodyPr wrap="square" lIns="0" tIns="0" rIns="0" bIns="0" rtlCol="0"/>
          <a:lstStyle/>
          <a:p>
            <a:endParaRPr/>
          </a:p>
        </p:txBody>
      </p:sp>
      <p:sp>
        <p:nvSpPr>
          <p:cNvPr id="8" name="object 8"/>
          <p:cNvSpPr/>
          <p:nvPr/>
        </p:nvSpPr>
        <p:spPr>
          <a:xfrm>
            <a:off x="269176" y="1482725"/>
            <a:ext cx="8630285" cy="0"/>
          </a:xfrm>
          <a:custGeom>
            <a:avLst/>
            <a:gdLst/>
            <a:ahLst/>
            <a:cxnLst/>
            <a:rect l="l" t="t" r="r" b="b"/>
            <a:pathLst>
              <a:path w="8630285">
                <a:moveTo>
                  <a:pt x="0" y="0"/>
                </a:moveTo>
                <a:lnTo>
                  <a:pt x="8629713"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497230" y="912698"/>
            <a:ext cx="5995035" cy="269240"/>
          </a:xfrm>
          <a:prstGeom prst="rect">
            <a:avLst/>
          </a:prstGeom>
        </p:spPr>
        <p:txBody>
          <a:bodyPr vert="horz" wrap="square" lIns="0" tIns="12065" rIns="0" bIns="0" rtlCol="0">
            <a:spAutoFit/>
          </a:bodyPr>
          <a:lstStyle/>
          <a:p>
            <a:pPr marL="12700">
              <a:lnSpc>
                <a:spcPct val="100000"/>
              </a:lnSpc>
              <a:spcBef>
                <a:spcPts val="95"/>
              </a:spcBef>
              <a:tabLst>
                <a:tab pos="1826260" algn="l"/>
                <a:tab pos="2169160" algn="l"/>
              </a:tabLst>
            </a:pPr>
            <a:r>
              <a:rPr sz="1600" b="1" spc="-10" dirty="0">
                <a:latin typeface="Calibri"/>
                <a:cs typeface="Calibri"/>
              </a:rPr>
              <a:t>Titre de</a:t>
            </a:r>
            <a:r>
              <a:rPr sz="1600" b="1" spc="10" dirty="0">
                <a:latin typeface="Calibri"/>
                <a:cs typeface="Calibri"/>
              </a:rPr>
              <a:t> </a:t>
            </a:r>
            <a:r>
              <a:rPr sz="1600" b="1" spc="-5" dirty="0">
                <a:latin typeface="Calibri"/>
                <a:cs typeface="Calibri"/>
              </a:rPr>
              <a:t>la mission	</a:t>
            </a:r>
            <a:r>
              <a:rPr sz="1600" spc="-5" dirty="0">
                <a:latin typeface="Courier New"/>
                <a:cs typeface="Courier New"/>
              </a:rPr>
              <a:t>o	</a:t>
            </a:r>
            <a:r>
              <a:rPr sz="1600" b="1" spc="-10" dirty="0">
                <a:latin typeface="Calibri"/>
                <a:cs typeface="Calibri"/>
              </a:rPr>
              <a:t>Contribuer </a:t>
            </a:r>
            <a:r>
              <a:rPr sz="1600" b="1" spc="-5" dirty="0">
                <a:latin typeface="Calibri"/>
                <a:cs typeface="Calibri"/>
              </a:rPr>
              <a:t>à la solidarité à </a:t>
            </a:r>
            <a:r>
              <a:rPr sz="1600" b="1" spc="-20" dirty="0">
                <a:latin typeface="Calibri"/>
                <a:cs typeface="Calibri"/>
              </a:rPr>
              <a:t>l’échelle </a:t>
            </a:r>
            <a:r>
              <a:rPr sz="1600" b="1" spc="-10" dirty="0">
                <a:latin typeface="Calibri"/>
                <a:cs typeface="Calibri"/>
              </a:rPr>
              <a:t>de </a:t>
            </a:r>
            <a:r>
              <a:rPr sz="1600" b="1" spc="-5" dirty="0">
                <a:latin typeface="Calibri"/>
                <a:cs typeface="Calibri"/>
              </a:rPr>
              <a:t>la</a:t>
            </a:r>
            <a:r>
              <a:rPr sz="1600" b="1" spc="85" dirty="0">
                <a:latin typeface="Calibri"/>
                <a:cs typeface="Calibri"/>
              </a:rPr>
              <a:t> </a:t>
            </a:r>
            <a:r>
              <a:rPr sz="1600" b="1" spc="-5" dirty="0">
                <a:latin typeface="Calibri"/>
                <a:cs typeface="Calibri"/>
              </a:rPr>
              <a:t>ville</a:t>
            </a:r>
            <a:endParaRPr sz="1600">
              <a:latin typeface="Calibri"/>
              <a:cs typeface="Calibri"/>
            </a:endParaRPr>
          </a:p>
        </p:txBody>
      </p:sp>
      <p:sp>
        <p:nvSpPr>
          <p:cNvPr id="10" name="object 10"/>
          <p:cNvSpPr txBox="1"/>
          <p:nvPr/>
        </p:nvSpPr>
        <p:spPr>
          <a:xfrm>
            <a:off x="8439911" y="6477685"/>
            <a:ext cx="155575" cy="153035"/>
          </a:xfrm>
          <a:prstGeom prst="rect">
            <a:avLst/>
          </a:prstGeom>
        </p:spPr>
        <p:txBody>
          <a:bodyPr vert="horz" wrap="square" lIns="0" tIns="0" rIns="0" bIns="0" rtlCol="0">
            <a:spAutoFit/>
          </a:bodyPr>
          <a:lstStyle/>
          <a:p>
            <a:pPr>
              <a:lnSpc>
                <a:spcPts val="1140"/>
              </a:lnSpc>
            </a:pPr>
            <a:r>
              <a:rPr sz="1200" dirty="0">
                <a:solidFill>
                  <a:srgbClr val="888888"/>
                </a:solidFill>
                <a:latin typeface="Calibri"/>
                <a:cs typeface="Calibri"/>
              </a:rPr>
              <a:t>35</a:t>
            </a:r>
            <a:endParaRPr sz="1200">
              <a:latin typeface="Calibri"/>
              <a:cs typeface="Calibri"/>
            </a:endParaRPr>
          </a:p>
        </p:txBody>
      </p:sp>
      <p:sp>
        <p:nvSpPr>
          <p:cNvPr id="11" name="object 11"/>
          <p:cNvSpPr/>
          <p:nvPr/>
        </p:nvSpPr>
        <p:spPr>
          <a:xfrm>
            <a:off x="275526" y="1800943"/>
            <a:ext cx="8391525" cy="4968240"/>
          </a:xfrm>
          <a:custGeom>
            <a:avLst/>
            <a:gdLst/>
            <a:ahLst/>
            <a:cxnLst/>
            <a:rect l="l" t="t" r="r" b="b"/>
            <a:pathLst>
              <a:path w="8391525" h="4968240">
                <a:moveTo>
                  <a:pt x="0" y="4968240"/>
                </a:moveTo>
                <a:lnTo>
                  <a:pt x="8391144" y="4968240"/>
                </a:lnTo>
                <a:lnTo>
                  <a:pt x="8391144" y="0"/>
                </a:lnTo>
                <a:lnTo>
                  <a:pt x="0" y="0"/>
                </a:lnTo>
                <a:lnTo>
                  <a:pt x="0" y="4968240"/>
                </a:lnTo>
                <a:close/>
              </a:path>
            </a:pathLst>
          </a:custGeom>
          <a:solidFill>
            <a:srgbClr val="F1F1F1"/>
          </a:solidFill>
        </p:spPr>
        <p:txBody>
          <a:bodyPr wrap="square" lIns="0" tIns="0" rIns="0" bIns="0" rtlCol="0"/>
          <a:lstStyle/>
          <a:p>
            <a:endParaRPr/>
          </a:p>
        </p:txBody>
      </p:sp>
      <p:sp>
        <p:nvSpPr>
          <p:cNvPr id="12" name="object 12"/>
          <p:cNvSpPr/>
          <p:nvPr/>
        </p:nvSpPr>
        <p:spPr>
          <a:xfrm>
            <a:off x="8666733" y="1800943"/>
            <a:ext cx="226060" cy="4968240"/>
          </a:xfrm>
          <a:custGeom>
            <a:avLst/>
            <a:gdLst/>
            <a:ahLst/>
            <a:cxnLst/>
            <a:rect l="l" t="t" r="r" b="b"/>
            <a:pathLst>
              <a:path w="226059" h="4968240">
                <a:moveTo>
                  <a:pt x="0" y="4968240"/>
                </a:moveTo>
                <a:lnTo>
                  <a:pt x="225767" y="4968240"/>
                </a:lnTo>
                <a:lnTo>
                  <a:pt x="225767" y="0"/>
                </a:lnTo>
                <a:lnTo>
                  <a:pt x="0" y="0"/>
                </a:lnTo>
                <a:lnTo>
                  <a:pt x="0" y="4968240"/>
                </a:lnTo>
                <a:close/>
              </a:path>
            </a:pathLst>
          </a:custGeom>
          <a:solidFill>
            <a:srgbClr val="F1F1F1"/>
          </a:solidFill>
        </p:spPr>
        <p:txBody>
          <a:bodyPr wrap="square" lIns="0" tIns="0" rIns="0" bIns="0" rtlCol="0"/>
          <a:lstStyle/>
          <a:p>
            <a:endParaRPr/>
          </a:p>
        </p:txBody>
      </p:sp>
      <p:sp>
        <p:nvSpPr>
          <p:cNvPr id="13" name="object 13"/>
          <p:cNvSpPr/>
          <p:nvPr/>
        </p:nvSpPr>
        <p:spPr>
          <a:xfrm>
            <a:off x="8666733" y="1794636"/>
            <a:ext cx="0" cy="4993640"/>
          </a:xfrm>
          <a:custGeom>
            <a:avLst/>
            <a:gdLst/>
            <a:ahLst/>
            <a:cxnLst/>
            <a:rect l="l" t="t" r="r" b="b"/>
            <a:pathLst>
              <a:path h="4993640">
                <a:moveTo>
                  <a:pt x="0" y="0"/>
                </a:moveTo>
                <a:lnTo>
                  <a:pt x="0" y="4993596"/>
                </a:lnTo>
              </a:path>
            </a:pathLst>
          </a:custGeom>
          <a:ln w="12700">
            <a:solidFill>
              <a:srgbClr val="FFFFFF"/>
            </a:solidFill>
          </a:ln>
        </p:spPr>
        <p:txBody>
          <a:bodyPr wrap="square" lIns="0" tIns="0" rIns="0" bIns="0" rtlCol="0"/>
          <a:lstStyle/>
          <a:p>
            <a:endParaRPr/>
          </a:p>
        </p:txBody>
      </p:sp>
      <p:sp>
        <p:nvSpPr>
          <p:cNvPr id="14" name="object 14"/>
          <p:cNvSpPr/>
          <p:nvPr/>
        </p:nvSpPr>
        <p:spPr>
          <a:xfrm>
            <a:off x="275526" y="1794636"/>
            <a:ext cx="0" cy="4993640"/>
          </a:xfrm>
          <a:custGeom>
            <a:avLst/>
            <a:gdLst/>
            <a:ahLst/>
            <a:cxnLst/>
            <a:rect l="l" t="t" r="r" b="b"/>
            <a:pathLst>
              <a:path h="4993640">
                <a:moveTo>
                  <a:pt x="0" y="0"/>
                </a:moveTo>
                <a:lnTo>
                  <a:pt x="0" y="4993596"/>
                </a:lnTo>
              </a:path>
            </a:pathLst>
          </a:custGeom>
          <a:ln w="12700">
            <a:solidFill>
              <a:srgbClr val="FFFFFF"/>
            </a:solidFill>
          </a:ln>
        </p:spPr>
        <p:txBody>
          <a:bodyPr wrap="square" lIns="0" tIns="0" rIns="0" bIns="0" rtlCol="0"/>
          <a:lstStyle/>
          <a:p>
            <a:endParaRPr/>
          </a:p>
        </p:txBody>
      </p:sp>
      <p:sp>
        <p:nvSpPr>
          <p:cNvPr id="15" name="object 15"/>
          <p:cNvSpPr/>
          <p:nvPr/>
        </p:nvSpPr>
        <p:spPr>
          <a:xfrm>
            <a:off x="8892540" y="1794636"/>
            <a:ext cx="0" cy="4993640"/>
          </a:xfrm>
          <a:custGeom>
            <a:avLst/>
            <a:gdLst/>
            <a:ahLst/>
            <a:cxnLst/>
            <a:rect l="l" t="t" r="r" b="b"/>
            <a:pathLst>
              <a:path h="4993640">
                <a:moveTo>
                  <a:pt x="0" y="0"/>
                </a:moveTo>
                <a:lnTo>
                  <a:pt x="0" y="4993596"/>
                </a:lnTo>
              </a:path>
            </a:pathLst>
          </a:custGeom>
          <a:ln w="12700">
            <a:solidFill>
              <a:srgbClr val="FFFFFF"/>
            </a:solidFill>
          </a:ln>
        </p:spPr>
        <p:txBody>
          <a:bodyPr wrap="square" lIns="0" tIns="0" rIns="0" bIns="0" rtlCol="0"/>
          <a:lstStyle/>
          <a:p>
            <a:endParaRPr/>
          </a:p>
        </p:txBody>
      </p:sp>
      <p:sp>
        <p:nvSpPr>
          <p:cNvPr id="16" name="object 16"/>
          <p:cNvSpPr/>
          <p:nvPr/>
        </p:nvSpPr>
        <p:spPr>
          <a:xfrm>
            <a:off x="269176" y="1800986"/>
            <a:ext cx="8630285" cy="0"/>
          </a:xfrm>
          <a:custGeom>
            <a:avLst/>
            <a:gdLst/>
            <a:ahLst/>
            <a:cxnLst/>
            <a:rect l="l" t="t" r="r" b="b"/>
            <a:pathLst>
              <a:path w="8630285">
                <a:moveTo>
                  <a:pt x="0" y="0"/>
                </a:moveTo>
                <a:lnTo>
                  <a:pt x="8629713" y="0"/>
                </a:lnTo>
              </a:path>
            </a:pathLst>
          </a:custGeom>
          <a:ln w="12700">
            <a:solidFill>
              <a:srgbClr val="FFFFFF"/>
            </a:solidFill>
          </a:ln>
        </p:spPr>
        <p:txBody>
          <a:bodyPr wrap="square" lIns="0" tIns="0" rIns="0" bIns="0" rtlCol="0"/>
          <a:lstStyle/>
          <a:p>
            <a:endParaRPr/>
          </a:p>
        </p:txBody>
      </p:sp>
      <p:sp>
        <p:nvSpPr>
          <p:cNvPr id="17" name="object 17"/>
          <p:cNvSpPr/>
          <p:nvPr/>
        </p:nvSpPr>
        <p:spPr>
          <a:xfrm>
            <a:off x="269176" y="6769183"/>
            <a:ext cx="8630285" cy="0"/>
          </a:xfrm>
          <a:custGeom>
            <a:avLst/>
            <a:gdLst/>
            <a:ahLst/>
            <a:cxnLst/>
            <a:rect l="l" t="t" r="r" b="b"/>
            <a:pathLst>
              <a:path w="8630285">
                <a:moveTo>
                  <a:pt x="0" y="0"/>
                </a:moveTo>
                <a:lnTo>
                  <a:pt x="8629713" y="0"/>
                </a:lnTo>
              </a:path>
            </a:pathLst>
          </a:custGeom>
          <a:ln w="38100">
            <a:solidFill>
              <a:srgbClr val="FFFFFF"/>
            </a:solidFill>
          </a:ln>
        </p:spPr>
        <p:txBody>
          <a:bodyPr wrap="square" lIns="0" tIns="0" rIns="0" bIns="0" rtlCol="0"/>
          <a:lstStyle/>
          <a:p>
            <a:endParaRPr/>
          </a:p>
        </p:txBody>
      </p:sp>
      <p:sp>
        <p:nvSpPr>
          <p:cNvPr id="18" name="object 18"/>
          <p:cNvSpPr txBox="1"/>
          <p:nvPr/>
        </p:nvSpPr>
        <p:spPr>
          <a:xfrm>
            <a:off x="354266" y="1822195"/>
            <a:ext cx="8226425" cy="4415155"/>
          </a:xfrm>
          <a:prstGeom prst="rect">
            <a:avLst/>
          </a:prstGeom>
        </p:spPr>
        <p:txBody>
          <a:bodyPr vert="horz" wrap="square" lIns="0" tIns="12065" rIns="0" bIns="0" rtlCol="0">
            <a:spAutoFit/>
          </a:bodyPr>
          <a:lstStyle/>
          <a:p>
            <a:pPr marL="12700" algn="just">
              <a:lnSpc>
                <a:spcPct val="100000"/>
              </a:lnSpc>
              <a:spcBef>
                <a:spcPts val="95"/>
              </a:spcBef>
            </a:pPr>
            <a:r>
              <a:rPr sz="1600" u="heavy" spc="-405" dirty="0">
                <a:uFill>
                  <a:solidFill>
                    <a:srgbClr val="000000"/>
                  </a:solidFill>
                </a:uFill>
                <a:latin typeface="Times New Roman"/>
                <a:cs typeface="Times New Roman"/>
              </a:rPr>
              <a:t> </a:t>
            </a:r>
            <a:r>
              <a:rPr sz="1600" b="1" u="heavy" spc="-5" dirty="0">
                <a:uFill>
                  <a:solidFill>
                    <a:srgbClr val="000000"/>
                  </a:solidFill>
                </a:uFill>
                <a:latin typeface="Calibri"/>
                <a:cs typeface="Calibri"/>
              </a:rPr>
              <a:t>En quoi la mission </a:t>
            </a:r>
            <a:r>
              <a:rPr sz="1600" b="1" u="heavy" spc="-10" dirty="0">
                <a:uFill>
                  <a:solidFill>
                    <a:srgbClr val="000000"/>
                  </a:solidFill>
                </a:uFill>
                <a:latin typeface="Calibri"/>
                <a:cs typeface="Calibri"/>
              </a:rPr>
              <a:t>est </a:t>
            </a:r>
            <a:r>
              <a:rPr sz="1600" b="1" u="heavy" spc="-15" dirty="0">
                <a:uFill>
                  <a:solidFill>
                    <a:srgbClr val="000000"/>
                  </a:solidFill>
                </a:uFill>
                <a:latin typeface="Calibri"/>
                <a:cs typeface="Calibri"/>
              </a:rPr>
              <a:t>d’intérêt général </a:t>
            </a:r>
            <a:r>
              <a:rPr sz="1600" b="1" spc="-5" dirty="0">
                <a:latin typeface="Calibri"/>
                <a:cs typeface="Calibri"/>
              </a:rPr>
              <a:t>: </a:t>
            </a:r>
            <a:r>
              <a:rPr sz="1600" b="1" spc="-15" dirty="0">
                <a:latin typeface="Calibri"/>
                <a:cs typeface="Calibri"/>
              </a:rPr>
              <a:t>Faire prendre </a:t>
            </a:r>
            <a:r>
              <a:rPr sz="1600" b="1" spc="-5" dirty="0">
                <a:latin typeface="Calibri"/>
                <a:cs typeface="Calibri"/>
              </a:rPr>
              <a:t>conscience à des </a:t>
            </a:r>
            <a:r>
              <a:rPr sz="1600" b="1" spc="-10" dirty="0">
                <a:latin typeface="Calibri"/>
                <a:cs typeface="Calibri"/>
              </a:rPr>
              <a:t>élèves </a:t>
            </a:r>
            <a:r>
              <a:rPr sz="1600" b="1" spc="-5" dirty="0">
                <a:latin typeface="Calibri"/>
                <a:cs typeface="Calibri"/>
              </a:rPr>
              <a:t>de</a:t>
            </a:r>
            <a:r>
              <a:rPr sz="1600" b="1" spc="180" dirty="0">
                <a:latin typeface="Calibri"/>
                <a:cs typeface="Calibri"/>
              </a:rPr>
              <a:t> </a:t>
            </a:r>
            <a:r>
              <a:rPr sz="1600" b="1" spc="-5" dirty="0">
                <a:latin typeface="Calibri"/>
                <a:cs typeface="Calibri"/>
              </a:rPr>
              <a:t>leur</a:t>
            </a:r>
            <a:endParaRPr sz="1600">
              <a:latin typeface="Calibri"/>
              <a:cs typeface="Calibri"/>
            </a:endParaRPr>
          </a:p>
          <a:p>
            <a:pPr marL="12700" algn="just">
              <a:lnSpc>
                <a:spcPct val="100000"/>
              </a:lnSpc>
            </a:pPr>
            <a:r>
              <a:rPr sz="1600" b="1" spc="-15" dirty="0">
                <a:latin typeface="Calibri"/>
                <a:cs typeface="Calibri"/>
              </a:rPr>
              <a:t>environnement</a:t>
            </a:r>
            <a:r>
              <a:rPr sz="1600" b="1" spc="35" dirty="0">
                <a:latin typeface="Calibri"/>
                <a:cs typeface="Calibri"/>
              </a:rPr>
              <a:t> </a:t>
            </a:r>
            <a:r>
              <a:rPr sz="1600" b="1" spc="-5" dirty="0">
                <a:latin typeface="Calibri"/>
                <a:cs typeface="Calibri"/>
              </a:rPr>
              <a:t>solidaire</a:t>
            </a:r>
            <a:endParaRPr sz="1600">
              <a:latin typeface="Calibri"/>
              <a:cs typeface="Calibri"/>
            </a:endParaRPr>
          </a:p>
          <a:p>
            <a:pPr marL="12700" algn="just">
              <a:lnSpc>
                <a:spcPct val="100000"/>
              </a:lnSpc>
            </a:pPr>
            <a:r>
              <a:rPr sz="1600" b="1" u="heavy" spc="-10" dirty="0">
                <a:uFill>
                  <a:solidFill>
                    <a:srgbClr val="000000"/>
                  </a:solidFill>
                </a:uFill>
                <a:latin typeface="Calibri"/>
                <a:cs typeface="Calibri"/>
              </a:rPr>
              <a:t>Objectifs</a:t>
            </a:r>
            <a:r>
              <a:rPr sz="1600" b="1" spc="-10" dirty="0">
                <a:latin typeface="Calibri"/>
                <a:cs typeface="Calibri"/>
              </a:rPr>
              <a:t> </a:t>
            </a:r>
            <a:r>
              <a:rPr sz="1600" b="1" spc="-5" dirty="0">
                <a:latin typeface="Calibri"/>
                <a:cs typeface="Calibri"/>
              </a:rPr>
              <a:t>: Donner la </a:t>
            </a:r>
            <a:r>
              <a:rPr sz="1600" b="1" spc="-10" dirty="0">
                <a:latin typeface="Calibri"/>
                <a:cs typeface="Calibri"/>
              </a:rPr>
              <a:t>parole </a:t>
            </a:r>
            <a:r>
              <a:rPr sz="1600" b="1" spc="-5" dirty="0">
                <a:latin typeface="Calibri"/>
                <a:cs typeface="Calibri"/>
              </a:rPr>
              <a:t>aux </a:t>
            </a:r>
            <a:r>
              <a:rPr sz="1600" b="1" spc="-15" dirty="0">
                <a:latin typeface="Calibri"/>
                <a:cs typeface="Calibri"/>
              </a:rPr>
              <a:t>enfants </a:t>
            </a:r>
            <a:r>
              <a:rPr sz="1600" b="1" spc="-10" dirty="0">
                <a:latin typeface="Calibri"/>
                <a:cs typeface="Calibri"/>
              </a:rPr>
              <a:t>sur </a:t>
            </a:r>
            <a:r>
              <a:rPr sz="1600" b="1" spc="-5" dirty="0">
                <a:latin typeface="Calibri"/>
                <a:cs typeface="Calibri"/>
              </a:rPr>
              <a:t>les </a:t>
            </a:r>
            <a:r>
              <a:rPr sz="1600" b="1" spc="-10" dirty="0">
                <a:latin typeface="Calibri"/>
                <a:cs typeface="Calibri"/>
              </a:rPr>
              <a:t>enjeux </a:t>
            </a:r>
            <a:r>
              <a:rPr sz="1600" b="1" spc="-5" dirty="0">
                <a:latin typeface="Calibri"/>
                <a:cs typeface="Calibri"/>
              </a:rPr>
              <a:t>de la solidarité, </a:t>
            </a:r>
            <a:r>
              <a:rPr sz="1600" b="1" spc="-10" dirty="0">
                <a:latin typeface="Calibri"/>
                <a:cs typeface="Calibri"/>
              </a:rPr>
              <a:t>approfondir </a:t>
            </a:r>
            <a:r>
              <a:rPr sz="1600" b="1" spc="-5" dirty="0">
                <a:latin typeface="Calibri"/>
                <a:cs typeface="Calibri"/>
              </a:rPr>
              <a:t>leur</a:t>
            </a:r>
            <a:r>
              <a:rPr sz="1600" b="1" spc="335" dirty="0">
                <a:latin typeface="Calibri"/>
                <a:cs typeface="Calibri"/>
              </a:rPr>
              <a:t> </a:t>
            </a:r>
            <a:r>
              <a:rPr sz="1600" b="1" spc="-10" dirty="0">
                <a:latin typeface="Calibri"/>
                <a:cs typeface="Calibri"/>
              </a:rPr>
              <a:t>réflexion,</a:t>
            </a:r>
            <a:endParaRPr sz="1600">
              <a:latin typeface="Calibri"/>
              <a:cs typeface="Calibri"/>
            </a:endParaRPr>
          </a:p>
          <a:p>
            <a:pPr marL="12700" algn="just">
              <a:lnSpc>
                <a:spcPct val="100000"/>
              </a:lnSpc>
            </a:pPr>
            <a:r>
              <a:rPr sz="1600" b="1" spc="-10" dirty="0">
                <a:latin typeface="Calibri"/>
                <a:cs typeface="Calibri"/>
              </a:rPr>
              <a:t>et </a:t>
            </a:r>
            <a:r>
              <a:rPr sz="1600" b="1" spc="-5" dirty="0">
                <a:latin typeface="Calibri"/>
                <a:cs typeface="Calibri"/>
              </a:rPr>
              <a:t>les </a:t>
            </a:r>
            <a:r>
              <a:rPr sz="1600" b="1" spc="-10" dirty="0">
                <a:latin typeface="Calibri"/>
                <a:cs typeface="Calibri"/>
              </a:rPr>
              <a:t>inciter </a:t>
            </a:r>
            <a:r>
              <a:rPr sz="1600" b="1" spc="-5" dirty="0">
                <a:latin typeface="Calibri"/>
                <a:cs typeface="Calibri"/>
              </a:rPr>
              <a:t>à</a:t>
            </a:r>
            <a:r>
              <a:rPr sz="1600" b="1" spc="10" dirty="0">
                <a:latin typeface="Calibri"/>
                <a:cs typeface="Calibri"/>
              </a:rPr>
              <a:t> </a:t>
            </a:r>
            <a:r>
              <a:rPr sz="1600" b="1" spc="-15" dirty="0">
                <a:latin typeface="Calibri"/>
                <a:cs typeface="Calibri"/>
              </a:rPr>
              <a:t>l’action</a:t>
            </a:r>
            <a:endParaRPr sz="1600">
              <a:latin typeface="Calibri"/>
              <a:cs typeface="Calibri"/>
            </a:endParaRPr>
          </a:p>
          <a:p>
            <a:pPr>
              <a:lnSpc>
                <a:spcPct val="100000"/>
              </a:lnSpc>
              <a:spcBef>
                <a:spcPts val="25"/>
              </a:spcBef>
            </a:pPr>
            <a:endParaRPr sz="1650">
              <a:latin typeface="Times New Roman"/>
              <a:cs typeface="Times New Roman"/>
            </a:endParaRPr>
          </a:p>
          <a:p>
            <a:pPr marL="12700" marR="307340" algn="just">
              <a:lnSpc>
                <a:spcPct val="100000"/>
              </a:lnSpc>
            </a:pPr>
            <a:r>
              <a:rPr sz="1600" b="1" u="heavy" spc="-20" dirty="0">
                <a:uFill>
                  <a:solidFill>
                    <a:srgbClr val="000000"/>
                  </a:solidFill>
                </a:uFill>
                <a:latin typeface="Calibri"/>
                <a:cs typeface="Calibri"/>
              </a:rPr>
              <a:t>Contexte </a:t>
            </a:r>
            <a:r>
              <a:rPr sz="1600" b="1" u="heavy" spc="-5" dirty="0">
                <a:uFill>
                  <a:solidFill>
                    <a:srgbClr val="000000"/>
                  </a:solidFill>
                </a:uFill>
                <a:latin typeface="Calibri"/>
                <a:cs typeface="Calibri"/>
              </a:rPr>
              <a:t>de la mission </a:t>
            </a:r>
            <a:r>
              <a:rPr sz="1600" b="1" spc="-5" dirty="0">
                <a:latin typeface="Calibri"/>
                <a:cs typeface="Calibri"/>
              </a:rPr>
              <a:t>: En lien </a:t>
            </a:r>
            <a:r>
              <a:rPr sz="1600" b="1" spc="-15" dirty="0">
                <a:latin typeface="Calibri"/>
                <a:cs typeface="Calibri"/>
              </a:rPr>
              <a:t>avec </a:t>
            </a:r>
            <a:r>
              <a:rPr sz="1600" b="1" spc="-20" dirty="0">
                <a:latin typeface="Calibri"/>
                <a:cs typeface="Calibri"/>
              </a:rPr>
              <a:t>l’équipe </a:t>
            </a:r>
            <a:r>
              <a:rPr sz="1600" b="1" spc="-10" dirty="0">
                <a:latin typeface="Calibri"/>
                <a:cs typeface="Calibri"/>
              </a:rPr>
              <a:t>éducative, </a:t>
            </a:r>
            <a:r>
              <a:rPr sz="1600" b="1" spc="-5" dirty="0">
                <a:latin typeface="Calibri"/>
                <a:cs typeface="Calibri"/>
              </a:rPr>
              <a:t>les </a:t>
            </a:r>
            <a:r>
              <a:rPr sz="1600" b="1" spc="-10" dirty="0">
                <a:latin typeface="Calibri"/>
                <a:cs typeface="Calibri"/>
              </a:rPr>
              <a:t>enseignants, </a:t>
            </a:r>
            <a:r>
              <a:rPr sz="1600" b="1" spc="-5" dirty="0">
                <a:latin typeface="Calibri"/>
                <a:cs typeface="Calibri"/>
              </a:rPr>
              <a:t>la </a:t>
            </a:r>
            <a:r>
              <a:rPr sz="1600" b="1" spc="-10" dirty="0">
                <a:latin typeface="Calibri"/>
                <a:cs typeface="Calibri"/>
              </a:rPr>
              <a:t>paroisse </a:t>
            </a:r>
            <a:r>
              <a:rPr sz="1600" b="1" spc="-5" dirty="0">
                <a:latin typeface="Calibri"/>
                <a:cs typeface="Calibri"/>
              </a:rPr>
              <a:t>, </a:t>
            </a:r>
            <a:r>
              <a:rPr sz="1600" b="1" spc="-40" dirty="0">
                <a:latin typeface="Calibri"/>
                <a:cs typeface="Calibri"/>
              </a:rPr>
              <a:t>l’APEL </a:t>
            </a:r>
            <a:r>
              <a:rPr sz="1600" b="1" spc="-10" dirty="0">
                <a:latin typeface="Calibri"/>
                <a:cs typeface="Calibri"/>
              </a:rPr>
              <a:t>et  certains partenaires </a:t>
            </a:r>
            <a:r>
              <a:rPr sz="1600" b="1" spc="-15" dirty="0">
                <a:latin typeface="Calibri"/>
                <a:cs typeface="Calibri"/>
              </a:rPr>
              <a:t>extérieurs, </a:t>
            </a:r>
            <a:r>
              <a:rPr sz="1600" b="1" spc="-5" dirty="0">
                <a:latin typeface="Calibri"/>
                <a:cs typeface="Calibri"/>
              </a:rPr>
              <a:t>aider </a:t>
            </a:r>
            <a:r>
              <a:rPr sz="1600" b="1" spc="-15" dirty="0">
                <a:latin typeface="Calibri"/>
                <a:cs typeface="Calibri"/>
              </a:rPr>
              <a:t>et </a:t>
            </a:r>
            <a:r>
              <a:rPr sz="1600" b="1" spc="-5" dirty="0">
                <a:latin typeface="Calibri"/>
                <a:cs typeface="Calibri"/>
              </a:rPr>
              <a:t>accompagner les </a:t>
            </a:r>
            <a:r>
              <a:rPr sz="1600" b="1" spc="-10" dirty="0">
                <a:latin typeface="Calibri"/>
                <a:cs typeface="Calibri"/>
              </a:rPr>
              <a:t>élèves du </a:t>
            </a:r>
            <a:r>
              <a:rPr sz="1600" b="1" spc="-5" dirty="0">
                <a:latin typeface="Calibri"/>
                <a:cs typeface="Calibri"/>
              </a:rPr>
              <a:t>collège </a:t>
            </a:r>
            <a:r>
              <a:rPr sz="1600" b="1" spc="-10" dirty="0">
                <a:latin typeface="Calibri"/>
                <a:cs typeface="Calibri"/>
              </a:rPr>
              <a:t>et du lycée </a:t>
            </a:r>
            <a:r>
              <a:rPr sz="1600" b="1" spc="-5" dirty="0">
                <a:latin typeface="Calibri"/>
                <a:cs typeface="Calibri"/>
              </a:rPr>
              <a:t>dans la  </a:t>
            </a:r>
            <a:r>
              <a:rPr sz="1600" b="1" spc="-10" dirty="0">
                <a:latin typeface="Calibri"/>
                <a:cs typeface="Calibri"/>
              </a:rPr>
              <a:t>mise </a:t>
            </a:r>
            <a:r>
              <a:rPr sz="1600" b="1" spc="-5" dirty="0">
                <a:latin typeface="Calibri"/>
                <a:cs typeface="Calibri"/>
              </a:rPr>
              <a:t>en place </a:t>
            </a:r>
            <a:r>
              <a:rPr sz="1600" b="1" spc="-15" dirty="0">
                <a:latin typeface="Calibri"/>
                <a:cs typeface="Calibri"/>
              </a:rPr>
              <a:t>d’actions</a:t>
            </a:r>
            <a:r>
              <a:rPr sz="1600" b="1" spc="5" dirty="0">
                <a:latin typeface="Calibri"/>
                <a:cs typeface="Calibri"/>
              </a:rPr>
              <a:t> </a:t>
            </a:r>
            <a:r>
              <a:rPr sz="1600" b="1" spc="-5" dirty="0">
                <a:latin typeface="Calibri"/>
                <a:cs typeface="Calibri"/>
              </a:rPr>
              <a:t>solidaires.</a:t>
            </a:r>
            <a:endParaRPr sz="1600">
              <a:latin typeface="Calibri"/>
              <a:cs typeface="Calibri"/>
            </a:endParaRPr>
          </a:p>
          <a:p>
            <a:pPr marL="12700" algn="just">
              <a:lnSpc>
                <a:spcPct val="100000"/>
              </a:lnSpc>
            </a:pPr>
            <a:r>
              <a:rPr sz="1600" b="1" u="heavy" spc="-5" dirty="0">
                <a:uFill>
                  <a:solidFill>
                    <a:srgbClr val="000000"/>
                  </a:solidFill>
                </a:uFill>
                <a:latin typeface="Calibri"/>
                <a:cs typeface="Calibri"/>
              </a:rPr>
              <a:t>Description de la mission : </a:t>
            </a:r>
            <a:r>
              <a:rPr sz="1600" b="1" spc="-5" dirty="0">
                <a:latin typeface="Calibri"/>
                <a:cs typeface="Calibri"/>
              </a:rPr>
              <a:t>Le </a:t>
            </a:r>
            <a:r>
              <a:rPr sz="1600" b="1" spc="-10" dirty="0">
                <a:latin typeface="Calibri"/>
                <a:cs typeface="Calibri"/>
              </a:rPr>
              <a:t>volontaire </a:t>
            </a:r>
            <a:r>
              <a:rPr sz="1600" b="1" spc="-15" dirty="0">
                <a:latin typeface="Calibri"/>
                <a:cs typeface="Calibri"/>
              </a:rPr>
              <a:t>apportera </a:t>
            </a:r>
            <a:r>
              <a:rPr sz="1600" b="1" spc="-5" dirty="0">
                <a:latin typeface="Calibri"/>
                <a:cs typeface="Calibri"/>
              </a:rPr>
              <a:t>soutien </a:t>
            </a:r>
            <a:r>
              <a:rPr sz="1600" b="1" spc="-10" dirty="0">
                <a:latin typeface="Calibri"/>
                <a:cs typeface="Calibri"/>
              </a:rPr>
              <a:t>et </a:t>
            </a:r>
            <a:r>
              <a:rPr sz="1600" b="1" spc="-5" dirty="0">
                <a:latin typeface="Calibri"/>
                <a:cs typeface="Calibri"/>
              </a:rPr>
              <a:t>initiative aux </a:t>
            </a:r>
            <a:r>
              <a:rPr sz="1600" b="1" spc="-10" dirty="0">
                <a:latin typeface="Calibri"/>
                <a:cs typeface="Calibri"/>
              </a:rPr>
              <a:t>élèves </a:t>
            </a:r>
            <a:r>
              <a:rPr sz="1600" b="1" spc="-5" dirty="0">
                <a:latin typeface="Calibri"/>
                <a:cs typeface="Calibri"/>
              </a:rPr>
              <a:t>dans</a:t>
            </a:r>
            <a:r>
              <a:rPr sz="1600" b="1" spc="100" dirty="0">
                <a:latin typeface="Calibri"/>
                <a:cs typeface="Calibri"/>
              </a:rPr>
              <a:t> </a:t>
            </a:r>
            <a:r>
              <a:rPr sz="1600" b="1" spc="-5" dirty="0">
                <a:latin typeface="Calibri"/>
                <a:cs typeface="Calibri"/>
              </a:rPr>
              <a:t>la</a:t>
            </a:r>
            <a:endParaRPr sz="1600">
              <a:latin typeface="Calibri"/>
              <a:cs typeface="Calibri"/>
            </a:endParaRPr>
          </a:p>
          <a:p>
            <a:pPr marL="12700" algn="just">
              <a:lnSpc>
                <a:spcPct val="100000"/>
              </a:lnSpc>
            </a:pPr>
            <a:r>
              <a:rPr sz="1600" b="1" spc="-5" dirty="0">
                <a:latin typeface="Calibri"/>
                <a:cs typeface="Calibri"/>
              </a:rPr>
              <a:t>réalisation </a:t>
            </a:r>
            <a:r>
              <a:rPr sz="1600" b="1" spc="-15" dirty="0">
                <a:latin typeface="Calibri"/>
                <a:cs typeface="Calibri"/>
              </a:rPr>
              <a:t>d’actions </a:t>
            </a:r>
            <a:r>
              <a:rPr sz="1600" b="1" spc="-5" dirty="0">
                <a:latin typeface="Calibri"/>
                <a:cs typeface="Calibri"/>
              </a:rPr>
              <a:t>solidaires</a:t>
            </a:r>
            <a:r>
              <a:rPr sz="1600" b="1" spc="-30" dirty="0">
                <a:latin typeface="Calibri"/>
                <a:cs typeface="Calibri"/>
              </a:rPr>
              <a:t> </a:t>
            </a:r>
            <a:r>
              <a:rPr sz="1600" b="1" spc="-5" dirty="0">
                <a:latin typeface="Calibri"/>
                <a:cs typeface="Calibri"/>
              </a:rPr>
              <a:t>.</a:t>
            </a:r>
            <a:endParaRPr sz="1600">
              <a:latin typeface="Calibri"/>
              <a:cs typeface="Calibri"/>
            </a:endParaRPr>
          </a:p>
          <a:p>
            <a:pPr>
              <a:lnSpc>
                <a:spcPct val="100000"/>
              </a:lnSpc>
              <a:spcBef>
                <a:spcPts val="25"/>
              </a:spcBef>
            </a:pPr>
            <a:endParaRPr sz="1650">
              <a:latin typeface="Times New Roman"/>
              <a:cs typeface="Times New Roman"/>
            </a:endParaRPr>
          </a:p>
          <a:p>
            <a:pPr marL="12700" algn="just">
              <a:lnSpc>
                <a:spcPct val="100000"/>
              </a:lnSpc>
            </a:pPr>
            <a:r>
              <a:rPr sz="1600" b="1" u="heavy" spc="-25" dirty="0">
                <a:uFill>
                  <a:solidFill>
                    <a:srgbClr val="000000"/>
                  </a:solidFill>
                </a:uFill>
                <a:latin typeface="Calibri"/>
                <a:cs typeface="Calibri"/>
              </a:rPr>
              <a:t>Taches </a:t>
            </a:r>
            <a:r>
              <a:rPr sz="1600" b="1" u="heavy" spc="-5" dirty="0">
                <a:uFill>
                  <a:solidFill>
                    <a:srgbClr val="000000"/>
                  </a:solidFill>
                </a:uFill>
                <a:latin typeface="Calibri"/>
                <a:cs typeface="Calibri"/>
              </a:rPr>
              <a:t>Précises</a:t>
            </a:r>
            <a:r>
              <a:rPr sz="1600" b="1" u="heavy" spc="10" dirty="0">
                <a:uFill>
                  <a:solidFill>
                    <a:srgbClr val="000000"/>
                  </a:solidFill>
                </a:uFill>
                <a:latin typeface="Calibri"/>
                <a:cs typeface="Calibri"/>
              </a:rPr>
              <a:t> </a:t>
            </a:r>
            <a:r>
              <a:rPr sz="1600" b="1" spc="-5" dirty="0">
                <a:latin typeface="Calibri"/>
                <a:cs typeface="Calibri"/>
              </a:rPr>
              <a:t>:</a:t>
            </a:r>
            <a:endParaRPr sz="1600">
              <a:latin typeface="Calibri"/>
              <a:cs typeface="Calibri"/>
            </a:endParaRPr>
          </a:p>
          <a:p>
            <a:pPr marL="12700" algn="just">
              <a:lnSpc>
                <a:spcPct val="100000"/>
              </a:lnSpc>
            </a:pPr>
            <a:r>
              <a:rPr sz="1600" b="1" spc="-10" dirty="0">
                <a:latin typeface="Calibri"/>
                <a:cs typeface="Calibri"/>
              </a:rPr>
              <a:t>-Organisation </a:t>
            </a:r>
            <a:r>
              <a:rPr sz="1600" b="1" spc="-15" dirty="0">
                <a:latin typeface="Calibri"/>
                <a:cs typeface="Calibri"/>
              </a:rPr>
              <a:t>d’actions </a:t>
            </a:r>
            <a:r>
              <a:rPr sz="1600" b="1" spc="-10" dirty="0">
                <a:latin typeface="Calibri"/>
                <a:cs typeface="Calibri"/>
              </a:rPr>
              <a:t>consacrées </a:t>
            </a:r>
            <a:r>
              <a:rPr sz="1600" b="1" spc="-5" dirty="0">
                <a:latin typeface="Calibri"/>
                <a:cs typeface="Calibri"/>
              </a:rPr>
              <a:t>au handicap en lien </a:t>
            </a:r>
            <a:r>
              <a:rPr sz="1600" b="1" spc="-15" dirty="0">
                <a:latin typeface="Calibri"/>
                <a:cs typeface="Calibri"/>
              </a:rPr>
              <a:t>avec </a:t>
            </a:r>
            <a:r>
              <a:rPr sz="1600" b="1" spc="-10" dirty="0">
                <a:latin typeface="Calibri"/>
                <a:cs typeface="Calibri"/>
              </a:rPr>
              <a:t>des </a:t>
            </a:r>
            <a:r>
              <a:rPr sz="1600" b="1" spc="-5" dirty="0">
                <a:latin typeface="Calibri"/>
                <a:cs typeface="Calibri"/>
              </a:rPr>
              <a:t>associations </a:t>
            </a:r>
            <a:r>
              <a:rPr sz="1600" b="1" spc="-10" dirty="0">
                <a:latin typeface="Calibri"/>
                <a:cs typeface="Calibri"/>
              </a:rPr>
              <a:t>et </a:t>
            </a:r>
            <a:r>
              <a:rPr sz="1600" b="1" spc="-5" dirty="0">
                <a:latin typeface="Calibri"/>
                <a:cs typeface="Calibri"/>
              </a:rPr>
              <a:t>la</a:t>
            </a:r>
            <a:r>
              <a:rPr sz="1600" b="1" spc="140" dirty="0">
                <a:latin typeface="Calibri"/>
                <a:cs typeface="Calibri"/>
              </a:rPr>
              <a:t> </a:t>
            </a:r>
            <a:r>
              <a:rPr sz="1600" b="1" spc="-5" dirty="0">
                <a:latin typeface="Calibri"/>
                <a:cs typeface="Calibri"/>
              </a:rPr>
              <a:t>ville</a:t>
            </a:r>
            <a:endParaRPr sz="1600">
              <a:latin typeface="Calibri"/>
              <a:cs typeface="Calibri"/>
            </a:endParaRPr>
          </a:p>
          <a:p>
            <a:pPr marL="12700" marR="5080">
              <a:lnSpc>
                <a:spcPct val="100000"/>
              </a:lnSpc>
            </a:pPr>
            <a:r>
              <a:rPr sz="1600" b="1" spc="-5" dirty="0">
                <a:latin typeface="Calibri"/>
                <a:cs typeface="Calibri"/>
              </a:rPr>
              <a:t>-Des </a:t>
            </a:r>
            <a:r>
              <a:rPr sz="1600" b="1" spc="-15" dirty="0">
                <a:latin typeface="Calibri"/>
                <a:cs typeface="Calibri"/>
              </a:rPr>
              <a:t>ateliers </a:t>
            </a:r>
            <a:r>
              <a:rPr sz="1600" b="1" spc="-10" dirty="0">
                <a:latin typeface="Calibri"/>
                <a:cs typeface="Calibri"/>
              </a:rPr>
              <a:t>sur </a:t>
            </a:r>
            <a:r>
              <a:rPr sz="1600" b="1" spc="-5" dirty="0">
                <a:latin typeface="Calibri"/>
                <a:cs typeface="Calibri"/>
              </a:rPr>
              <a:t>la </a:t>
            </a:r>
            <a:r>
              <a:rPr sz="1600" b="1" spc="-10" dirty="0">
                <a:latin typeface="Calibri"/>
                <a:cs typeface="Calibri"/>
              </a:rPr>
              <a:t>mémoire et </a:t>
            </a:r>
            <a:r>
              <a:rPr sz="1600" b="1" spc="-5" dirty="0">
                <a:latin typeface="Calibri"/>
                <a:cs typeface="Calibri"/>
              </a:rPr>
              <a:t>le lien </a:t>
            </a:r>
            <a:r>
              <a:rPr sz="1600" b="1" spc="-15" dirty="0">
                <a:latin typeface="Calibri"/>
                <a:cs typeface="Calibri"/>
              </a:rPr>
              <a:t>intergénérationnel devront être </a:t>
            </a:r>
            <a:r>
              <a:rPr sz="1600" b="1" spc="-5" dirty="0">
                <a:latin typeface="Calibri"/>
                <a:cs typeface="Calibri"/>
              </a:rPr>
              <a:t>réalisés en se </a:t>
            </a:r>
            <a:r>
              <a:rPr sz="1600" b="1" spc="-15" dirty="0">
                <a:latin typeface="Calibri"/>
                <a:cs typeface="Calibri"/>
              </a:rPr>
              <a:t>rendant </a:t>
            </a:r>
            <a:r>
              <a:rPr sz="1600" b="1" spc="-5" dirty="0">
                <a:latin typeface="Calibri"/>
                <a:cs typeface="Calibri"/>
              </a:rPr>
              <a:t>dans  </a:t>
            </a:r>
            <a:r>
              <a:rPr sz="1600" b="1" spc="-15" dirty="0">
                <a:latin typeface="Calibri"/>
                <a:cs typeface="Calibri"/>
              </a:rPr>
              <a:t>différentes </a:t>
            </a:r>
            <a:r>
              <a:rPr sz="1600" b="1" spc="-5" dirty="0">
                <a:latin typeface="Calibri"/>
                <a:cs typeface="Calibri"/>
              </a:rPr>
              <a:t>maisons </a:t>
            </a:r>
            <a:r>
              <a:rPr sz="1600" b="1" spc="-10" dirty="0">
                <a:latin typeface="Calibri"/>
                <a:cs typeface="Calibri"/>
              </a:rPr>
              <a:t>de </a:t>
            </a:r>
            <a:r>
              <a:rPr sz="1600" b="1" spc="-15" dirty="0">
                <a:latin typeface="Calibri"/>
                <a:cs typeface="Calibri"/>
              </a:rPr>
              <a:t>retraite présentes </a:t>
            </a:r>
            <a:r>
              <a:rPr sz="1600" b="1" spc="-10" dirty="0">
                <a:latin typeface="Calibri"/>
                <a:cs typeface="Calibri"/>
              </a:rPr>
              <a:t>sur </a:t>
            </a:r>
            <a:r>
              <a:rPr sz="1600" b="1" spc="-5" dirty="0">
                <a:latin typeface="Calibri"/>
                <a:cs typeface="Calibri"/>
              </a:rPr>
              <a:t>la</a:t>
            </a:r>
            <a:r>
              <a:rPr sz="1600" b="1" spc="110" dirty="0">
                <a:latin typeface="Calibri"/>
                <a:cs typeface="Calibri"/>
              </a:rPr>
              <a:t> </a:t>
            </a:r>
            <a:r>
              <a:rPr sz="1600" b="1" spc="-10" dirty="0">
                <a:latin typeface="Calibri"/>
                <a:cs typeface="Calibri"/>
              </a:rPr>
              <a:t>commune</a:t>
            </a:r>
            <a:endParaRPr sz="1600">
              <a:latin typeface="Calibri"/>
              <a:cs typeface="Calibri"/>
            </a:endParaRPr>
          </a:p>
          <a:p>
            <a:pPr marL="120650" indent="-107950" algn="just">
              <a:lnSpc>
                <a:spcPct val="100000"/>
              </a:lnSpc>
              <a:buChar char="-"/>
              <a:tabLst>
                <a:tab pos="121285" algn="l"/>
              </a:tabLst>
            </a:pPr>
            <a:r>
              <a:rPr sz="1600" b="1" spc="-10" dirty="0">
                <a:latin typeface="Calibri"/>
                <a:cs typeface="Calibri"/>
              </a:rPr>
              <a:t>Mise </a:t>
            </a:r>
            <a:r>
              <a:rPr sz="1600" b="1" spc="-5" dirty="0">
                <a:latin typeface="Calibri"/>
                <a:cs typeface="Calibri"/>
              </a:rPr>
              <a:t>en place d’ animations </a:t>
            </a:r>
            <a:r>
              <a:rPr sz="1600" b="1" spc="-10" dirty="0">
                <a:latin typeface="Calibri"/>
                <a:cs typeface="Calibri"/>
              </a:rPr>
              <a:t>pour </a:t>
            </a:r>
            <a:r>
              <a:rPr sz="1600" b="1" spc="-5" dirty="0">
                <a:latin typeface="Calibri"/>
                <a:cs typeface="Calibri"/>
              </a:rPr>
              <a:t>les maisons </a:t>
            </a:r>
            <a:r>
              <a:rPr sz="1600" b="1" spc="-10" dirty="0">
                <a:latin typeface="Calibri"/>
                <a:cs typeface="Calibri"/>
              </a:rPr>
              <a:t>de</a:t>
            </a:r>
            <a:r>
              <a:rPr sz="1600" b="1" spc="55" dirty="0">
                <a:latin typeface="Calibri"/>
                <a:cs typeface="Calibri"/>
              </a:rPr>
              <a:t> </a:t>
            </a:r>
            <a:r>
              <a:rPr sz="1600" b="1" spc="-15" dirty="0">
                <a:latin typeface="Calibri"/>
                <a:cs typeface="Calibri"/>
              </a:rPr>
              <a:t>retraite</a:t>
            </a:r>
            <a:endParaRPr sz="1600">
              <a:latin typeface="Calibri"/>
              <a:cs typeface="Calibri"/>
            </a:endParaRPr>
          </a:p>
          <a:p>
            <a:pPr marL="120650" indent="-107950" algn="just">
              <a:lnSpc>
                <a:spcPct val="100000"/>
              </a:lnSpc>
              <a:buChar char="-"/>
              <a:tabLst>
                <a:tab pos="121285" algn="l"/>
              </a:tabLst>
            </a:pPr>
            <a:r>
              <a:rPr sz="1600" b="1" spc="-5" dirty="0">
                <a:latin typeface="Calibri"/>
                <a:cs typeface="Calibri"/>
              </a:rPr>
              <a:t>La mission </a:t>
            </a:r>
            <a:r>
              <a:rPr sz="1600" b="1" spc="-15" dirty="0">
                <a:latin typeface="Calibri"/>
                <a:cs typeface="Calibri"/>
              </a:rPr>
              <a:t>consistera </a:t>
            </a:r>
            <a:r>
              <a:rPr sz="1600" b="1" spc="-5" dirty="0">
                <a:latin typeface="Calibri"/>
                <a:cs typeface="Calibri"/>
              </a:rPr>
              <a:t>aussi à </a:t>
            </a:r>
            <a:r>
              <a:rPr sz="1600" b="1" spc="-10" dirty="0">
                <a:latin typeface="Calibri"/>
                <a:cs typeface="Calibri"/>
              </a:rPr>
              <a:t>être un </a:t>
            </a:r>
            <a:r>
              <a:rPr sz="1600" b="1" spc="-5" dirty="0">
                <a:latin typeface="Calibri"/>
                <a:cs typeface="Calibri"/>
              </a:rPr>
              <a:t>lien </a:t>
            </a:r>
            <a:r>
              <a:rPr sz="1600" b="1" spc="-15" dirty="0">
                <a:latin typeface="Calibri"/>
                <a:cs typeface="Calibri"/>
              </a:rPr>
              <a:t>avec </a:t>
            </a:r>
            <a:r>
              <a:rPr sz="1600" b="1" spc="-35" dirty="0">
                <a:latin typeface="Calibri"/>
                <a:cs typeface="Calibri"/>
              </a:rPr>
              <a:t>l’APEL </a:t>
            </a:r>
            <a:r>
              <a:rPr sz="1600" b="1" spc="-5" dirty="0">
                <a:latin typeface="Calibri"/>
                <a:cs typeface="Calibri"/>
              </a:rPr>
              <a:t>pour </a:t>
            </a:r>
            <a:r>
              <a:rPr sz="1600" b="1" spc="-15" dirty="0">
                <a:latin typeface="Calibri"/>
                <a:cs typeface="Calibri"/>
              </a:rPr>
              <a:t>l’organisation d’actions</a:t>
            </a:r>
            <a:r>
              <a:rPr sz="1600" b="1" spc="200" dirty="0">
                <a:latin typeface="Calibri"/>
                <a:cs typeface="Calibri"/>
              </a:rPr>
              <a:t> </a:t>
            </a:r>
            <a:r>
              <a:rPr sz="1600" b="1" spc="-5" dirty="0">
                <a:latin typeface="Calibri"/>
                <a:cs typeface="Calibri"/>
              </a:rPr>
              <a:t>solidaires</a:t>
            </a:r>
            <a:endParaRPr sz="1600">
              <a:latin typeface="Calibri"/>
              <a:cs typeface="Calibri"/>
            </a:endParaRPr>
          </a:p>
          <a:p>
            <a:pPr marL="12700" algn="just">
              <a:lnSpc>
                <a:spcPct val="100000"/>
              </a:lnSpc>
              <a:spcBef>
                <a:spcPts val="5"/>
              </a:spcBef>
            </a:pPr>
            <a:r>
              <a:rPr sz="1600" b="1" spc="-15" dirty="0">
                <a:latin typeface="Calibri"/>
                <a:cs typeface="Calibri"/>
              </a:rPr>
              <a:t>(conférences, </a:t>
            </a:r>
            <a:r>
              <a:rPr sz="1600" b="1" spc="-5" dirty="0">
                <a:latin typeface="Calibri"/>
                <a:cs typeface="Calibri"/>
              </a:rPr>
              <a:t>expositions, </a:t>
            </a:r>
            <a:r>
              <a:rPr sz="1600" b="1" spc="-15" dirty="0">
                <a:latin typeface="Calibri"/>
                <a:cs typeface="Calibri"/>
              </a:rPr>
              <a:t>ateliers </a:t>
            </a:r>
            <a:r>
              <a:rPr sz="1600" b="1" spc="-5" dirty="0">
                <a:latin typeface="Calibri"/>
                <a:cs typeface="Calibri"/>
              </a:rPr>
              <a:t>…</a:t>
            </a:r>
            <a:r>
              <a:rPr sz="1600" b="1" spc="60" dirty="0">
                <a:latin typeface="Calibri"/>
                <a:cs typeface="Calibri"/>
              </a:rPr>
              <a:t> </a:t>
            </a:r>
            <a:r>
              <a:rPr sz="1600" b="1" spc="-5" dirty="0">
                <a:latin typeface="Calibri"/>
                <a:cs typeface="Calibri"/>
              </a:rPr>
              <a:t>)</a:t>
            </a:r>
            <a:endParaRPr sz="16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7868" y="301752"/>
            <a:ext cx="8676640" cy="1754505"/>
          </a:xfrm>
          <a:custGeom>
            <a:avLst/>
            <a:gdLst/>
            <a:ahLst/>
            <a:cxnLst/>
            <a:rect l="l" t="t" r="r" b="b"/>
            <a:pathLst>
              <a:path w="8676640" h="1754505">
                <a:moveTo>
                  <a:pt x="0" y="1754124"/>
                </a:moveTo>
                <a:lnTo>
                  <a:pt x="8676131" y="1754124"/>
                </a:lnTo>
                <a:lnTo>
                  <a:pt x="8676131" y="0"/>
                </a:lnTo>
                <a:lnTo>
                  <a:pt x="0" y="0"/>
                </a:lnTo>
                <a:lnTo>
                  <a:pt x="0" y="1754124"/>
                </a:lnTo>
                <a:close/>
              </a:path>
            </a:pathLst>
          </a:custGeom>
          <a:solidFill>
            <a:srgbClr val="00A9C2"/>
          </a:solidFill>
        </p:spPr>
        <p:txBody>
          <a:bodyPr wrap="square" lIns="0" tIns="0" rIns="0" bIns="0" rtlCol="0"/>
          <a:lstStyle/>
          <a:p>
            <a:endParaRPr/>
          </a:p>
        </p:txBody>
      </p:sp>
      <p:sp>
        <p:nvSpPr>
          <p:cNvPr id="3" name="object 3"/>
          <p:cNvSpPr txBox="1">
            <a:spLocks noGrp="1"/>
          </p:cNvSpPr>
          <p:nvPr>
            <p:ph type="title"/>
          </p:nvPr>
        </p:nvSpPr>
        <p:spPr>
          <a:xfrm>
            <a:off x="1375917" y="290017"/>
            <a:ext cx="6895465" cy="1671955"/>
          </a:xfrm>
          <a:prstGeom prst="rect">
            <a:avLst/>
          </a:prstGeom>
        </p:spPr>
        <p:txBody>
          <a:bodyPr vert="horz" wrap="square" lIns="0" tIns="12700" rIns="0" bIns="0" rtlCol="0">
            <a:spAutoFit/>
          </a:bodyPr>
          <a:lstStyle/>
          <a:p>
            <a:pPr marL="673735" marR="5080" indent="-661670">
              <a:lnSpc>
                <a:spcPct val="100000"/>
              </a:lnSpc>
              <a:spcBef>
                <a:spcPts val="100"/>
              </a:spcBef>
              <a:tabLst>
                <a:tab pos="4067175" algn="l"/>
              </a:tabLst>
            </a:pPr>
            <a:r>
              <a:rPr sz="5400" spc="-15" dirty="0"/>
              <a:t>Comment</a:t>
            </a:r>
            <a:r>
              <a:rPr lang="fr-FR" sz="5400" spc="-15" dirty="0"/>
              <a:t> </a:t>
            </a:r>
            <a:r>
              <a:rPr sz="5400" spc="-30" dirty="0" err="1"/>
              <a:t>mettre</a:t>
            </a:r>
            <a:r>
              <a:rPr sz="5400" spc="-90" dirty="0"/>
              <a:t> </a:t>
            </a:r>
            <a:r>
              <a:rPr sz="5400" spc="-5" dirty="0"/>
              <a:t>en  </a:t>
            </a:r>
            <a:r>
              <a:rPr sz="5400" dirty="0"/>
              <a:t>place </a:t>
            </a:r>
            <a:r>
              <a:rPr sz="5400" spc="-10" dirty="0"/>
              <a:t>une </a:t>
            </a:r>
            <a:r>
              <a:rPr sz="5400" dirty="0"/>
              <a:t>mission</a:t>
            </a:r>
            <a:r>
              <a:rPr sz="5400" spc="-70" dirty="0"/>
              <a:t> </a:t>
            </a:r>
            <a:r>
              <a:rPr sz="5400" dirty="0"/>
              <a:t>?</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1600">
              <a:lnSpc>
                <a:spcPts val="1370"/>
              </a:lnSpc>
            </a:pPr>
            <a:fld id="{81D60167-4931-47E6-BA6A-407CBD079E47}" type="slidenum">
              <a:rPr dirty="0">
                <a:solidFill>
                  <a:srgbClr val="888888"/>
                </a:solidFill>
              </a:rPr>
              <a:t>2</a:t>
            </a:fld>
            <a:endParaRPr dirty="0">
              <a:solidFill>
                <a:srgbClr val="888888"/>
              </a:solidFill>
            </a:endParaRPr>
          </a:p>
        </p:txBody>
      </p:sp>
      <p:sp>
        <p:nvSpPr>
          <p:cNvPr id="4" name="object 4"/>
          <p:cNvSpPr txBox="1"/>
          <p:nvPr/>
        </p:nvSpPr>
        <p:spPr>
          <a:xfrm>
            <a:off x="546303" y="2396841"/>
            <a:ext cx="8204834" cy="2388474"/>
          </a:xfrm>
          <a:prstGeom prst="rect">
            <a:avLst/>
          </a:prstGeom>
        </p:spPr>
        <p:txBody>
          <a:bodyPr vert="horz" wrap="square" lIns="0" tIns="109855" rIns="0" bIns="0" rtlCol="0">
            <a:spAutoFit/>
          </a:bodyPr>
          <a:lstStyle/>
          <a:p>
            <a:pPr marL="527685" indent="-514984">
              <a:lnSpc>
                <a:spcPct val="100000"/>
              </a:lnSpc>
              <a:spcBef>
                <a:spcPts val="865"/>
              </a:spcBef>
              <a:buAutoNum type="arabicPeriod"/>
              <a:tabLst>
                <a:tab pos="527685" algn="l"/>
                <a:tab pos="528320" algn="l"/>
              </a:tabLst>
            </a:pPr>
            <a:r>
              <a:rPr sz="3200" b="1" spc="-10" dirty="0">
                <a:latin typeface="Calibri"/>
                <a:cs typeface="Calibri"/>
              </a:rPr>
              <a:t>Caractéristiques</a:t>
            </a:r>
            <a:endParaRPr sz="3200" dirty="0">
              <a:latin typeface="Calibri"/>
              <a:cs typeface="Calibri"/>
            </a:endParaRPr>
          </a:p>
          <a:p>
            <a:pPr marL="527685" indent="-514984">
              <a:lnSpc>
                <a:spcPct val="100000"/>
              </a:lnSpc>
              <a:spcBef>
                <a:spcPts val="765"/>
              </a:spcBef>
              <a:buAutoNum type="arabicPeriod"/>
              <a:tabLst>
                <a:tab pos="527685" algn="l"/>
                <a:tab pos="528320" algn="l"/>
              </a:tabLst>
            </a:pPr>
            <a:r>
              <a:rPr sz="3200" b="1" dirty="0">
                <a:latin typeface="Calibri"/>
                <a:cs typeface="Calibri"/>
              </a:rPr>
              <a:t>Les </a:t>
            </a:r>
            <a:r>
              <a:rPr lang="fr-FR" sz="3200" b="1" dirty="0">
                <a:latin typeface="Calibri"/>
                <a:cs typeface="Calibri"/>
              </a:rPr>
              <a:t>9</a:t>
            </a:r>
            <a:r>
              <a:rPr sz="3200" b="1" dirty="0">
                <a:latin typeface="Calibri"/>
                <a:cs typeface="Calibri"/>
              </a:rPr>
              <a:t> </a:t>
            </a:r>
            <a:r>
              <a:rPr sz="3200" b="1" spc="-25" dirty="0">
                <a:latin typeface="Calibri"/>
                <a:cs typeface="Calibri"/>
              </a:rPr>
              <a:t>axes</a:t>
            </a:r>
            <a:r>
              <a:rPr sz="3200" b="1" spc="-35" dirty="0">
                <a:latin typeface="Calibri"/>
                <a:cs typeface="Calibri"/>
              </a:rPr>
              <a:t> </a:t>
            </a:r>
            <a:r>
              <a:rPr sz="3200" b="1" dirty="0">
                <a:latin typeface="Calibri"/>
                <a:cs typeface="Calibri"/>
              </a:rPr>
              <a:t>possibles</a:t>
            </a:r>
            <a:endParaRPr sz="3200" dirty="0">
              <a:latin typeface="Calibri"/>
              <a:cs typeface="Calibri"/>
            </a:endParaRPr>
          </a:p>
          <a:p>
            <a:pPr marL="527685" indent="-514984">
              <a:lnSpc>
                <a:spcPct val="100000"/>
              </a:lnSpc>
              <a:spcBef>
                <a:spcPts val="770"/>
              </a:spcBef>
              <a:buAutoNum type="arabicPeriod"/>
              <a:tabLst>
                <a:tab pos="527685" algn="l"/>
                <a:tab pos="528320" algn="l"/>
              </a:tabLst>
            </a:pPr>
            <a:r>
              <a:rPr sz="3200" b="1" dirty="0">
                <a:latin typeface="Calibri"/>
                <a:cs typeface="Calibri"/>
              </a:rPr>
              <a:t>Les 4 </a:t>
            </a:r>
            <a:r>
              <a:rPr sz="3200" b="1" spc="-25" dirty="0">
                <a:latin typeface="Calibri"/>
                <a:cs typeface="Calibri"/>
              </a:rPr>
              <a:t>axes </a:t>
            </a:r>
            <a:r>
              <a:rPr sz="3200" b="1" spc="-20" dirty="0">
                <a:latin typeface="Calibri"/>
                <a:cs typeface="Calibri"/>
              </a:rPr>
              <a:t>et </a:t>
            </a:r>
            <a:r>
              <a:rPr sz="3200" b="1" spc="-15" dirty="0">
                <a:latin typeface="Calibri"/>
                <a:cs typeface="Calibri"/>
              </a:rPr>
              <a:t>Devoirs</a:t>
            </a:r>
            <a:r>
              <a:rPr sz="3200" b="1" spc="-10" dirty="0">
                <a:latin typeface="Calibri"/>
                <a:cs typeface="Calibri"/>
              </a:rPr>
              <a:t> </a:t>
            </a:r>
            <a:r>
              <a:rPr sz="3200" b="1" spc="-20" dirty="0">
                <a:latin typeface="Calibri"/>
                <a:cs typeface="Calibri"/>
              </a:rPr>
              <a:t>Faits</a:t>
            </a:r>
            <a:endParaRPr sz="3200" dirty="0">
              <a:latin typeface="Calibri"/>
              <a:cs typeface="Calibri"/>
            </a:endParaRPr>
          </a:p>
          <a:p>
            <a:pPr marL="527685" indent="-514984">
              <a:lnSpc>
                <a:spcPct val="100000"/>
              </a:lnSpc>
              <a:spcBef>
                <a:spcPts val="770"/>
              </a:spcBef>
              <a:buAutoNum type="arabicPeriod"/>
              <a:tabLst>
                <a:tab pos="527685" algn="l"/>
                <a:tab pos="528320" algn="l"/>
              </a:tabLst>
            </a:pPr>
            <a:r>
              <a:rPr sz="3200" b="1" spc="-5" dirty="0">
                <a:latin typeface="Calibri"/>
                <a:cs typeface="Calibri"/>
              </a:rPr>
              <a:t>Des </a:t>
            </a:r>
            <a:r>
              <a:rPr sz="3200" b="1" spc="-20" dirty="0">
                <a:latin typeface="Calibri"/>
                <a:cs typeface="Calibri"/>
              </a:rPr>
              <a:t>exemples </a:t>
            </a:r>
            <a:r>
              <a:rPr sz="3200" b="1" dirty="0">
                <a:latin typeface="Calibri"/>
                <a:cs typeface="Calibri"/>
              </a:rPr>
              <a:t>pour </a:t>
            </a:r>
            <a:r>
              <a:rPr sz="3200" b="1" spc="-5" dirty="0">
                <a:latin typeface="Calibri"/>
                <a:cs typeface="Calibri"/>
              </a:rPr>
              <a:t>chaque </a:t>
            </a:r>
            <a:r>
              <a:rPr sz="3200" b="1" spc="-30" dirty="0">
                <a:latin typeface="Calibri"/>
                <a:cs typeface="Calibri"/>
              </a:rPr>
              <a:t>axe </a:t>
            </a:r>
            <a:r>
              <a:rPr sz="3200" b="1" dirty="0">
                <a:latin typeface="Calibri"/>
                <a:cs typeface="Calibri"/>
              </a:rPr>
              <a:t>de</a:t>
            </a:r>
            <a:r>
              <a:rPr sz="3200" b="1" spc="-40" dirty="0">
                <a:latin typeface="Calibri"/>
                <a:cs typeface="Calibri"/>
              </a:rPr>
              <a:t> </a:t>
            </a:r>
            <a:r>
              <a:rPr sz="3200" b="1" dirty="0">
                <a:latin typeface="Calibri"/>
                <a:cs typeface="Calibri"/>
              </a:rPr>
              <a:t>mission</a:t>
            </a:r>
            <a:endParaRPr sz="32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66270DC-F42A-48A9-854E-3BF53D9B2B81}"/>
              </a:ext>
            </a:extLst>
          </p:cNvPr>
          <p:cNvSpPr txBox="1"/>
          <p:nvPr/>
        </p:nvSpPr>
        <p:spPr>
          <a:xfrm>
            <a:off x="304800" y="685800"/>
            <a:ext cx="8610600" cy="5250925"/>
          </a:xfrm>
          <a:prstGeom prst="rect">
            <a:avLst/>
          </a:prstGeom>
          <a:solidFill>
            <a:schemeClr val="bg1">
              <a:lumMod val="95000"/>
            </a:schemeClr>
          </a:solidFill>
        </p:spPr>
        <p:txBody>
          <a:bodyPr wrap="square">
            <a:spAutoFit/>
          </a:bodyPr>
          <a:lstStyle/>
          <a:p>
            <a:pPr algn="ctr">
              <a:lnSpc>
                <a:spcPct val="107000"/>
              </a:lnSpc>
              <a:spcBef>
                <a:spcPts val="1200"/>
              </a:spcBef>
            </a:pPr>
            <a:r>
              <a:rPr lang="fr-FR" sz="1600" b="1" kern="0" dirty="0">
                <a:solidFill>
                  <a:schemeClr val="accent5">
                    <a:lumMod val="60000"/>
                    <a:lumOff val="4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PROPOSITION DE MISSION DE SERVICE CIVIQUE SUR L’AXE SOLIDARITE </a:t>
            </a:r>
          </a:p>
          <a:p>
            <a:pPr algn="ctr">
              <a:lnSpc>
                <a:spcPct val="107000"/>
              </a:lnSpc>
              <a:spcBef>
                <a:spcPts val="1200"/>
              </a:spcBef>
            </a:pPr>
            <a:r>
              <a:rPr lang="fr-FR" sz="1600" b="1" kern="0" dirty="0">
                <a:solidFill>
                  <a:schemeClr val="accent5">
                    <a:lumMod val="60000"/>
                    <a:lumOff val="4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 Contribuer à sensibiliser à l’accueil des personnes en situation de handicap »</a:t>
            </a:r>
          </a:p>
          <a:p>
            <a:pPr algn="ctr">
              <a:lnSpc>
                <a:spcPct val="107000"/>
              </a:lnSpc>
              <a:spcAft>
                <a:spcPts val="80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ts val="200"/>
              </a:spcBef>
            </a:pPr>
            <a:r>
              <a:rPr lang="fr-FR" sz="11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Intérêt général : </a:t>
            </a:r>
          </a:p>
          <a:p>
            <a:pPr>
              <a:lnSpc>
                <a:spcPct val="107000"/>
              </a:lnSpc>
              <a:spcAft>
                <a:spcPts val="8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Rendre plus visible la situation et les problèmes des personnes handicapées notamment ceux liés à l’accueil au sein d’un établissement scolaire d’un élève ou d’un membre de sa famille ou tout autre public en situation de handicap.</a:t>
            </a:r>
          </a:p>
          <a:p>
            <a:pPr>
              <a:lnSpc>
                <a:spcPct val="107000"/>
              </a:lnSpc>
              <a:spcBef>
                <a:spcPts val="200"/>
              </a:spcBef>
            </a:pPr>
            <a:r>
              <a:rPr lang="fr-FR" sz="11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Objectif de la mission</a:t>
            </a:r>
          </a:p>
          <a:p>
            <a:pPr>
              <a:lnSpc>
                <a:spcPct val="107000"/>
              </a:lnSpc>
              <a:spcAft>
                <a:spcPts val="8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Le projet vise à sensibiliser l’ensemble de la communauté (élèves, équipe des enseignants, des salariés et des bénévoles) à l’accueil des personnes en situation de handicap et à organiser des actions en faveur d’un accueil de qualité, dans les établissements catholiques d’enseignement, en permettant notamment de :</a:t>
            </a:r>
          </a:p>
          <a:p>
            <a:pPr marL="342900" lvl="0" indent="-342900" algn="just" fontAlgn="base">
              <a:buSzPts val="1000"/>
              <a:buFont typeface="Symbol" panose="05050102010706020507" pitchFamily="18" charset="2"/>
              <a:buChar char=""/>
              <a:tabLst>
                <a:tab pos="457200" algn="l"/>
              </a:tabLst>
            </a:pPr>
            <a:r>
              <a:rPr lang="fr-FR" sz="1000" dirty="0">
                <a:solidFill>
                  <a:srgbClr val="000000"/>
                </a:solidFill>
                <a:effectLst/>
                <a:latin typeface="Calibri" panose="020F0502020204030204" pitchFamily="34" charset="0"/>
                <a:ea typeface="Times New Roman" panose="02020603050405020304" pitchFamily="18" charset="0"/>
              </a:rPr>
              <a:t>Mieux comprendre les enjeux relatifs à l’accessibilité à la cité des personnes handicapées </a:t>
            </a:r>
            <a:endParaRPr lang="fr-FR" sz="1050" dirty="0">
              <a:effectLst/>
              <a:latin typeface="Times New Roman" panose="02020603050405020304" pitchFamily="18" charset="0"/>
              <a:ea typeface="Times New Roman" panose="02020603050405020304" pitchFamily="18" charset="0"/>
            </a:endParaRPr>
          </a:p>
          <a:p>
            <a:pPr marL="342900" lvl="0" indent="-342900" algn="just" fontAlgn="base">
              <a:buSzPts val="1000"/>
              <a:buFont typeface="Symbol" panose="05050102010706020507" pitchFamily="18" charset="2"/>
              <a:buChar char=""/>
              <a:tabLst>
                <a:tab pos="457200" algn="l"/>
              </a:tabLst>
            </a:pPr>
            <a:r>
              <a:rPr lang="fr-FR" sz="1000" dirty="0">
                <a:solidFill>
                  <a:srgbClr val="000000"/>
                </a:solidFill>
                <a:effectLst/>
                <a:latin typeface="Calibri" panose="020F0502020204030204" pitchFamily="34" charset="0"/>
                <a:ea typeface="Times New Roman" panose="02020603050405020304" pitchFamily="18" charset="0"/>
              </a:rPr>
              <a:t>Mieux comprendre les besoins, le vécu, les attentes et le ressenti des personnes handicapées </a:t>
            </a:r>
            <a:endParaRPr lang="fr-FR" sz="1050" dirty="0">
              <a:effectLst/>
              <a:latin typeface="Times New Roman" panose="02020603050405020304" pitchFamily="18" charset="0"/>
              <a:ea typeface="Times New Roman" panose="02020603050405020304" pitchFamily="18" charset="0"/>
            </a:endParaRPr>
          </a:p>
          <a:p>
            <a:pPr marL="342900" lvl="0" indent="-342900" algn="just" fontAlgn="base">
              <a:buSzPts val="1000"/>
              <a:buFont typeface="Symbol" panose="05050102010706020507" pitchFamily="18" charset="2"/>
              <a:buChar char=""/>
              <a:tabLst>
                <a:tab pos="457200" algn="l"/>
              </a:tabLst>
            </a:pPr>
            <a:r>
              <a:rPr lang="fr-FR" sz="1000" dirty="0">
                <a:solidFill>
                  <a:srgbClr val="000000"/>
                </a:solidFill>
                <a:effectLst/>
                <a:latin typeface="Calibri" panose="020F0502020204030204" pitchFamily="34" charset="0"/>
                <a:ea typeface="Times New Roman" panose="02020603050405020304" pitchFamily="18" charset="0"/>
              </a:rPr>
              <a:t>Identifier les principes et les règles d’une société plus inclusive avec les personnes handicapées </a:t>
            </a:r>
            <a:endParaRPr lang="fr-FR" sz="1050" dirty="0">
              <a:effectLst/>
              <a:latin typeface="Times New Roman" panose="02020603050405020304" pitchFamily="18" charset="0"/>
              <a:ea typeface="Times New Roman" panose="02020603050405020304" pitchFamily="18" charset="0"/>
            </a:endParaRPr>
          </a:p>
          <a:p>
            <a:pPr marL="342900" lvl="0" indent="-342900" algn="just" fontAlgn="base">
              <a:lnSpc>
                <a:spcPct val="107000"/>
              </a:lnSpc>
              <a:buSzPts val="1000"/>
              <a:buFont typeface="Symbol" panose="05050102010706020507" pitchFamily="18" charset="2"/>
              <a:buChar char=""/>
              <a:tabLst>
                <a:tab pos="457200" algn="l"/>
              </a:tabLst>
            </a:pPr>
            <a:r>
              <a:rPr lang="fr-FR" sz="1000" dirty="0">
                <a:effectLst/>
                <a:latin typeface="Calibri" panose="020F0502020204030204" pitchFamily="34" charset="0"/>
                <a:ea typeface="Calibri" panose="020F0502020204030204" pitchFamily="34" charset="0"/>
                <a:cs typeface="Times New Roman" panose="02020603050405020304" pitchFamily="18" charset="0"/>
              </a:rPr>
              <a:t>Lutter contre les représentations courantes (stéréotypes) des personnes handicapées </a:t>
            </a:r>
          </a:p>
          <a:p>
            <a:pPr marL="342900" lvl="0" indent="-342900" algn="just" fontAlgn="base">
              <a:lnSpc>
                <a:spcPct val="107000"/>
              </a:lnSpc>
              <a:spcAft>
                <a:spcPts val="800"/>
              </a:spcAft>
              <a:buSzPts val="1000"/>
              <a:buFont typeface="Symbol" panose="05050102010706020507" pitchFamily="18" charset="2"/>
              <a:buChar char=""/>
              <a:tabLst>
                <a:tab pos="457200" algn="l"/>
              </a:tabLst>
            </a:pPr>
            <a:r>
              <a:rPr lang="fr-FR"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Améliorer l’accueil et l’accompagnement des personnes présentant une déficience motrice, auditive, intellectuelle, visuelle dans les établissements scolaires.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fr-FR"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r>
              <a:rPr lang="fr-FR" sz="11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Contexte de la mission</a:t>
            </a:r>
          </a:p>
          <a:p>
            <a:pPr>
              <a:lnSpc>
                <a:spcPct val="107000"/>
              </a:lnSpc>
              <a:spcAft>
                <a:spcPts val="8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Le projet de l’Enseignement catholique (EC) est fondé sur un accueil de tous, quels que soient les </a:t>
            </a:r>
            <a:br>
              <a:rPr lang="fr-FR" sz="1000" dirty="0">
                <a:effectLst/>
                <a:latin typeface="Calibri" panose="020F0502020204030204" pitchFamily="34" charset="0"/>
                <a:ea typeface="Calibri" panose="020F0502020204030204" pitchFamily="34" charset="0"/>
                <a:cs typeface="Times New Roman" panose="02020603050405020304" pitchFamily="18" charset="0"/>
              </a:rPr>
            </a:br>
            <a:r>
              <a:rPr lang="fr-FR" sz="1000" dirty="0">
                <a:effectLst/>
                <a:latin typeface="Calibri" panose="020F0502020204030204" pitchFamily="34" charset="0"/>
                <a:ea typeface="Calibri" panose="020F0502020204030204" pitchFamily="34" charset="0"/>
                <a:cs typeface="Times New Roman" panose="02020603050405020304" pitchFamily="18" charset="0"/>
              </a:rPr>
              <a:t>« vivre ensemble » fondé sur les valeurs de tolérance, de respect, de solidarité et de justice. Il repose sur la prise en compte de la personne que ce soit de l’élève ou de sa famille.</a:t>
            </a:r>
          </a:p>
          <a:p>
            <a:pPr>
              <a:lnSpc>
                <a:spcPct val="107000"/>
              </a:lnSpc>
              <a:spcBef>
                <a:spcPts val="200"/>
              </a:spcBef>
            </a:pPr>
            <a:r>
              <a:rPr lang="fr-FR" sz="11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Description de la mission</a:t>
            </a:r>
          </a:p>
          <a:p>
            <a:pPr>
              <a:lnSpc>
                <a:spcPct val="107000"/>
              </a:lnSpc>
              <a:spcAft>
                <a:spcPts val="8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En lien avec les porteurs du projet, le volontaire organise et anime des actions de sensibilisation à l’accueil des personnes en situation de handicap dans les établissements scolaires de l’enseignement catholique et est partie prenante des actions de communication qui seront mises en place dans le diocèse. </a:t>
            </a:r>
          </a:p>
          <a:p>
            <a:pPr>
              <a:lnSpc>
                <a:spcPct val="107000"/>
              </a:lnSpc>
              <a:spcAft>
                <a:spcPts val="8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Le projet permettra également de s’assurer que l’établissement est sensibilisé à la règlementation relative à l’accessibilité.</a:t>
            </a:r>
          </a:p>
        </p:txBody>
      </p:sp>
    </p:spTree>
    <p:extLst>
      <p:ext uri="{BB962C8B-B14F-4D97-AF65-F5344CB8AC3E}">
        <p14:creationId xmlns:p14="http://schemas.microsoft.com/office/powerpoint/2010/main" val="1889838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467D165-C9BD-45B7-B3B8-CA13249E4DA9}"/>
              </a:ext>
            </a:extLst>
          </p:cNvPr>
          <p:cNvSpPr txBox="1"/>
          <p:nvPr/>
        </p:nvSpPr>
        <p:spPr>
          <a:xfrm>
            <a:off x="457200" y="685800"/>
            <a:ext cx="7620000" cy="5151410"/>
          </a:xfrm>
          <a:prstGeom prst="rect">
            <a:avLst/>
          </a:prstGeom>
          <a:solidFill>
            <a:schemeClr val="bg1">
              <a:lumMod val="95000"/>
            </a:schemeClr>
          </a:solidFill>
        </p:spPr>
        <p:txBody>
          <a:bodyPr wrap="square">
            <a:spAutoFit/>
          </a:bodyPr>
          <a:lstStyle/>
          <a:p>
            <a:pPr>
              <a:lnSpc>
                <a:spcPct val="107000"/>
              </a:lnSpc>
              <a:spcBef>
                <a:spcPts val="200"/>
              </a:spcBef>
            </a:pPr>
            <a:r>
              <a:rPr lang="fr-FR" sz="11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Suite ….</a:t>
            </a:r>
          </a:p>
          <a:p>
            <a:pPr>
              <a:lnSpc>
                <a:spcPct val="107000"/>
              </a:lnSpc>
              <a:spcBef>
                <a:spcPts val="200"/>
              </a:spcBef>
            </a:pPr>
            <a:endParaRPr lang="fr-FR" sz="11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200"/>
              </a:spcBef>
            </a:pPr>
            <a:r>
              <a:rPr lang="fr-FR" sz="11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Tâches confiées au volontaire</a:t>
            </a:r>
          </a:p>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Le volontaire est amené à :</a:t>
            </a:r>
          </a:p>
          <a:p>
            <a:pPr marL="342900" lvl="0" indent="-342900">
              <a:lnSpc>
                <a:spcPct val="107000"/>
              </a:lnSpc>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Participer à l’animation d’actions de sensibilisation dans les établissements scolaires ; </a:t>
            </a:r>
          </a:p>
          <a:p>
            <a:pPr marL="342900" lvl="0" indent="-342900">
              <a:lnSpc>
                <a:spcPct val="107000"/>
              </a:lnSpc>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Préparer et animer des opérations de communication et de sensibilisation sur le handicap en mobilisant les acteurs de l’enseignement catholique, comme la communauté éducative des établissements, les coordonnateurs BEP-ASH (Besoins éducatifs particuliers - Adaptation et scolarisation des élèves en situation de handicap) du diocèse, les référents école inclusive de l’Apel départemental) ; </a:t>
            </a:r>
          </a:p>
          <a:p>
            <a:pPr marL="342900" lvl="0" indent="-342900">
              <a:lnSpc>
                <a:spcPct val="107000"/>
              </a:lnSpc>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Identifier des bonnes pratiques et les diffuser ;</a:t>
            </a:r>
          </a:p>
          <a:p>
            <a:pPr marL="342900" lvl="0" indent="-342900">
              <a:lnSpc>
                <a:spcPct val="107000"/>
              </a:lnSpc>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Créer des partenariats avec les associations locales de représentation et de défense des intérêts des personnes handicapées et de leur famille ; </a:t>
            </a:r>
          </a:p>
          <a:p>
            <a:pPr marL="342900" lvl="0" indent="-342900">
              <a:lnSpc>
                <a:spcPct val="107000"/>
              </a:lnSpc>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Favoriser les rencontres entre la communauté éducative et des personnes en situation de handicap pour mieux cerner leurs besoins ;</a:t>
            </a:r>
          </a:p>
          <a:p>
            <a:pPr marL="342900" lvl="0" indent="-342900">
              <a:lnSpc>
                <a:spcPct val="107000"/>
              </a:lnSpc>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Proposer des actions en vue de favoriser la mise en accessibilité des locaux ;</a:t>
            </a:r>
          </a:p>
          <a:p>
            <a:pPr marL="457200">
              <a:lnSpc>
                <a:spcPct val="107000"/>
              </a:lnSpc>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ts val="200"/>
              </a:spcBef>
            </a:pPr>
            <a:r>
              <a:rPr lang="fr-FR" sz="11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Le profil du tuteur du volontaire</a:t>
            </a:r>
          </a:p>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Tout personne sensibilisée et intéressée par l’accueil des personnes en situation de handicap peut être tuteur, que ce soit un enseignant, un salarié, un bénévole, un personnel de vie scolaire. </a:t>
            </a:r>
          </a:p>
          <a:p>
            <a:pPr>
              <a:lnSpc>
                <a:spcPct val="107000"/>
              </a:lnSpc>
              <a:spcBef>
                <a:spcPts val="200"/>
              </a:spcBef>
            </a:pPr>
            <a:r>
              <a:rPr lang="fr-FR" sz="11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Il est possible également que la personne en charge des questions relatives au handicap au sein des structures départementales de l’enseignement catholique (Ambassadeur de l’accessibilité, coordonnateur ASH…) puisse exercer ce rôle.</a:t>
            </a:r>
            <a:endParaRPr lang="fr-FR" sz="11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ts val="200"/>
              </a:spcBef>
            </a:pPr>
            <a:r>
              <a:rPr lang="fr-FR" sz="11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Périmètre d’actions du volontaire</a:t>
            </a:r>
          </a:p>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Le volontaire peut exercer sa mission dans un ou plusieurs établissements scolaires proches.</a:t>
            </a:r>
          </a:p>
        </p:txBody>
      </p:sp>
    </p:spTree>
    <p:extLst>
      <p:ext uri="{BB962C8B-B14F-4D97-AF65-F5344CB8AC3E}">
        <p14:creationId xmlns:p14="http://schemas.microsoft.com/office/powerpoint/2010/main" val="1523830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81100" y="158495"/>
            <a:ext cx="6518275" cy="462280"/>
          </a:xfrm>
          <a:prstGeom prst="rect">
            <a:avLst/>
          </a:prstGeom>
          <a:solidFill>
            <a:srgbClr val="00A9C2"/>
          </a:solidFill>
          <a:ln w="9144">
            <a:solidFill>
              <a:srgbClr val="92D050"/>
            </a:solidFill>
          </a:ln>
        </p:spPr>
        <p:txBody>
          <a:bodyPr vert="horz" wrap="square" lIns="0" tIns="26669" rIns="0" bIns="0" rtlCol="0">
            <a:spAutoFit/>
          </a:bodyPr>
          <a:lstStyle/>
          <a:p>
            <a:pPr algn="ctr">
              <a:lnSpc>
                <a:spcPct val="100000"/>
              </a:lnSpc>
              <a:spcBef>
                <a:spcPts val="209"/>
              </a:spcBef>
            </a:pPr>
            <a:r>
              <a:rPr sz="2400" b="1" dirty="0">
                <a:solidFill>
                  <a:srgbClr val="FFFFFF"/>
                </a:solidFill>
                <a:latin typeface="Calibri"/>
                <a:cs typeface="Calibri"/>
              </a:rPr>
              <a:t>AXE </a:t>
            </a:r>
            <a:r>
              <a:rPr sz="2400" b="1" spc="-5" dirty="0">
                <a:solidFill>
                  <a:srgbClr val="FFFFFF"/>
                </a:solidFill>
                <a:latin typeface="Calibri"/>
                <a:cs typeface="Calibri"/>
              </a:rPr>
              <a:t>6-</a:t>
            </a:r>
            <a:r>
              <a:rPr sz="2400" b="1" spc="-20" dirty="0">
                <a:solidFill>
                  <a:srgbClr val="FFFFFF"/>
                </a:solidFill>
                <a:latin typeface="Calibri"/>
                <a:cs typeface="Calibri"/>
              </a:rPr>
              <a:t> </a:t>
            </a:r>
            <a:r>
              <a:rPr sz="2400" b="1" spc="-5" dirty="0">
                <a:solidFill>
                  <a:srgbClr val="FFFFFF"/>
                </a:solidFill>
                <a:latin typeface="Calibri"/>
                <a:cs typeface="Calibri"/>
              </a:rPr>
              <a:t>SPORT</a:t>
            </a:r>
            <a:endParaRPr sz="2400">
              <a:latin typeface="Calibri"/>
              <a:cs typeface="Calibri"/>
            </a:endParaRPr>
          </a:p>
        </p:txBody>
      </p:sp>
      <p:sp>
        <p:nvSpPr>
          <p:cNvPr id="3" name="object 3"/>
          <p:cNvSpPr/>
          <p:nvPr/>
        </p:nvSpPr>
        <p:spPr>
          <a:xfrm>
            <a:off x="323532" y="1133094"/>
            <a:ext cx="8630348" cy="296417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410967" y="1126744"/>
            <a:ext cx="0" cy="2989580"/>
          </a:xfrm>
          <a:custGeom>
            <a:avLst/>
            <a:gdLst/>
            <a:ahLst/>
            <a:cxnLst/>
            <a:rect l="l" t="t" r="r" b="b"/>
            <a:pathLst>
              <a:path h="2989579">
                <a:moveTo>
                  <a:pt x="0" y="0"/>
                </a:moveTo>
                <a:lnTo>
                  <a:pt x="0" y="2989072"/>
                </a:lnTo>
              </a:path>
            </a:pathLst>
          </a:custGeom>
          <a:ln w="12700">
            <a:solidFill>
              <a:srgbClr val="FFFFFF"/>
            </a:solidFill>
          </a:ln>
        </p:spPr>
        <p:txBody>
          <a:bodyPr wrap="square" lIns="0" tIns="0" rIns="0" bIns="0" rtlCol="0"/>
          <a:lstStyle/>
          <a:p>
            <a:endParaRPr/>
          </a:p>
        </p:txBody>
      </p:sp>
      <p:sp>
        <p:nvSpPr>
          <p:cNvPr id="5" name="object 5"/>
          <p:cNvSpPr/>
          <p:nvPr/>
        </p:nvSpPr>
        <p:spPr>
          <a:xfrm>
            <a:off x="323532" y="1126744"/>
            <a:ext cx="0" cy="2989580"/>
          </a:xfrm>
          <a:custGeom>
            <a:avLst/>
            <a:gdLst/>
            <a:ahLst/>
            <a:cxnLst/>
            <a:rect l="l" t="t" r="r" b="b"/>
            <a:pathLst>
              <a:path h="2989579">
                <a:moveTo>
                  <a:pt x="0" y="0"/>
                </a:moveTo>
                <a:lnTo>
                  <a:pt x="0" y="2989072"/>
                </a:lnTo>
              </a:path>
            </a:pathLst>
          </a:custGeom>
          <a:ln w="12700">
            <a:solidFill>
              <a:srgbClr val="FFFFFF"/>
            </a:solidFill>
          </a:ln>
        </p:spPr>
        <p:txBody>
          <a:bodyPr wrap="square" lIns="0" tIns="0" rIns="0" bIns="0" rtlCol="0"/>
          <a:lstStyle/>
          <a:p>
            <a:endParaRPr/>
          </a:p>
        </p:txBody>
      </p:sp>
      <p:sp>
        <p:nvSpPr>
          <p:cNvPr id="6" name="object 6"/>
          <p:cNvSpPr/>
          <p:nvPr/>
        </p:nvSpPr>
        <p:spPr>
          <a:xfrm>
            <a:off x="8953881" y="1126744"/>
            <a:ext cx="0" cy="2989580"/>
          </a:xfrm>
          <a:custGeom>
            <a:avLst/>
            <a:gdLst/>
            <a:ahLst/>
            <a:cxnLst/>
            <a:rect l="l" t="t" r="r" b="b"/>
            <a:pathLst>
              <a:path h="2989579">
                <a:moveTo>
                  <a:pt x="0" y="0"/>
                </a:moveTo>
                <a:lnTo>
                  <a:pt x="0" y="2989072"/>
                </a:lnTo>
              </a:path>
            </a:pathLst>
          </a:custGeom>
          <a:ln w="12700">
            <a:solidFill>
              <a:srgbClr val="FFFFFF"/>
            </a:solidFill>
          </a:ln>
        </p:spPr>
        <p:txBody>
          <a:bodyPr wrap="square" lIns="0" tIns="0" rIns="0" bIns="0" rtlCol="0"/>
          <a:lstStyle/>
          <a:p>
            <a:endParaRPr/>
          </a:p>
        </p:txBody>
      </p:sp>
      <p:sp>
        <p:nvSpPr>
          <p:cNvPr id="7" name="object 7"/>
          <p:cNvSpPr/>
          <p:nvPr/>
        </p:nvSpPr>
        <p:spPr>
          <a:xfrm>
            <a:off x="317182" y="1133094"/>
            <a:ext cx="8643620" cy="0"/>
          </a:xfrm>
          <a:custGeom>
            <a:avLst/>
            <a:gdLst/>
            <a:ahLst/>
            <a:cxnLst/>
            <a:rect l="l" t="t" r="r" b="b"/>
            <a:pathLst>
              <a:path w="8643620">
                <a:moveTo>
                  <a:pt x="0" y="0"/>
                </a:moveTo>
                <a:lnTo>
                  <a:pt x="8643048" y="0"/>
                </a:lnTo>
              </a:path>
            </a:pathLst>
          </a:custGeom>
          <a:ln w="12700">
            <a:solidFill>
              <a:srgbClr val="FFFFFF"/>
            </a:solidFill>
          </a:ln>
        </p:spPr>
        <p:txBody>
          <a:bodyPr wrap="square" lIns="0" tIns="0" rIns="0" bIns="0" rtlCol="0"/>
          <a:lstStyle/>
          <a:p>
            <a:endParaRPr/>
          </a:p>
        </p:txBody>
      </p:sp>
      <p:sp>
        <p:nvSpPr>
          <p:cNvPr id="8" name="object 8"/>
          <p:cNvSpPr/>
          <p:nvPr/>
        </p:nvSpPr>
        <p:spPr>
          <a:xfrm>
            <a:off x="317182" y="4096765"/>
            <a:ext cx="8643620" cy="0"/>
          </a:xfrm>
          <a:custGeom>
            <a:avLst/>
            <a:gdLst/>
            <a:ahLst/>
            <a:cxnLst/>
            <a:rect l="l" t="t" r="r" b="b"/>
            <a:pathLst>
              <a:path w="8643620">
                <a:moveTo>
                  <a:pt x="0" y="0"/>
                </a:moveTo>
                <a:lnTo>
                  <a:pt x="8643048"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551180" y="1605936"/>
            <a:ext cx="1717039" cy="1230630"/>
          </a:xfrm>
          <a:prstGeom prst="rect">
            <a:avLst/>
          </a:prstGeom>
        </p:spPr>
        <p:txBody>
          <a:bodyPr vert="horz" wrap="square" lIns="0" tIns="13335" rIns="0" bIns="0" rtlCol="0">
            <a:spAutoFit/>
          </a:bodyPr>
          <a:lstStyle/>
          <a:p>
            <a:pPr marL="12700" marR="5080" indent="97155">
              <a:lnSpc>
                <a:spcPct val="131700"/>
              </a:lnSpc>
              <a:spcBef>
                <a:spcPts val="105"/>
              </a:spcBef>
            </a:pPr>
            <a:r>
              <a:rPr sz="3000" b="1" spc="-15" dirty="0">
                <a:latin typeface="Calibri"/>
                <a:cs typeface="Calibri"/>
              </a:rPr>
              <a:t>Exemples  </a:t>
            </a:r>
            <a:r>
              <a:rPr sz="3000" b="1" dirty="0">
                <a:latin typeface="Calibri"/>
                <a:cs typeface="Calibri"/>
              </a:rPr>
              <a:t>de</a:t>
            </a:r>
            <a:r>
              <a:rPr sz="3000" b="1" spc="-70" dirty="0">
                <a:latin typeface="Calibri"/>
                <a:cs typeface="Calibri"/>
              </a:rPr>
              <a:t> </a:t>
            </a:r>
            <a:r>
              <a:rPr sz="3000" b="1" spc="-10" dirty="0">
                <a:latin typeface="Calibri"/>
                <a:cs typeface="Calibri"/>
              </a:rPr>
              <a:t>mission</a:t>
            </a:r>
            <a:endParaRPr sz="3000">
              <a:latin typeface="Calibri"/>
              <a:cs typeface="Calibri"/>
            </a:endParaRPr>
          </a:p>
        </p:txBody>
      </p:sp>
      <p:sp>
        <p:nvSpPr>
          <p:cNvPr id="10" name="object 10"/>
          <p:cNvSpPr txBox="1"/>
          <p:nvPr/>
        </p:nvSpPr>
        <p:spPr>
          <a:xfrm>
            <a:off x="2443352" y="1140663"/>
            <a:ext cx="5704840" cy="39179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3399"/>
                </a:solidFill>
                <a:latin typeface="Courier New"/>
                <a:cs typeface="Courier New"/>
              </a:rPr>
              <a:t>o </a:t>
            </a:r>
            <a:r>
              <a:rPr sz="2400" b="1" spc="-10" dirty="0">
                <a:latin typeface="Calibri"/>
                <a:cs typeface="Calibri"/>
              </a:rPr>
              <a:t>Participer </a:t>
            </a:r>
            <a:r>
              <a:rPr sz="2400" b="1" dirty="0">
                <a:latin typeface="Calibri"/>
                <a:cs typeface="Calibri"/>
              </a:rPr>
              <a:t>au </a:t>
            </a:r>
            <a:r>
              <a:rPr sz="2400" b="1" spc="-10" dirty="0">
                <a:latin typeface="Calibri"/>
                <a:cs typeface="Calibri"/>
              </a:rPr>
              <a:t>développement </a:t>
            </a:r>
            <a:r>
              <a:rPr sz="2400" b="1" dirty="0">
                <a:latin typeface="Calibri"/>
                <a:cs typeface="Calibri"/>
              </a:rPr>
              <a:t>de</a:t>
            </a:r>
            <a:r>
              <a:rPr sz="2400" b="1" spc="-175" dirty="0">
                <a:latin typeface="Calibri"/>
                <a:cs typeface="Calibri"/>
              </a:rPr>
              <a:t> </a:t>
            </a:r>
            <a:r>
              <a:rPr sz="2400" b="1" spc="-10" dirty="0">
                <a:latin typeface="Calibri"/>
                <a:cs typeface="Calibri"/>
              </a:rPr>
              <a:t>nouvelles</a:t>
            </a:r>
            <a:endParaRPr sz="2400" dirty="0">
              <a:latin typeface="Calibri"/>
              <a:cs typeface="Calibri"/>
            </a:endParaRPr>
          </a:p>
        </p:txBody>
      </p:sp>
      <p:sp>
        <p:nvSpPr>
          <p:cNvPr id="11" name="object 11"/>
          <p:cNvSpPr txBox="1"/>
          <p:nvPr/>
        </p:nvSpPr>
        <p:spPr>
          <a:xfrm>
            <a:off x="2443352" y="1506982"/>
            <a:ext cx="5527040" cy="2550160"/>
          </a:xfrm>
          <a:prstGeom prst="rect">
            <a:avLst/>
          </a:prstGeom>
        </p:spPr>
        <p:txBody>
          <a:bodyPr vert="horz" wrap="square" lIns="0" tIns="67310" rIns="0" bIns="0" rtlCol="0">
            <a:spAutoFit/>
          </a:bodyPr>
          <a:lstStyle/>
          <a:p>
            <a:pPr marL="355600">
              <a:lnSpc>
                <a:spcPct val="100000"/>
              </a:lnSpc>
              <a:spcBef>
                <a:spcPts val="530"/>
              </a:spcBef>
            </a:pPr>
            <a:r>
              <a:rPr sz="2400" b="1" spc="-5" dirty="0">
                <a:latin typeface="Calibri"/>
                <a:cs typeface="Calibri"/>
              </a:rPr>
              <a:t>activités</a:t>
            </a:r>
            <a:r>
              <a:rPr sz="2400" b="1" spc="-10" dirty="0">
                <a:latin typeface="Calibri"/>
                <a:cs typeface="Calibri"/>
              </a:rPr>
              <a:t> </a:t>
            </a:r>
            <a:r>
              <a:rPr sz="2400" b="1" spc="-5" dirty="0">
                <a:latin typeface="Calibri"/>
                <a:cs typeface="Calibri"/>
              </a:rPr>
              <a:t>sportives</a:t>
            </a:r>
            <a:endParaRPr sz="2400" dirty="0">
              <a:latin typeface="Calibri"/>
              <a:cs typeface="Calibri"/>
            </a:endParaRPr>
          </a:p>
          <a:p>
            <a:pPr marL="355600" indent="-342900">
              <a:lnSpc>
                <a:spcPct val="100000"/>
              </a:lnSpc>
              <a:spcBef>
                <a:spcPts val="430"/>
              </a:spcBef>
              <a:buFont typeface="Courier New"/>
              <a:buChar char="o"/>
              <a:tabLst>
                <a:tab pos="356235" algn="l"/>
              </a:tabLst>
            </a:pPr>
            <a:r>
              <a:rPr sz="2400" b="1" spc="-10" dirty="0">
                <a:latin typeface="Calibri"/>
                <a:cs typeface="Calibri"/>
              </a:rPr>
              <a:t>Participer </a:t>
            </a:r>
            <a:r>
              <a:rPr sz="2400" b="1" dirty="0">
                <a:latin typeface="Calibri"/>
                <a:cs typeface="Calibri"/>
              </a:rPr>
              <a:t>à </a:t>
            </a:r>
            <a:r>
              <a:rPr sz="2400" b="1" spc="-20" dirty="0">
                <a:latin typeface="Calibri"/>
                <a:cs typeface="Calibri"/>
              </a:rPr>
              <a:t>l’organisation </a:t>
            </a:r>
            <a:r>
              <a:rPr sz="2400" b="1" dirty="0">
                <a:latin typeface="Calibri"/>
                <a:cs typeface="Calibri"/>
              </a:rPr>
              <a:t>de </a:t>
            </a:r>
            <a:r>
              <a:rPr sz="2400" b="1" spc="-15" dirty="0">
                <a:latin typeface="Calibri"/>
                <a:cs typeface="Calibri"/>
              </a:rPr>
              <a:t>rencontres</a:t>
            </a:r>
            <a:endParaRPr sz="2400" dirty="0">
              <a:latin typeface="Calibri"/>
              <a:cs typeface="Calibri"/>
            </a:endParaRPr>
          </a:p>
          <a:p>
            <a:pPr marL="355600">
              <a:lnSpc>
                <a:spcPct val="100000"/>
              </a:lnSpc>
              <a:spcBef>
                <a:spcPts val="434"/>
              </a:spcBef>
            </a:pPr>
            <a:r>
              <a:rPr sz="2400" b="1" spc="-5" dirty="0">
                <a:latin typeface="Calibri"/>
                <a:cs typeface="Calibri"/>
              </a:rPr>
              <a:t>sportives</a:t>
            </a:r>
            <a:r>
              <a:rPr sz="2400" b="1" spc="-10" dirty="0">
                <a:latin typeface="Calibri"/>
                <a:cs typeface="Calibri"/>
              </a:rPr>
              <a:t> </a:t>
            </a:r>
            <a:r>
              <a:rPr sz="2400" b="1" spc="-5" dirty="0">
                <a:latin typeface="Calibri"/>
                <a:cs typeface="Calibri"/>
              </a:rPr>
              <a:t>(tournois)</a:t>
            </a:r>
            <a:endParaRPr sz="2400" dirty="0">
              <a:latin typeface="Calibri"/>
              <a:cs typeface="Calibri"/>
            </a:endParaRPr>
          </a:p>
          <a:p>
            <a:pPr marL="355600" indent="-342900">
              <a:lnSpc>
                <a:spcPct val="100000"/>
              </a:lnSpc>
              <a:spcBef>
                <a:spcPts val="434"/>
              </a:spcBef>
              <a:buFont typeface="Courier New"/>
              <a:buChar char="o"/>
              <a:tabLst>
                <a:tab pos="356235" algn="l"/>
              </a:tabLst>
            </a:pPr>
            <a:r>
              <a:rPr sz="2400" b="1" spc="-5" dirty="0">
                <a:latin typeface="Calibri"/>
                <a:cs typeface="Calibri"/>
              </a:rPr>
              <a:t>Sensibiliser </a:t>
            </a:r>
            <a:r>
              <a:rPr sz="2400" b="1" dirty="0">
                <a:latin typeface="Calibri"/>
                <a:cs typeface="Calibri"/>
              </a:rPr>
              <a:t>les </a:t>
            </a:r>
            <a:r>
              <a:rPr sz="2400" b="1" spc="-10" dirty="0">
                <a:latin typeface="Calibri"/>
                <a:cs typeface="Calibri"/>
              </a:rPr>
              <a:t>élèves </a:t>
            </a:r>
            <a:r>
              <a:rPr sz="2400" b="1" dirty="0">
                <a:latin typeface="Calibri"/>
                <a:cs typeface="Calibri"/>
              </a:rPr>
              <a:t>à la </a:t>
            </a:r>
            <a:r>
              <a:rPr sz="2400" b="1" spc="-15" dirty="0">
                <a:latin typeface="Calibri"/>
                <a:cs typeface="Calibri"/>
              </a:rPr>
              <a:t>pratique</a:t>
            </a:r>
            <a:r>
              <a:rPr sz="2400" b="1" spc="-5" dirty="0">
                <a:latin typeface="Calibri"/>
                <a:cs typeface="Calibri"/>
              </a:rPr>
              <a:t> </a:t>
            </a:r>
            <a:r>
              <a:rPr sz="2400" b="1" spc="-10" dirty="0">
                <a:latin typeface="Calibri"/>
                <a:cs typeface="Calibri"/>
              </a:rPr>
              <a:t>d’une</a:t>
            </a:r>
            <a:endParaRPr sz="2400" dirty="0">
              <a:latin typeface="Calibri"/>
              <a:cs typeface="Calibri"/>
            </a:endParaRPr>
          </a:p>
          <a:p>
            <a:pPr marL="355600">
              <a:lnSpc>
                <a:spcPct val="100000"/>
              </a:lnSpc>
              <a:spcBef>
                <a:spcPts val="430"/>
              </a:spcBef>
            </a:pPr>
            <a:r>
              <a:rPr sz="2400" b="1" spc="-5" dirty="0">
                <a:latin typeface="Calibri"/>
                <a:cs typeface="Calibri"/>
              </a:rPr>
              <a:t>activité</a:t>
            </a:r>
            <a:r>
              <a:rPr sz="2400" b="1" spc="-10" dirty="0">
                <a:latin typeface="Calibri"/>
                <a:cs typeface="Calibri"/>
              </a:rPr>
              <a:t> physique</a:t>
            </a:r>
            <a:endParaRPr sz="2400" dirty="0">
              <a:latin typeface="Calibri"/>
              <a:cs typeface="Calibri"/>
            </a:endParaRPr>
          </a:p>
          <a:p>
            <a:pPr marL="355600" indent="-342900">
              <a:lnSpc>
                <a:spcPct val="100000"/>
              </a:lnSpc>
              <a:spcBef>
                <a:spcPts val="434"/>
              </a:spcBef>
              <a:buFont typeface="Courier New"/>
              <a:buChar char="o"/>
              <a:tabLst>
                <a:tab pos="356235" algn="l"/>
              </a:tabLst>
            </a:pPr>
            <a:r>
              <a:rPr sz="2400" b="1" spc="-15" dirty="0">
                <a:latin typeface="Calibri"/>
                <a:cs typeface="Calibri"/>
              </a:rPr>
              <a:t>Favoriser </a:t>
            </a:r>
            <a:r>
              <a:rPr sz="2400" b="1" spc="-20" dirty="0">
                <a:latin typeface="Calibri"/>
                <a:cs typeface="Calibri"/>
              </a:rPr>
              <a:t>l’accès </a:t>
            </a:r>
            <a:r>
              <a:rPr sz="2400" b="1" dirty="0">
                <a:latin typeface="Calibri"/>
                <a:cs typeface="Calibri"/>
              </a:rPr>
              <a:t>au sport </a:t>
            </a:r>
            <a:r>
              <a:rPr sz="2400" b="1" spc="-5" dirty="0">
                <a:latin typeface="Calibri"/>
                <a:cs typeface="Calibri"/>
              </a:rPr>
              <a:t>pour</a:t>
            </a:r>
            <a:r>
              <a:rPr sz="2400" b="1" spc="-60" dirty="0">
                <a:latin typeface="Calibri"/>
                <a:cs typeface="Calibri"/>
              </a:rPr>
              <a:t> </a:t>
            </a:r>
            <a:r>
              <a:rPr sz="2400" b="1" spc="-10" dirty="0">
                <a:latin typeface="Calibri"/>
                <a:cs typeface="Calibri"/>
              </a:rPr>
              <a:t>tous</a:t>
            </a:r>
            <a:endParaRPr sz="2400" dirty="0">
              <a:latin typeface="Calibri"/>
              <a:cs typeface="Calibri"/>
            </a:endParaRPr>
          </a:p>
        </p:txBody>
      </p:sp>
      <p:sp>
        <p:nvSpPr>
          <p:cNvPr id="12" name="object 12"/>
          <p:cNvSpPr txBox="1"/>
          <p:nvPr/>
        </p:nvSpPr>
        <p:spPr>
          <a:xfrm>
            <a:off x="8506206" y="6380175"/>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36</a:t>
            </a:r>
            <a:endParaRPr sz="1200">
              <a:latin typeface="Calibri"/>
              <a:cs typeface="Calibri"/>
            </a:endParaRPr>
          </a:p>
        </p:txBody>
      </p:sp>
      <p:sp>
        <p:nvSpPr>
          <p:cNvPr id="13" name="object 13"/>
          <p:cNvSpPr/>
          <p:nvPr/>
        </p:nvSpPr>
        <p:spPr>
          <a:xfrm>
            <a:off x="4962905" y="4574794"/>
            <a:ext cx="0" cy="353060"/>
          </a:xfrm>
          <a:custGeom>
            <a:avLst/>
            <a:gdLst/>
            <a:ahLst/>
            <a:cxnLst/>
            <a:rect l="l" t="t" r="r" b="b"/>
            <a:pathLst>
              <a:path h="353060">
                <a:moveTo>
                  <a:pt x="0" y="0"/>
                </a:moveTo>
                <a:lnTo>
                  <a:pt x="0" y="353059"/>
                </a:lnTo>
              </a:path>
            </a:pathLst>
          </a:custGeom>
          <a:ln w="12700">
            <a:solidFill>
              <a:srgbClr val="FFFFFF"/>
            </a:solidFill>
          </a:ln>
        </p:spPr>
        <p:txBody>
          <a:bodyPr wrap="square" lIns="0" tIns="0" rIns="0" bIns="0" rtlCol="0"/>
          <a:lstStyle/>
          <a:p>
            <a:endParaRPr/>
          </a:p>
        </p:txBody>
      </p:sp>
      <p:sp>
        <p:nvSpPr>
          <p:cNvPr id="14" name="object 14"/>
          <p:cNvSpPr/>
          <p:nvPr/>
        </p:nvSpPr>
        <p:spPr>
          <a:xfrm>
            <a:off x="323532" y="4574794"/>
            <a:ext cx="0" cy="353060"/>
          </a:xfrm>
          <a:custGeom>
            <a:avLst/>
            <a:gdLst/>
            <a:ahLst/>
            <a:cxnLst/>
            <a:rect l="l" t="t" r="r" b="b"/>
            <a:pathLst>
              <a:path h="353060">
                <a:moveTo>
                  <a:pt x="0" y="0"/>
                </a:moveTo>
                <a:lnTo>
                  <a:pt x="0" y="353059"/>
                </a:lnTo>
              </a:path>
            </a:pathLst>
          </a:custGeom>
          <a:ln w="12700">
            <a:solidFill>
              <a:srgbClr val="FFFFFF"/>
            </a:solidFill>
          </a:ln>
        </p:spPr>
        <p:txBody>
          <a:bodyPr wrap="square" lIns="0" tIns="0" rIns="0" bIns="0" rtlCol="0"/>
          <a:lstStyle/>
          <a:p>
            <a:endParaRPr/>
          </a:p>
        </p:txBody>
      </p:sp>
      <p:sp>
        <p:nvSpPr>
          <p:cNvPr id="15" name="object 15"/>
          <p:cNvSpPr/>
          <p:nvPr/>
        </p:nvSpPr>
        <p:spPr>
          <a:xfrm>
            <a:off x="9144000" y="4574794"/>
            <a:ext cx="0" cy="391160"/>
          </a:xfrm>
          <a:custGeom>
            <a:avLst/>
            <a:gdLst/>
            <a:ahLst/>
            <a:cxnLst/>
            <a:rect l="l" t="t" r="r" b="b"/>
            <a:pathLst>
              <a:path h="391160">
                <a:moveTo>
                  <a:pt x="0" y="0"/>
                </a:moveTo>
                <a:lnTo>
                  <a:pt x="0" y="391159"/>
                </a:lnTo>
              </a:path>
            </a:pathLst>
          </a:custGeom>
          <a:ln w="12700">
            <a:solidFill>
              <a:srgbClr val="FFFFFF"/>
            </a:solidFill>
          </a:ln>
        </p:spPr>
        <p:txBody>
          <a:bodyPr wrap="square" lIns="0" tIns="0" rIns="0" bIns="0" rtlCol="0"/>
          <a:lstStyle/>
          <a:p>
            <a:endParaRPr/>
          </a:p>
        </p:txBody>
      </p:sp>
      <p:sp>
        <p:nvSpPr>
          <p:cNvPr id="16" name="object 16"/>
          <p:cNvSpPr txBox="1"/>
          <p:nvPr/>
        </p:nvSpPr>
        <p:spPr>
          <a:xfrm>
            <a:off x="4969255" y="4587494"/>
            <a:ext cx="4168775" cy="340360"/>
          </a:xfrm>
          <a:prstGeom prst="rect">
            <a:avLst/>
          </a:prstGeom>
          <a:solidFill>
            <a:srgbClr val="00A9C2"/>
          </a:solidFill>
        </p:spPr>
        <p:txBody>
          <a:bodyPr vert="horz" wrap="square" lIns="0" tIns="25400" rIns="0" bIns="0" rtlCol="0">
            <a:spAutoFit/>
          </a:bodyPr>
          <a:lstStyle/>
          <a:p>
            <a:pPr marL="1093470">
              <a:lnSpc>
                <a:spcPct val="100000"/>
              </a:lnSpc>
              <a:spcBef>
                <a:spcPts val="200"/>
              </a:spcBef>
            </a:pPr>
            <a:r>
              <a:rPr sz="1800" b="1" spc="-5" dirty="0">
                <a:latin typeface="Calibri"/>
                <a:cs typeface="Calibri"/>
              </a:rPr>
              <a:t>POINT </a:t>
            </a:r>
            <a:r>
              <a:rPr sz="1800" b="1" dirty="0">
                <a:latin typeface="Calibri"/>
                <a:cs typeface="Calibri"/>
              </a:rPr>
              <a:t>DE</a:t>
            </a:r>
            <a:r>
              <a:rPr sz="1800" b="1" spc="-5" dirty="0">
                <a:latin typeface="Calibri"/>
                <a:cs typeface="Calibri"/>
              </a:rPr>
              <a:t> VIGILANCE</a:t>
            </a:r>
            <a:endParaRPr sz="1800">
              <a:latin typeface="Calibri"/>
              <a:cs typeface="Calibri"/>
            </a:endParaRPr>
          </a:p>
        </p:txBody>
      </p:sp>
      <p:sp>
        <p:nvSpPr>
          <p:cNvPr id="17" name="object 17"/>
          <p:cNvSpPr txBox="1"/>
          <p:nvPr/>
        </p:nvSpPr>
        <p:spPr>
          <a:xfrm>
            <a:off x="5211317" y="5093919"/>
            <a:ext cx="3742563" cy="936154"/>
          </a:xfrm>
          <a:prstGeom prst="rect">
            <a:avLst/>
          </a:prstGeom>
        </p:spPr>
        <p:txBody>
          <a:bodyPr vert="horz" wrap="square" lIns="0" tIns="12700" rIns="0" bIns="0" rtlCol="0">
            <a:spAutoFit/>
          </a:bodyPr>
          <a:lstStyle/>
          <a:p>
            <a:pPr marL="12700">
              <a:lnSpc>
                <a:spcPct val="100000"/>
              </a:lnSpc>
              <a:spcBef>
                <a:spcPts val="100"/>
              </a:spcBef>
            </a:pPr>
            <a:r>
              <a:rPr sz="2000" spc="-15" dirty="0">
                <a:latin typeface="Calibri"/>
                <a:cs typeface="Calibri"/>
              </a:rPr>
              <a:t>Pas d’encadrement </a:t>
            </a:r>
            <a:r>
              <a:rPr sz="2000" spc="-5" dirty="0">
                <a:latin typeface="Calibri"/>
                <a:cs typeface="Calibri"/>
              </a:rPr>
              <a:t>seul,</a:t>
            </a:r>
            <a:r>
              <a:rPr sz="2000" spc="10" dirty="0">
                <a:latin typeface="Calibri"/>
                <a:cs typeface="Calibri"/>
              </a:rPr>
              <a:t> </a:t>
            </a:r>
            <a:r>
              <a:rPr sz="2000" spc="-5" dirty="0">
                <a:latin typeface="Calibri"/>
                <a:cs typeface="Calibri"/>
              </a:rPr>
              <a:t>pas</a:t>
            </a:r>
            <a:endParaRPr sz="2000" dirty="0">
              <a:latin typeface="Calibri"/>
              <a:cs typeface="Calibri"/>
            </a:endParaRPr>
          </a:p>
          <a:p>
            <a:pPr marL="12700">
              <a:lnSpc>
                <a:spcPct val="100000"/>
              </a:lnSpc>
              <a:spcBef>
                <a:spcPts val="5"/>
              </a:spcBef>
            </a:pPr>
            <a:r>
              <a:rPr sz="2000" spc="-15" dirty="0">
                <a:latin typeface="Calibri"/>
                <a:cs typeface="Calibri"/>
              </a:rPr>
              <a:t>d’entrainement</a:t>
            </a:r>
            <a:endParaRPr sz="2000" dirty="0">
              <a:latin typeface="Calibri"/>
              <a:cs typeface="Calibri"/>
            </a:endParaRPr>
          </a:p>
          <a:p>
            <a:pPr marL="12700">
              <a:lnSpc>
                <a:spcPct val="100000"/>
              </a:lnSpc>
            </a:pPr>
            <a:r>
              <a:rPr sz="2000" spc="-15" dirty="0">
                <a:latin typeface="Calibri"/>
                <a:cs typeface="Calibri"/>
              </a:rPr>
              <a:t>Pas </a:t>
            </a:r>
            <a:r>
              <a:rPr sz="2000" spc="-20" dirty="0">
                <a:latin typeface="Calibri"/>
                <a:cs typeface="Calibri"/>
              </a:rPr>
              <a:t>d’entretien </a:t>
            </a:r>
            <a:r>
              <a:rPr sz="2000" spc="-5" dirty="0">
                <a:latin typeface="Calibri"/>
                <a:cs typeface="Calibri"/>
              </a:rPr>
              <a:t>des</a:t>
            </a:r>
            <a:r>
              <a:rPr sz="2000" dirty="0">
                <a:latin typeface="Calibri"/>
                <a:cs typeface="Calibri"/>
              </a:rPr>
              <a:t> </a:t>
            </a:r>
            <a:r>
              <a:rPr sz="2000" spc="-10" dirty="0">
                <a:latin typeface="Calibri"/>
                <a:cs typeface="Calibri"/>
              </a:rPr>
              <a:t>installations</a:t>
            </a:r>
            <a:endParaRPr sz="180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5843" y="396240"/>
            <a:ext cx="8641080" cy="460375"/>
          </a:xfrm>
          <a:prstGeom prst="rect">
            <a:avLst/>
          </a:prstGeom>
          <a:solidFill>
            <a:srgbClr val="00A9C2"/>
          </a:solidFill>
          <a:ln w="9144">
            <a:solidFill>
              <a:srgbClr val="92D050"/>
            </a:solidFill>
          </a:ln>
        </p:spPr>
        <p:txBody>
          <a:bodyPr vert="horz" wrap="square" lIns="0" tIns="25400" rIns="0" bIns="0" rtlCol="0">
            <a:spAutoFit/>
          </a:bodyPr>
          <a:lstStyle/>
          <a:p>
            <a:pPr algn="ctr">
              <a:lnSpc>
                <a:spcPct val="100000"/>
              </a:lnSpc>
              <a:spcBef>
                <a:spcPts val="200"/>
              </a:spcBef>
            </a:pPr>
            <a:r>
              <a:rPr spc="-5" dirty="0"/>
              <a:t>SPORT-EXEMPLE</a:t>
            </a:r>
          </a:p>
        </p:txBody>
      </p:sp>
      <p:sp>
        <p:nvSpPr>
          <p:cNvPr id="3" name="object 3"/>
          <p:cNvSpPr/>
          <p:nvPr/>
        </p:nvSpPr>
        <p:spPr>
          <a:xfrm>
            <a:off x="251523" y="1087755"/>
            <a:ext cx="8665400" cy="81381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66060" y="1081405"/>
            <a:ext cx="0" cy="840105"/>
          </a:xfrm>
          <a:custGeom>
            <a:avLst/>
            <a:gdLst/>
            <a:ahLst/>
            <a:cxnLst/>
            <a:rect l="l" t="t" r="r" b="b"/>
            <a:pathLst>
              <a:path h="840105">
                <a:moveTo>
                  <a:pt x="0" y="0"/>
                </a:moveTo>
                <a:lnTo>
                  <a:pt x="0" y="839851"/>
                </a:lnTo>
              </a:path>
            </a:pathLst>
          </a:custGeom>
          <a:ln w="12700">
            <a:solidFill>
              <a:srgbClr val="FFFFFF"/>
            </a:solidFill>
          </a:ln>
        </p:spPr>
        <p:txBody>
          <a:bodyPr wrap="square" lIns="0" tIns="0" rIns="0" bIns="0" rtlCol="0"/>
          <a:lstStyle/>
          <a:p>
            <a:endParaRPr/>
          </a:p>
        </p:txBody>
      </p:sp>
      <p:sp>
        <p:nvSpPr>
          <p:cNvPr id="5" name="object 5"/>
          <p:cNvSpPr/>
          <p:nvPr/>
        </p:nvSpPr>
        <p:spPr>
          <a:xfrm>
            <a:off x="251523" y="1081405"/>
            <a:ext cx="0" cy="840105"/>
          </a:xfrm>
          <a:custGeom>
            <a:avLst/>
            <a:gdLst/>
            <a:ahLst/>
            <a:cxnLst/>
            <a:rect l="l" t="t" r="r" b="b"/>
            <a:pathLst>
              <a:path h="840105">
                <a:moveTo>
                  <a:pt x="0" y="0"/>
                </a:moveTo>
                <a:lnTo>
                  <a:pt x="0" y="839851"/>
                </a:lnTo>
              </a:path>
            </a:pathLst>
          </a:custGeom>
          <a:ln w="12700">
            <a:solidFill>
              <a:srgbClr val="FFFFFF"/>
            </a:solidFill>
          </a:ln>
        </p:spPr>
        <p:txBody>
          <a:bodyPr wrap="square" lIns="0" tIns="0" rIns="0" bIns="0" rtlCol="0"/>
          <a:lstStyle/>
          <a:p>
            <a:endParaRPr/>
          </a:p>
        </p:txBody>
      </p:sp>
      <p:sp>
        <p:nvSpPr>
          <p:cNvPr id="6" name="object 6"/>
          <p:cNvSpPr/>
          <p:nvPr/>
        </p:nvSpPr>
        <p:spPr>
          <a:xfrm>
            <a:off x="8916543" y="1081405"/>
            <a:ext cx="0" cy="840105"/>
          </a:xfrm>
          <a:custGeom>
            <a:avLst/>
            <a:gdLst/>
            <a:ahLst/>
            <a:cxnLst/>
            <a:rect l="l" t="t" r="r" b="b"/>
            <a:pathLst>
              <a:path h="840105">
                <a:moveTo>
                  <a:pt x="0" y="0"/>
                </a:moveTo>
                <a:lnTo>
                  <a:pt x="0" y="839851"/>
                </a:lnTo>
              </a:path>
            </a:pathLst>
          </a:custGeom>
          <a:ln w="12700">
            <a:solidFill>
              <a:srgbClr val="FFFFFF"/>
            </a:solidFill>
          </a:ln>
        </p:spPr>
        <p:txBody>
          <a:bodyPr wrap="square" lIns="0" tIns="0" rIns="0" bIns="0" rtlCol="0"/>
          <a:lstStyle/>
          <a:p>
            <a:endParaRPr/>
          </a:p>
        </p:txBody>
      </p:sp>
      <p:sp>
        <p:nvSpPr>
          <p:cNvPr id="7" name="object 7"/>
          <p:cNvSpPr/>
          <p:nvPr/>
        </p:nvSpPr>
        <p:spPr>
          <a:xfrm>
            <a:off x="245173" y="1087755"/>
            <a:ext cx="8677910" cy="0"/>
          </a:xfrm>
          <a:custGeom>
            <a:avLst/>
            <a:gdLst/>
            <a:ahLst/>
            <a:cxnLst/>
            <a:rect l="l" t="t" r="r" b="b"/>
            <a:pathLst>
              <a:path w="8677910">
                <a:moveTo>
                  <a:pt x="0" y="0"/>
                </a:moveTo>
                <a:lnTo>
                  <a:pt x="8677719" y="0"/>
                </a:lnTo>
              </a:path>
            </a:pathLst>
          </a:custGeom>
          <a:ln w="12700">
            <a:solidFill>
              <a:srgbClr val="FFFFFF"/>
            </a:solidFill>
          </a:ln>
        </p:spPr>
        <p:txBody>
          <a:bodyPr wrap="square" lIns="0" tIns="0" rIns="0" bIns="0" rtlCol="0"/>
          <a:lstStyle/>
          <a:p>
            <a:endParaRPr/>
          </a:p>
        </p:txBody>
      </p:sp>
      <p:sp>
        <p:nvSpPr>
          <p:cNvPr id="8" name="object 8"/>
          <p:cNvSpPr/>
          <p:nvPr/>
        </p:nvSpPr>
        <p:spPr>
          <a:xfrm>
            <a:off x="245173" y="1902205"/>
            <a:ext cx="8677910" cy="0"/>
          </a:xfrm>
          <a:custGeom>
            <a:avLst/>
            <a:gdLst/>
            <a:ahLst/>
            <a:cxnLst/>
            <a:rect l="l" t="t" r="r" b="b"/>
            <a:pathLst>
              <a:path w="8677910">
                <a:moveTo>
                  <a:pt x="0" y="0"/>
                </a:moveTo>
                <a:lnTo>
                  <a:pt x="8677719"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479247" y="1350010"/>
            <a:ext cx="1966595" cy="269240"/>
          </a:xfrm>
          <a:prstGeom prst="rect">
            <a:avLst/>
          </a:prstGeom>
        </p:spPr>
        <p:txBody>
          <a:bodyPr vert="horz" wrap="square" lIns="0" tIns="12065" rIns="0" bIns="0" rtlCol="0">
            <a:spAutoFit/>
          </a:bodyPr>
          <a:lstStyle/>
          <a:p>
            <a:pPr marL="12700">
              <a:lnSpc>
                <a:spcPct val="100000"/>
              </a:lnSpc>
              <a:spcBef>
                <a:spcPts val="95"/>
              </a:spcBef>
              <a:tabLst>
                <a:tab pos="1831339" algn="l"/>
              </a:tabLst>
            </a:pPr>
            <a:r>
              <a:rPr sz="1600" b="1" spc="-10" dirty="0">
                <a:latin typeface="Calibri"/>
                <a:cs typeface="Calibri"/>
              </a:rPr>
              <a:t>T</a:t>
            </a:r>
            <a:r>
              <a:rPr sz="1600" b="1" spc="-5" dirty="0">
                <a:latin typeface="Calibri"/>
                <a:cs typeface="Calibri"/>
              </a:rPr>
              <a:t>it</a:t>
            </a:r>
            <a:r>
              <a:rPr sz="1600" b="1" spc="-25" dirty="0">
                <a:latin typeface="Calibri"/>
                <a:cs typeface="Calibri"/>
              </a:rPr>
              <a:t>r</a:t>
            </a:r>
            <a:r>
              <a:rPr sz="1600" b="1" spc="-5" dirty="0">
                <a:latin typeface="Calibri"/>
                <a:cs typeface="Calibri"/>
              </a:rPr>
              <a:t>e</a:t>
            </a:r>
            <a:r>
              <a:rPr sz="1600" b="1" spc="-15" dirty="0">
                <a:latin typeface="Calibri"/>
                <a:cs typeface="Calibri"/>
              </a:rPr>
              <a:t> </a:t>
            </a:r>
            <a:r>
              <a:rPr sz="1600" b="1" spc="-10" dirty="0">
                <a:latin typeface="Calibri"/>
                <a:cs typeface="Calibri"/>
              </a:rPr>
              <a:t>d</a:t>
            </a:r>
            <a:r>
              <a:rPr sz="1600" b="1" spc="-5" dirty="0">
                <a:latin typeface="Calibri"/>
                <a:cs typeface="Calibri"/>
              </a:rPr>
              <a:t>e</a:t>
            </a:r>
            <a:r>
              <a:rPr sz="1600" b="1" spc="5" dirty="0">
                <a:latin typeface="Calibri"/>
                <a:cs typeface="Calibri"/>
              </a:rPr>
              <a:t> </a:t>
            </a:r>
            <a:r>
              <a:rPr sz="1600" b="1" spc="-5" dirty="0">
                <a:latin typeface="Calibri"/>
                <a:cs typeface="Calibri"/>
              </a:rPr>
              <a:t>la</a:t>
            </a:r>
            <a:r>
              <a:rPr sz="1600" b="1" spc="-10" dirty="0">
                <a:latin typeface="Calibri"/>
                <a:cs typeface="Calibri"/>
              </a:rPr>
              <a:t> missi</a:t>
            </a:r>
            <a:r>
              <a:rPr sz="1600" b="1" dirty="0">
                <a:latin typeface="Calibri"/>
                <a:cs typeface="Calibri"/>
              </a:rPr>
              <a:t>o</a:t>
            </a:r>
            <a:r>
              <a:rPr sz="1600" b="1" spc="-5" dirty="0">
                <a:latin typeface="Calibri"/>
                <a:cs typeface="Calibri"/>
              </a:rPr>
              <a:t>n</a:t>
            </a:r>
            <a:r>
              <a:rPr sz="1600" b="1" dirty="0">
                <a:latin typeface="Calibri"/>
                <a:cs typeface="Calibri"/>
              </a:rPr>
              <a:t>	</a:t>
            </a:r>
            <a:r>
              <a:rPr sz="1600" spc="-5" dirty="0">
                <a:latin typeface="Courier New"/>
                <a:cs typeface="Courier New"/>
              </a:rPr>
              <a:t>o</a:t>
            </a:r>
            <a:endParaRPr sz="1600">
              <a:latin typeface="Courier New"/>
              <a:cs typeface="Courier New"/>
            </a:endParaRPr>
          </a:p>
        </p:txBody>
      </p:sp>
      <p:sp>
        <p:nvSpPr>
          <p:cNvPr id="10" name="object 10"/>
          <p:cNvSpPr txBox="1"/>
          <p:nvPr/>
        </p:nvSpPr>
        <p:spPr>
          <a:xfrm>
            <a:off x="2641473" y="1350010"/>
            <a:ext cx="317500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Le sport à </a:t>
            </a:r>
            <a:r>
              <a:rPr sz="1600" b="1" dirty="0">
                <a:latin typeface="Calibri"/>
                <a:cs typeface="Calibri"/>
              </a:rPr>
              <a:t>la </a:t>
            </a:r>
            <a:r>
              <a:rPr sz="1600" b="1" spc="-10" dirty="0">
                <a:latin typeface="Calibri"/>
                <a:cs typeface="Calibri"/>
              </a:rPr>
              <a:t>portée </a:t>
            </a:r>
            <a:r>
              <a:rPr sz="1600" b="1" spc="-5" dirty="0">
                <a:latin typeface="Calibri"/>
                <a:cs typeface="Calibri"/>
              </a:rPr>
              <a:t>de </a:t>
            </a:r>
            <a:r>
              <a:rPr sz="1600" b="1" spc="-10" dirty="0">
                <a:latin typeface="Calibri"/>
                <a:cs typeface="Calibri"/>
              </a:rPr>
              <a:t>tous </a:t>
            </a:r>
            <a:r>
              <a:rPr sz="1600" b="1" spc="-5" dirty="0">
                <a:latin typeface="Calibri"/>
                <a:cs typeface="Calibri"/>
              </a:rPr>
              <a:t>les </a:t>
            </a:r>
            <a:r>
              <a:rPr sz="1600" b="1" spc="-10" dirty="0">
                <a:latin typeface="Calibri"/>
                <a:cs typeface="Calibri"/>
              </a:rPr>
              <a:t>élèves</a:t>
            </a:r>
            <a:endParaRPr sz="1600">
              <a:latin typeface="Calibri"/>
              <a:cs typeface="Calibri"/>
            </a:endParaRPr>
          </a:p>
        </p:txBody>
      </p:sp>
      <p:sp>
        <p:nvSpPr>
          <p:cNvPr id="11" name="object 11"/>
          <p:cNvSpPr txBox="1"/>
          <p:nvPr/>
        </p:nvSpPr>
        <p:spPr>
          <a:xfrm>
            <a:off x="8439911" y="6477685"/>
            <a:ext cx="155575" cy="153035"/>
          </a:xfrm>
          <a:prstGeom prst="rect">
            <a:avLst/>
          </a:prstGeom>
        </p:spPr>
        <p:txBody>
          <a:bodyPr vert="horz" wrap="square" lIns="0" tIns="0" rIns="0" bIns="0" rtlCol="0">
            <a:spAutoFit/>
          </a:bodyPr>
          <a:lstStyle/>
          <a:p>
            <a:pPr>
              <a:lnSpc>
                <a:spcPts val="1140"/>
              </a:lnSpc>
            </a:pPr>
            <a:r>
              <a:rPr sz="1200" dirty="0">
                <a:solidFill>
                  <a:srgbClr val="888888"/>
                </a:solidFill>
                <a:latin typeface="Calibri"/>
                <a:cs typeface="Calibri"/>
              </a:rPr>
              <a:t>37</a:t>
            </a:r>
            <a:endParaRPr sz="1200">
              <a:latin typeface="Calibri"/>
              <a:cs typeface="Calibri"/>
            </a:endParaRPr>
          </a:p>
        </p:txBody>
      </p:sp>
      <p:sp>
        <p:nvSpPr>
          <p:cNvPr id="12" name="object 12"/>
          <p:cNvSpPr/>
          <p:nvPr/>
        </p:nvSpPr>
        <p:spPr>
          <a:xfrm>
            <a:off x="275526" y="2132855"/>
            <a:ext cx="8391525" cy="4724400"/>
          </a:xfrm>
          <a:custGeom>
            <a:avLst/>
            <a:gdLst/>
            <a:ahLst/>
            <a:cxnLst/>
            <a:rect l="l" t="t" r="r" b="b"/>
            <a:pathLst>
              <a:path w="8391525" h="4724400">
                <a:moveTo>
                  <a:pt x="0" y="4724400"/>
                </a:moveTo>
                <a:lnTo>
                  <a:pt x="8391144" y="4724400"/>
                </a:lnTo>
                <a:lnTo>
                  <a:pt x="8391144" y="0"/>
                </a:lnTo>
                <a:lnTo>
                  <a:pt x="0" y="0"/>
                </a:lnTo>
                <a:lnTo>
                  <a:pt x="0" y="4724400"/>
                </a:lnTo>
                <a:close/>
              </a:path>
            </a:pathLst>
          </a:custGeom>
          <a:solidFill>
            <a:srgbClr val="F1F1F1"/>
          </a:solidFill>
        </p:spPr>
        <p:txBody>
          <a:bodyPr wrap="square" lIns="0" tIns="0" rIns="0" bIns="0" rtlCol="0"/>
          <a:lstStyle/>
          <a:p>
            <a:endParaRPr/>
          </a:p>
        </p:txBody>
      </p:sp>
      <p:sp>
        <p:nvSpPr>
          <p:cNvPr id="13" name="object 13"/>
          <p:cNvSpPr/>
          <p:nvPr/>
        </p:nvSpPr>
        <p:spPr>
          <a:xfrm>
            <a:off x="8666733" y="2132855"/>
            <a:ext cx="226060" cy="4724400"/>
          </a:xfrm>
          <a:custGeom>
            <a:avLst/>
            <a:gdLst/>
            <a:ahLst/>
            <a:cxnLst/>
            <a:rect l="l" t="t" r="r" b="b"/>
            <a:pathLst>
              <a:path w="226059" h="4724400">
                <a:moveTo>
                  <a:pt x="0" y="4724400"/>
                </a:moveTo>
                <a:lnTo>
                  <a:pt x="225767" y="4724400"/>
                </a:lnTo>
                <a:lnTo>
                  <a:pt x="225767" y="0"/>
                </a:lnTo>
                <a:lnTo>
                  <a:pt x="0" y="0"/>
                </a:lnTo>
                <a:lnTo>
                  <a:pt x="0" y="4724400"/>
                </a:lnTo>
                <a:close/>
              </a:path>
            </a:pathLst>
          </a:custGeom>
          <a:solidFill>
            <a:srgbClr val="F1F1F1"/>
          </a:solidFill>
        </p:spPr>
        <p:txBody>
          <a:bodyPr wrap="square" lIns="0" tIns="0" rIns="0" bIns="0" rtlCol="0"/>
          <a:lstStyle/>
          <a:p>
            <a:endParaRPr/>
          </a:p>
        </p:txBody>
      </p:sp>
      <p:sp>
        <p:nvSpPr>
          <p:cNvPr id="14" name="object 14"/>
          <p:cNvSpPr/>
          <p:nvPr/>
        </p:nvSpPr>
        <p:spPr>
          <a:xfrm>
            <a:off x="8666733" y="2126488"/>
            <a:ext cx="0" cy="4732020"/>
          </a:xfrm>
          <a:custGeom>
            <a:avLst/>
            <a:gdLst/>
            <a:ahLst/>
            <a:cxnLst/>
            <a:rect l="l" t="t" r="r" b="b"/>
            <a:pathLst>
              <a:path h="4732020">
                <a:moveTo>
                  <a:pt x="0" y="0"/>
                </a:moveTo>
                <a:lnTo>
                  <a:pt x="0" y="4731510"/>
                </a:lnTo>
              </a:path>
            </a:pathLst>
          </a:custGeom>
          <a:ln w="12700">
            <a:solidFill>
              <a:srgbClr val="FFFFFF"/>
            </a:solidFill>
          </a:ln>
        </p:spPr>
        <p:txBody>
          <a:bodyPr wrap="square" lIns="0" tIns="0" rIns="0" bIns="0" rtlCol="0"/>
          <a:lstStyle/>
          <a:p>
            <a:endParaRPr/>
          </a:p>
        </p:txBody>
      </p:sp>
      <p:sp>
        <p:nvSpPr>
          <p:cNvPr id="15" name="object 15"/>
          <p:cNvSpPr/>
          <p:nvPr/>
        </p:nvSpPr>
        <p:spPr>
          <a:xfrm>
            <a:off x="275526" y="2126488"/>
            <a:ext cx="0" cy="4732020"/>
          </a:xfrm>
          <a:custGeom>
            <a:avLst/>
            <a:gdLst/>
            <a:ahLst/>
            <a:cxnLst/>
            <a:rect l="l" t="t" r="r" b="b"/>
            <a:pathLst>
              <a:path h="4732020">
                <a:moveTo>
                  <a:pt x="0" y="0"/>
                </a:moveTo>
                <a:lnTo>
                  <a:pt x="0" y="4731510"/>
                </a:lnTo>
              </a:path>
            </a:pathLst>
          </a:custGeom>
          <a:ln w="12700">
            <a:solidFill>
              <a:srgbClr val="FFFFFF"/>
            </a:solidFill>
          </a:ln>
        </p:spPr>
        <p:txBody>
          <a:bodyPr wrap="square" lIns="0" tIns="0" rIns="0" bIns="0" rtlCol="0"/>
          <a:lstStyle/>
          <a:p>
            <a:endParaRPr/>
          </a:p>
        </p:txBody>
      </p:sp>
      <p:sp>
        <p:nvSpPr>
          <p:cNvPr id="16" name="object 16"/>
          <p:cNvSpPr/>
          <p:nvPr/>
        </p:nvSpPr>
        <p:spPr>
          <a:xfrm>
            <a:off x="8892540" y="2126488"/>
            <a:ext cx="0" cy="4732020"/>
          </a:xfrm>
          <a:custGeom>
            <a:avLst/>
            <a:gdLst/>
            <a:ahLst/>
            <a:cxnLst/>
            <a:rect l="l" t="t" r="r" b="b"/>
            <a:pathLst>
              <a:path h="4732020">
                <a:moveTo>
                  <a:pt x="0" y="0"/>
                </a:moveTo>
                <a:lnTo>
                  <a:pt x="0" y="4731510"/>
                </a:lnTo>
              </a:path>
            </a:pathLst>
          </a:custGeom>
          <a:ln w="12700">
            <a:solidFill>
              <a:srgbClr val="FFFFFF"/>
            </a:solidFill>
          </a:ln>
        </p:spPr>
        <p:txBody>
          <a:bodyPr wrap="square" lIns="0" tIns="0" rIns="0" bIns="0" rtlCol="0"/>
          <a:lstStyle/>
          <a:p>
            <a:endParaRPr/>
          </a:p>
        </p:txBody>
      </p:sp>
      <p:sp>
        <p:nvSpPr>
          <p:cNvPr id="17" name="object 17"/>
          <p:cNvSpPr/>
          <p:nvPr/>
        </p:nvSpPr>
        <p:spPr>
          <a:xfrm>
            <a:off x="269176" y="2132838"/>
            <a:ext cx="8630285" cy="0"/>
          </a:xfrm>
          <a:custGeom>
            <a:avLst/>
            <a:gdLst/>
            <a:ahLst/>
            <a:cxnLst/>
            <a:rect l="l" t="t" r="r" b="b"/>
            <a:pathLst>
              <a:path w="8630285">
                <a:moveTo>
                  <a:pt x="0" y="0"/>
                </a:moveTo>
                <a:lnTo>
                  <a:pt x="8629713" y="0"/>
                </a:lnTo>
              </a:path>
            </a:pathLst>
          </a:custGeom>
          <a:ln w="12700">
            <a:solidFill>
              <a:srgbClr val="FFFFFF"/>
            </a:solidFill>
          </a:ln>
        </p:spPr>
        <p:txBody>
          <a:bodyPr wrap="square" lIns="0" tIns="0" rIns="0" bIns="0" rtlCol="0"/>
          <a:lstStyle/>
          <a:p>
            <a:endParaRPr/>
          </a:p>
        </p:txBody>
      </p:sp>
      <p:sp>
        <p:nvSpPr>
          <p:cNvPr id="18" name="object 18"/>
          <p:cNvSpPr/>
          <p:nvPr/>
        </p:nvSpPr>
        <p:spPr>
          <a:xfrm>
            <a:off x="269176" y="6857255"/>
            <a:ext cx="8630285" cy="0"/>
          </a:xfrm>
          <a:custGeom>
            <a:avLst/>
            <a:gdLst/>
            <a:ahLst/>
            <a:cxnLst/>
            <a:rect l="l" t="t" r="r" b="b"/>
            <a:pathLst>
              <a:path w="8630285">
                <a:moveTo>
                  <a:pt x="0" y="0"/>
                </a:moveTo>
                <a:lnTo>
                  <a:pt x="8629713" y="0"/>
                </a:lnTo>
              </a:path>
            </a:pathLst>
          </a:custGeom>
          <a:ln w="38100">
            <a:solidFill>
              <a:srgbClr val="FFFFFF"/>
            </a:solidFill>
          </a:ln>
        </p:spPr>
        <p:txBody>
          <a:bodyPr wrap="square" lIns="0" tIns="0" rIns="0" bIns="0" rtlCol="0"/>
          <a:lstStyle/>
          <a:p>
            <a:endParaRPr/>
          </a:p>
        </p:txBody>
      </p:sp>
      <p:sp>
        <p:nvSpPr>
          <p:cNvPr id="19" name="object 19"/>
          <p:cNvSpPr txBox="1">
            <a:spLocks noGrp="1"/>
          </p:cNvSpPr>
          <p:nvPr>
            <p:ph type="body" idx="1"/>
          </p:nvPr>
        </p:nvSpPr>
        <p:spPr>
          <a:xfrm>
            <a:off x="368427" y="1986280"/>
            <a:ext cx="8227059" cy="4659630"/>
          </a:xfrm>
          <a:prstGeom prst="rect">
            <a:avLst/>
          </a:prstGeom>
        </p:spPr>
        <p:txBody>
          <a:bodyPr vert="horz" wrap="square" lIns="0" tIns="12065" rIns="0" bIns="0" rtlCol="0">
            <a:spAutoFit/>
          </a:bodyPr>
          <a:lstStyle/>
          <a:p>
            <a:pPr marL="12700">
              <a:lnSpc>
                <a:spcPct val="100000"/>
              </a:lnSpc>
              <a:spcBef>
                <a:spcPts val="95"/>
              </a:spcBef>
            </a:pPr>
            <a:r>
              <a:rPr b="0" u="heavy" spc="-405" dirty="0">
                <a:uFill>
                  <a:solidFill>
                    <a:srgbClr val="000000"/>
                  </a:solidFill>
                </a:uFill>
                <a:latin typeface="Times New Roman"/>
                <a:cs typeface="Times New Roman"/>
              </a:rPr>
              <a:t> </a:t>
            </a:r>
            <a:r>
              <a:rPr u="heavy" spc="-5" dirty="0">
                <a:uFill>
                  <a:solidFill>
                    <a:srgbClr val="000000"/>
                  </a:solidFill>
                </a:uFill>
              </a:rPr>
              <a:t>En </a:t>
            </a:r>
            <a:r>
              <a:rPr u="heavy" spc="-10" dirty="0">
                <a:uFill>
                  <a:solidFill>
                    <a:srgbClr val="000000"/>
                  </a:solidFill>
                </a:uFill>
              </a:rPr>
              <a:t>quoi </a:t>
            </a:r>
            <a:r>
              <a:rPr u="heavy" spc="-5" dirty="0">
                <a:uFill>
                  <a:solidFill>
                    <a:srgbClr val="000000"/>
                  </a:solidFill>
                </a:uFill>
              </a:rPr>
              <a:t>la mission </a:t>
            </a:r>
            <a:r>
              <a:rPr u="heavy" spc="-10" dirty="0">
                <a:uFill>
                  <a:solidFill>
                    <a:srgbClr val="000000"/>
                  </a:solidFill>
                </a:uFill>
              </a:rPr>
              <a:t>est </a:t>
            </a:r>
            <a:r>
              <a:rPr u="heavy" spc="-15" dirty="0">
                <a:uFill>
                  <a:solidFill>
                    <a:srgbClr val="000000"/>
                  </a:solidFill>
                </a:uFill>
              </a:rPr>
              <a:t>d’intérêt général </a:t>
            </a:r>
            <a:r>
              <a:rPr spc="-5" dirty="0"/>
              <a:t>: </a:t>
            </a:r>
            <a:r>
              <a:rPr spc="-15" dirty="0"/>
              <a:t>Mettre </a:t>
            </a:r>
            <a:r>
              <a:rPr spc="-5" dirty="0"/>
              <a:t>en </a:t>
            </a:r>
            <a:r>
              <a:rPr spc="-15" dirty="0"/>
              <a:t>avant </a:t>
            </a:r>
            <a:r>
              <a:rPr spc="-5" dirty="0"/>
              <a:t>le sport comme </a:t>
            </a:r>
            <a:r>
              <a:rPr spc="-10" dirty="0"/>
              <a:t>vecteur des</a:t>
            </a:r>
            <a:r>
              <a:rPr spc="220" dirty="0"/>
              <a:t> </a:t>
            </a:r>
            <a:r>
              <a:rPr spc="-15" dirty="0"/>
              <a:t>valeurs</a:t>
            </a:r>
          </a:p>
          <a:p>
            <a:pPr marL="12700">
              <a:lnSpc>
                <a:spcPct val="100000"/>
              </a:lnSpc>
              <a:spcBef>
                <a:spcPts val="5"/>
              </a:spcBef>
            </a:pPr>
            <a:r>
              <a:rPr spc="-10" dirty="0"/>
              <a:t>éducatives et citoyennes </a:t>
            </a:r>
            <a:r>
              <a:rPr spc="-5" dirty="0"/>
              <a:t>de</a:t>
            </a:r>
            <a:r>
              <a:rPr spc="25" dirty="0"/>
              <a:t> </a:t>
            </a:r>
            <a:r>
              <a:rPr spc="-20" dirty="0"/>
              <a:t>l’école</a:t>
            </a:r>
          </a:p>
          <a:p>
            <a:pPr>
              <a:lnSpc>
                <a:spcPct val="100000"/>
              </a:lnSpc>
              <a:spcBef>
                <a:spcPts val="20"/>
              </a:spcBef>
            </a:pPr>
            <a:endParaRPr sz="1650" dirty="0">
              <a:latin typeface="Times New Roman"/>
              <a:cs typeface="Times New Roman"/>
            </a:endParaRPr>
          </a:p>
          <a:p>
            <a:pPr marL="12700">
              <a:lnSpc>
                <a:spcPct val="100000"/>
              </a:lnSpc>
            </a:pPr>
            <a:r>
              <a:rPr u="heavy" spc="-10" dirty="0">
                <a:uFill>
                  <a:solidFill>
                    <a:srgbClr val="000000"/>
                  </a:solidFill>
                </a:uFill>
              </a:rPr>
              <a:t>Objectif</a:t>
            </a:r>
            <a:r>
              <a:rPr spc="-10" dirty="0"/>
              <a:t> </a:t>
            </a:r>
            <a:r>
              <a:rPr spc="-5" dirty="0"/>
              <a:t>: </a:t>
            </a:r>
            <a:r>
              <a:rPr spc="-10" dirty="0"/>
              <a:t>Proposer </a:t>
            </a:r>
            <a:r>
              <a:rPr spc="-15" dirty="0"/>
              <a:t>différentes </a:t>
            </a:r>
            <a:r>
              <a:rPr spc="-5" dirty="0"/>
              <a:t>activités </a:t>
            </a:r>
            <a:r>
              <a:rPr spc="-10" dirty="0"/>
              <a:t>sportives </a:t>
            </a:r>
            <a:r>
              <a:rPr spc="-5" dirty="0"/>
              <a:t>pour </a:t>
            </a:r>
            <a:r>
              <a:rPr spc="-15" dirty="0"/>
              <a:t>favoriser </a:t>
            </a:r>
            <a:r>
              <a:rPr spc="-5" dirty="0"/>
              <a:t>la sociabilisation, la maitrise</a:t>
            </a:r>
            <a:r>
              <a:rPr spc="270" dirty="0"/>
              <a:t> </a:t>
            </a:r>
            <a:r>
              <a:rPr spc="-5" dirty="0"/>
              <a:t>de</a:t>
            </a:r>
          </a:p>
          <a:p>
            <a:pPr marL="12700">
              <a:lnSpc>
                <a:spcPct val="100000"/>
              </a:lnSpc>
            </a:pPr>
            <a:r>
              <a:rPr spc="-5" dirty="0"/>
              <a:t>soi, le sens de </a:t>
            </a:r>
            <a:r>
              <a:rPr spc="-20" dirty="0"/>
              <a:t>l’effort, </a:t>
            </a:r>
            <a:r>
              <a:rPr spc="-10" dirty="0"/>
              <a:t>et </a:t>
            </a:r>
            <a:r>
              <a:rPr spc="-5" dirty="0"/>
              <a:t>la</a:t>
            </a:r>
            <a:r>
              <a:rPr spc="35" dirty="0"/>
              <a:t> </a:t>
            </a:r>
            <a:r>
              <a:rPr spc="-10" dirty="0"/>
              <a:t>concentration.</a:t>
            </a:r>
          </a:p>
          <a:p>
            <a:pPr>
              <a:lnSpc>
                <a:spcPct val="100000"/>
              </a:lnSpc>
              <a:spcBef>
                <a:spcPts val="25"/>
              </a:spcBef>
            </a:pPr>
            <a:endParaRPr sz="1650" dirty="0">
              <a:latin typeface="Times New Roman"/>
              <a:cs typeface="Times New Roman"/>
            </a:endParaRPr>
          </a:p>
          <a:p>
            <a:pPr marL="12700" marR="501015">
              <a:lnSpc>
                <a:spcPct val="100000"/>
              </a:lnSpc>
            </a:pPr>
            <a:r>
              <a:rPr u="heavy" spc="-20" dirty="0">
                <a:uFill>
                  <a:solidFill>
                    <a:srgbClr val="000000"/>
                  </a:solidFill>
                </a:uFill>
              </a:rPr>
              <a:t>Contexte </a:t>
            </a:r>
            <a:r>
              <a:rPr u="heavy" spc="-5" dirty="0">
                <a:uFill>
                  <a:solidFill>
                    <a:srgbClr val="000000"/>
                  </a:solidFill>
                </a:uFill>
              </a:rPr>
              <a:t>de la mission </a:t>
            </a:r>
            <a:r>
              <a:rPr spc="-5" dirty="0"/>
              <a:t>:Le </a:t>
            </a:r>
            <a:r>
              <a:rPr spc="-10" dirty="0"/>
              <a:t>volontaire </a:t>
            </a:r>
            <a:r>
              <a:rPr spc="-15" dirty="0"/>
              <a:t>sera </a:t>
            </a:r>
            <a:r>
              <a:rPr spc="-5" dirty="0"/>
              <a:t>en lien </a:t>
            </a:r>
            <a:r>
              <a:rPr spc="-15" dirty="0"/>
              <a:t>avec </a:t>
            </a:r>
            <a:r>
              <a:rPr spc="-5" dirty="0"/>
              <a:t>les </a:t>
            </a:r>
            <a:r>
              <a:rPr spc="-10" dirty="0"/>
              <a:t>enseignants et autres partenaires  internes </a:t>
            </a:r>
            <a:r>
              <a:rPr spc="-5" dirty="0"/>
              <a:t>ou </a:t>
            </a:r>
            <a:r>
              <a:rPr spc="-15" dirty="0"/>
              <a:t>externes </a:t>
            </a:r>
            <a:r>
              <a:rPr spc="-5" dirty="0"/>
              <a:t>du</a:t>
            </a:r>
            <a:r>
              <a:rPr spc="65" dirty="0"/>
              <a:t> </a:t>
            </a:r>
            <a:r>
              <a:rPr spc="-10" dirty="0"/>
              <a:t>collège.</a:t>
            </a:r>
          </a:p>
          <a:p>
            <a:pPr marL="12700" marR="5080">
              <a:lnSpc>
                <a:spcPts val="3840"/>
              </a:lnSpc>
              <a:spcBef>
                <a:spcPts val="450"/>
              </a:spcBef>
            </a:pPr>
            <a:r>
              <a:rPr u="heavy" spc="-5" dirty="0">
                <a:uFill>
                  <a:solidFill>
                    <a:srgbClr val="000000"/>
                  </a:solidFill>
                </a:uFill>
              </a:rPr>
              <a:t>Description de la mission : </a:t>
            </a:r>
            <a:r>
              <a:rPr spc="-5" dirty="0"/>
              <a:t>Le </a:t>
            </a:r>
            <a:r>
              <a:rPr spc="-10" dirty="0"/>
              <a:t>volontaire </a:t>
            </a:r>
            <a:r>
              <a:rPr spc="-15" dirty="0"/>
              <a:t>développera </a:t>
            </a:r>
            <a:r>
              <a:rPr spc="-10" dirty="0"/>
              <a:t>une offre sportive adaptée </a:t>
            </a:r>
            <a:r>
              <a:rPr spc="-5" dirty="0"/>
              <a:t>à </a:t>
            </a:r>
            <a:r>
              <a:rPr spc="-10" dirty="0"/>
              <a:t>tous </a:t>
            </a:r>
            <a:r>
              <a:rPr spc="-5" dirty="0"/>
              <a:t>les </a:t>
            </a:r>
            <a:r>
              <a:rPr spc="-10" dirty="0"/>
              <a:t>élèves  </a:t>
            </a:r>
            <a:r>
              <a:rPr u="heavy" spc="-25" dirty="0">
                <a:uFill>
                  <a:solidFill>
                    <a:srgbClr val="000000"/>
                  </a:solidFill>
                </a:uFill>
              </a:rPr>
              <a:t>Taches </a:t>
            </a:r>
            <a:r>
              <a:rPr u="heavy" spc="-5" dirty="0">
                <a:uFill>
                  <a:solidFill>
                    <a:srgbClr val="000000"/>
                  </a:solidFill>
                </a:uFill>
              </a:rPr>
              <a:t>Précises</a:t>
            </a:r>
            <a:r>
              <a:rPr u="heavy" spc="15" dirty="0">
                <a:uFill>
                  <a:solidFill>
                    <a:srgbClr val="000000"/>
                  </a:solidFill>
                </a:uFill>
              </a:rPr>
              <a:t> </a:t>
            </a:r>
            <a:r>
              <a:rPr spc="-5" dirty="0"/>
              <a:t>:</a:t>
            </a:r>
          </a:p>
          <a:p>
            <a:pPr marL="12700">
              <a:lnSpc>
                <a:spcPts val="1475"/>
              </a:lnSpc>
              <a:buChar char="-"/>
              <a:tabLst>
                <a:tab pos="121285" algn="l"/>
              </a:tabLst>
            </a:pPr>
            <a:r>
              <a:rPr spc="-5" dirty="0"/>
              <a:t>de </a:t>
            </a:r>
            <a:r>
              <a:rPr spc="-10" dirty="0"/>
              <a:t>proposer et </a:t>
            </a:r>
            <a:r>
              <a:rPr spc="-5" dirty="0"/>
              <a:t>animer </a:t>
            </a:r>
            <a:r>
              <a:rPr spc="-10" dirty="0"/>
              <a:t>une carte </a:t>
            </a:r>
            <a:r>
              <a:rPr spc="-5" dirty="0"/>
              <a:t>assez variée </a:t>
            </a:r>
            <a:r>
              <a:rPr spc="-10" dirty="0"/>
              <a:t>d'ateliers </a:t>
            </a:r>
            <a:r>
              <a:rPr spc="-5" dirty="0"/>
              <a:t>à la </a:t>
            </a:r>
            <a:r>
              <a:rPr spc="-10" dirty="0"/>
              <a:t>portée </a:t>
            </a:r>
            <a:r>
              <a:rPr spc="-5" dirty="0"/>
              <a:t>de chacun :</a:t>
            </a:r>
            <a:r>
              <a:rPr spc="210" dirty="0"/>
              <a:t> </a:t>
            </a:r>
            <a:r>
              <a:rPr spc="-5" dirty="0"/>
              <a:t>kin-ball,</a:t>
            </a:r>
          </a:p>
          <a:p>
            <a:pPr marL="12700">
              <a:lnSpc>
                <a:spcPct val="100000"/>
              </a:lnSpc>
            </a:pPr>
            <a:r>
              <a:rPr spc="-5" dirty="0"/>
              <a:t>tchoukball, ludo-escrime, </a:t>
            </a:r>
            <a:r>
              <a:rPr spc="-15" dirty="0"/>
              <a:t>pétéka, </a:t>
            </a:r>
            <a:r>
              <a:rPr spc="-10" dirty="0"/>
              <a:t>wushu, capoeira, </a:t>
            </a:r>
            <a:r>
              <a:rPr spc="-15" dirty="0"/>
              <a:t>hockey </a:t>
            </a:r>
            <a:r>
              <a:rPr spc="-10" dirty="0"/>
              <a:t>sur </a:t>
            </a:r>
            <a:r>
              <a:rPr spc="-15" dirty="0"/>
              <a:t>gazon, </a:t>
            </a:r>
            <a:r>
              <a:rPr spc="-5" dirty="0"/>
              <a:t>escalade, tir à </a:t>
            </a:r>
            <a:r>
              <a:rPr spc="-10" dirty="0"/>
              <a:t>l'arc</a:t>
            </a:r>
            <a:r>
              <a:rPr spc="240" dirty="0"/>
              <a:t> </a:t>
            </a:r>
            <a:r>
              <a:rPr spc="-5" dirty="0"/>
              <a:t>...</a:t>
            </a:r>
          </a:p>
          <a:p>
            <a:pPr marL="12700">
              <a:lnSpc>
                <a:spcPct val="100000"/>
              </a:lnSpc>
              <a:buChar char="-"/>
              <a:tabLst>
                <a:tab pos="121285" algn="l"/>
              </a:tabLst>
            </a:pPr>
            <a:r>
              <a:rPr spc="-5" dirty="0"/>
              <a:t>de </a:t>
            </a:r>
            <a:r>
              <a:rPr spc="-10" dirty="0"/>
              <a:t>partager </a:t>
            </a:r>
            <a:r>
              <a:rPr spc="-5" dirty="0"/>
              <a:t>ses connaissances </a:t>
            </a:r>
            <a:r>
              <a:rPr spc="-10" dirty="0"/>
              <a:t>et </a:t>
            </a:r>
            <a:r>
              <a:rPr spc="-15" dirty="0"/>
              <a:t>compétences </a:t>
            </a:r>
            <a:r>
              <a:rPr spc="-5" dirty="0"/>
              <a:t>en </a:t>
            </a:r>
            <a:r>
              <a:rPr spc="-10" dirty="0"/>
              <a:t>matière</a:t>
            </a:r>
            <a:r>
              <a:rPr spc="95" dirty="0"/>
              <a:t> </a:t>
            </a:r>
            <a:r>
              <a:rPr spc="-10" dirty="0"/>
              <a:t>sportive.</a:t>
            </a:r>
          </a:p>
          <a:p>
            <a:pPr marL="12700">
              <a:lnSpc>
                <a:spcPct val="100000"/>
              </a:lnSpc>
              <a:buChar char="-"/>
              <a:tabLst>
                <a:tab pos="121285" algn="l"/>
              </a:tabLst>
            </a:pPr>
            <a:r>
              <a:rPr spc="-10" dirty="0"/>
              <a:t>de faciliter des </a:t>
            </a:r>
            <a:r>
              <a:rPr spc="-5" dirty="0"/>
              <a:t>liens </a:t>
            </a:r>
            <a:r>
              <a:rPr spc="-15" dirty="0"/>
              <a:t>avec </a:t>
            </a:r>
            <a:r>
              <a:rPr spc="-5" dirty="0"/>
              <a:t>les </a:t>
            </a:r>
            <a:r>
              <a:rPr spc="-10" dirty="0"/>
              <a:t>autres </a:t>
            </a:r>
            <a:r>
              <a:rPr spc="-5" dirty="0"/>
              <a:t>activités </a:t>
            </a:r>
            <a:r>
              <a:rPr spc="-10" dirty="0"/>
              <a:t>proposées </a:t>
            </a:r>
            <a:r>
              <a:rPr spc="-5" dirty="0"/>
              <a:t>en </a:t>
            </a:r>
            <a:r>
              <a:rPr spc="-15" dirty="0"/>
              <a:t>interne </a:t>
            </a:r>
            <a:r>
              <a:rPr spc="-5" dirty="0"/>
              <a:t>(Association Sportive ,</a:t>
            </a:r>
            <a:r>
              <a:rPr spc="215" dirty="0"/>
              <a:t> </a:t>
            </a:r>
            <a:r>
              <a:rPr spc="-10" dirty="0"/>
              <a:t>clubs)</a:t>
            </a:r>
          </a:p>
          <a:p>
            <a:pPr marL="12700">
              <a:lnSpc>
                <a:spcPct val="100000"/>
              </a:lnSpc>
              <a:buChar char="-"/>
              <a:tabLst>
                <a:tab pos="121285" algn="l"/>
              </a:tabLst>
            </a:pPr>
            <a:r>
              <a:rPr spc="-5" dirty="0"/>
              <a:t>de </a:t>
            </a:r>
            <a:r>
              <a:rPr spc="-10" dirty="0"/>
              <a:t>créer des opportunités </a:t>
            </a:r>
            <a:r>
              <a:rPr spc="-15" dirty="0"/>
              <a:t>avec </a:t>
            </a:r>
            <a:r>
              <a:rPr spc="-10" dirty="0"/>
              <a:t>des partenaires sportifs</a:t>
            </a:r>
            <a:r>
              <a:rPr spc="145" dirty="0"/>
              <a:t> </a:t>
            </a:r>
            <a:r>
              <a:rPr spc="-15" dirty="0"/>
              <a:t>extérieurs</a:t>
            </a:r>
          </a:p>
          <a:p>
            <a:pPr marL="12700" marR="153670">
              <a:lnSpc>
                <a:spcPct val="100000"/>
              </a:lnSpc>
              <a:buChar char="-"/>
              <a:tabLst>
                <a:tab pos="121285" algn="l"/>
              </a:tabLst>
            </a:pPr>
            <a:r>
              <a:rPr spc="-10" dirty="0"/>
              <a:t>d'organiser </a:t>
            </a:r>
            <a:r>
              <a:rPr spc="-5" dirty="0"/>
              <a:t>ou de participer à </a:t>
            </a:r>
            <a:r>
              <a:rPr spc="-10" dirty="0"/>
              <a:t>l'organisation </a:t>
            </a:r>
            <a:r>
              <a:rPr spc="-5" dirty="0"/>
              <a:t>de </a:t>
            </a:r>
            <a:r>
              <a:rPr spc="-10" dirty="0"/>
              <a:t>certains événements (tournois, </a:t>
            </a:r>
            <a:r>
              <a:rPr spc="-5" dirty="0"/>
              <a:t>spectacle de </a:t>
            </a:r>
            <a:r>
              <a:rPr spc="-10" dirty="0"/>
              <a:t>fin  d'année, </a:t>
            </a:r>
            <a:r>
              <a:rPr spc="-15" dirty="0"/>
              <a:t>temps </a:t>
            </a:r>
            <a:r>
              <a:rPr spc="-10" dirty="0"/>
              <a:t>forts, </a:t>
            </a:r>
            <a:r>
              <a:rPr spc="-5" dirty="0"/>
              <a:t>olympiades ...) </a:t>
            </a:r>
            <a:r>
              <a:rPr spc="-15" dirty="0"/>
              <a:t>mettant </a:t>
            </a:r>
            <a:r>
              <a:rPr spc="-5" dirty="0"/>
              <a:t>en </a:t>
            </a:r>
            <a:r>
              <a:rPr spc="-10" dirty="0"/>
              <a:t>valeur </a:t>
            </a:r>
            <a:r>
              <a:rPr spc="-5" dirty="0"/>
              <a:t>le </a:t>
            </a:r>
            <a:r>
              <a:rPr spc="-15" dirty="0"/>
              <a:t>travail </a:t>
            </a:r>
            <a:r>
              <a:rPr spc="-5" dirty="0"/>
              <a:t>réalisé par les</a:t>
            </a:r>
            <a:r>
              <a:rPr spc="150" dirty="0"/>
              <a:t> </a:t>
            </a:r>
            <a:r>
              <a:rPr spc="-10" dirty="0"/>
              <a:t>jeunes.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18C1AD5-0E1F-4E69-9F78-740566403DBD}"/>
              </a:ext>
            </a:extLst>
          </p:cNvPr>
          <p:cNvSpPr txBox="1"/>
          <p:nvPr/>
        </p:nvSpPr>
        <p:spPr>
          <a:xfrm>
            <a:off x="838200" y="153616"/>
            <a:ext cx="7239000" cy="6550768"/>
          </a:xfrm>
          <a:prstGeom prst="rect">
            <a:avLst/>
          </a:prstGeom>
          <a:solidFill>
            <a:schemeClr val="bg1">
              <a:lumMod val="95000"/>
            </a:schemeClr>
          </a:solidFill>
        </p:spPr>
        <p:txBody>
          <a:bodyPr wrap="square">
            <a:spAutoFit/>
          </a:bodyPr>
          <a:lstStyle/>
          <a:p>
            <a:pPr algn="ctr">
              <a:lnSpc>
                <a:spcPct val="107000"/>
              </a:lnSpc>
              <a:spcBef>
                <a:spcPts val="1200"/>
              </a:spcBef>
            </a:pPr>
            <a:r>
              <a:rPr lang="fr-FR" b="1" kern="0" dirty="0">
                <a:solidFill>
                  <a:schemeClr val="accent5">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SPORT / CITOYENNETE</a:t>
            </a:r>
          </a:p>
          <a:p>
            <a:pPr algn="ctr">
              <a:lnSpc>
                <a:spcPct val="107000"/>
              </a:lnSpc>
              <a:spcBef>
                <a:spcPts val="1200"/>
              </a:spcBef>
            </a:pPr>
            <a:r>
              <a:rPr lang="fr-FR" b="1" kern="0" dirty="0">
                <a:solidFill>
                  <a:schemeClr val="accent5">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 Vivre des valeurs citoyennes et universelles au travers d’évènements sportifs nationaux ou internationaux »</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ts val="200"/>
              </a:spcBef>
            </a:pPr>
            <a:r>
              <a:rPr lang="fr-FR" sz="1600" b="1" dirty="0">
                <a:effectLst/>
                <a:latin typeface="Cambria" panose="02040503050406030204" pitchFamily="18" charset="0"/>
                <a:ea typeface="Times New Roman" panose="02020603050405020304" pitchFamily="18" charset="0"/>
                <a:cs typeface="Times New Roman" panose="02020603050405020304" pitchFamily="18" charset="0"/>
              </a:rPr>
              <a:t>Intérêt général : </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Promouvoir une démarche de pratique sportive pour rester en bonne santé, découvrir et vivre les valeurs universelles des disciplines sportives dans le cadre du programme Génération 2024 et tisser des liens entre les personnes, le monde sportif et le monde scolaire.</a:t>
            </a:r>
          </a:p>
          <a:p>
            <a:pPr>
              <a:lnSpc>
                <a:spcPct val="107000"/>
              </a:lnSpc>
              <a:spcBef>
                <a:spcPts val="200"/>
              </a:spcBef>
            </a:pPr>
            <a:r>
              <a:rPr lang="fr-FR" sz="1600" b="1" dirty="0">
                <a:effectLst/>
                <a:latin typeface="Cambria" panose="02040503050406030204" pitchFamily="18" charset="0"/>
                <a:ea typeface="Times New Roman" panose="02020603050405020304" pitchFamily="18" charset="0"/>
                <a:cs typeface="Times New Roman" panose="02020603050405020304" pitchFamily="18" charset="0"/>
              </a:rPr>
              <a:t>Objectif de la mission</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La mission vise à mobiliser les équipes pédagogiques et les communautés éducatives pour développer la mise en œuvre de projets d’actions, qui ponctuent l’année scolaire sur diverses thématiques autour des valeurs olympiques et universelles. Des temps forts sont proposés sur des semaines identifiées : Semaine « Sentez-vous bien, sentez-vous sport ! » avec la JNSS en septembre, Semaine Olympique et Paralympique en  février, Semaine européenne du Développement Durable en juin…</a:t>
            </a:r>
          </a:p>
          <a:p>
            <a:pPr>
              <a:lnSpc>
                <a:spcPct val="107000"/>
              </a:lnSpc>
              <a:spcBef>
                <a:spcPts val="200"/>
              </a:spcBef>
            </a:pPr>
            <a:r>
              <a:rPr lang="fr-FR" sz="1600" b="1" dirty="0">
                <a:effectLst/>
                <a:latin typeface="Cambria" panose="02040503050406030204" pitchFamily="18" charset="0"/>
                <a:ea typeface="Times New Roman" panose="02020603050405020304" pitchFamily="18" charset="0"/>
                <a:cs typeface="Times New Roman" panose="02020603050405020304" pitchFamily="18" charset="0"/>
              </a:rPr>
              <a:t>Contexte de la mission</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Le sport est un véritable outil éducatif et vecteur de relations. Les grands évènements sportifs sont déclencheurs d’une envie de pratique sportive mais souvent éphémère. Le défi sociétal, avec l’organisation des Jeux Olympiques et Paralympiques à Paris en 2024, est de provoquer une prise de conscience de la population, de changer des comportements de vie sédentaire, particulièrement chez les jeunes.</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Ugsel</a:t>
            </a:r>
            <a:r>
              <a:rPr lang="fr-FR" sz="1200" dirty="0">
                <a:effectLst/>
                <a:latin typeface="Calibri" panose="020F0502020204030204" pitchFamily="34" charset="0"/>
                <a:ea typeface="Calibri" panose="020F0502020204030204" pitchFamily="34" charset="0"/>
                <a:cs typeface="Times New Roman" panose="02020603050405020304" pitchFamily="18" charset="0"/>
              </a:rPr>
              <a:t> nationale s’engage, avec le Ministère des Sports et le Ministère de l’Education nationale, pour développer des projets d’animation, dans le cadre de cet appel à manifestation d’intérêt. Ses projets s’inscrivent au cœur du cahier des charges de la labellisation Génération 2024.</a:t>
            </a:r>
          </a:p>
          <a:p>
            <a:pPr>
              <a:lnSpc>
                <a:spcPct val="107000"/>
              </a:lnSpc>
              <a:spcBef>
                <a:spcPts val="200"/>
              </a:spcBef>
            </a:pPr>
            <a:r>
              <a:rPr lang="fr-FR" sz="1600" b="1" dirty="0">
                <a:effectLst/>
                <a:latin typeface="Cambria" panose="02040503050406030204" pitchFamily="18" charset="0"/>
                <a:ea typeface="Times New Roman" panose="02020603050405020304" pitchFamily="18" charset="0"/>
                <a:cs typeface="Times New Roman" panose="02020603050405020304" pitchFamily="18" charset="0"/>
              </a:rPr>
              <a:t>Description de la mission</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Le volontaire, en lien avec les chefs d’établissement, organise la mise en œuvre de ces actions sportives olympiques, à l’aide des outils pédagogiques et des guides d’animation, élaborés par l’</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Ugsel</a:t>
            </a:r>
            <a:r>
              <a:rPr lang="fr-FR" sz="1200" dirty="0">
                <a:effectLst/>
                <a:latin typeface="Calibri" panose="020F0502020204030204" pitchFamily="34" charset="0"/>
                <a:ea typeface="Calibri" panose="020F0502020204030204" pitchFamily="34" charset="0"/>
                <a:cs typeface="Times New Roman" panose="02020603050405020304" pitchFamily="18" charset="0"/>
              </a:rPr>
              <a:t> nationale et à disposition sur son site internet.</a:t>
            </a:r>
          </a:p>
        </p:txBody>
      </p:sp>
    </p:spTree>
    <p:extLst>
      <p:ext uri="{BB962C8B-B14F-4D97-AF65-F5344CB8AC3E}">
        <p14:creationId xmlns:p14="http://schemas.microsoft.com/office/powerpoint/2010/main" val="1795474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40145D4-B407-4F0E-AD45-26E9DA282361}"/>
              </a:ext>
            </a:extLst>
          </p:cNvPr>
          <p:cNvSpPr txBox="1"/>
          <p:nvPr/>
        </p:nvSpPr>
        <p:spPr>
          <a:xfrm>
            <a:off x="190500" y="749164"/>
            <a:ext cx="8763000" cy="5359672"/>
          </a:xfrm>
          <a:prstGeom prst="rect">
            <a:avLst/>
          </a:prstGeom>
          <a:solidFill>
            <a:schemeClr val="bg1">
              <a:lumMod val="95000"/>
            </a:schemeClr>
          </a:solidFill>
        </p:spPr>
        <p:txBody>
          <a:bodyPr wrap="square">
            <a:spAutoFit/>
          </a:bodyPr>
          <a:lstStyle/>
          <a:p>
            <a:pPr algn="ctr">
              <a:lnSpc>
                <a:spcPct val="107000"/>
              </a:lnSpc>
              <a:spcBef>
                <a:spcPts val="1200"/>
              </a:spcBef>
            </a:pPr>
            <a:r>
              <a:rPr lang="fr-FR" b="1" kern="0" dirty="0">
                <a:solidFill>
                  <a:schemeClr val="accent5">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MISSION DE SERVICE CIVIQUE SUR L’AXE SPORT / SANTE</a:t>
            </a:r>
          </a:p>
          <a:p>
            <a:pPr algn="ctr">
              <a:lnSpc>
                <a:spcPct val="107000"/>
              </a:lnSpc>
              <a:spcBef>
                <a:spcPts val="1200"/>
              </a:spcBef>
            </a:pPr>
            <a:r>
              <a:rPr lang="fr-FR" b="1" kern="0" dirty="0">
                <a:solidFill>
                  <a:schemeClr val="accent5">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 Promouvoir la pratique d’une activité physique et sportive pour préserver sa santé »</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ts val="200"/>
              </a:spcBef>
            </a:pPr>
            <a:r>
              <a:rPr lang="fr-FR" sz="16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Intérêt général : </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Sensibiliser les jeunes dès la maternelle à la pratique d’une activité physique régulière est un enjeu de santé publique, qui s’inscrit dans le parcours éducatif de santé. S’appuyant sur le constat alarmant d’une baisse de 25 % des capacités cardio-vasculaires des jeunes de 6 à 16 ans en 40 ans, il s’agit dès lors de lutter contre la sédentarisation et de permettre aussi la création de liens intergénérationnels, dans une finalité éducative de prévention et d’éducation à la santé.</a:t>
            </a:r>
          </a:p>
          <a:p>
            <a:pPr>
              <a:lnSpc>
                <a:spcPct val="107000"/>
              </a:lnSpc>
              <a:spcBef>
                <a:spcPts val="200"/>
              </a:spcBef>
            </a:pPr>
            <a:r>
              <a:rPr lang="fr-FR" sz="16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Objectif de la mission</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La mission vise à mobiliser les équipes pédagogiques et les communautés éducatives autour de ces problématiques d’inactivité, d’obésité et de sédentarité des enfants et des jeunes. Elle doit permettre de rassembler des établissements en organisant des actions sportives éducatives, qui stimulent la pratique d’activités physiques.</a:t>
            </a:r>
          </a:p>
          <a:p>
            <a:pPr>
              <a:lnSpc>
                <a:spcPct val="107000"/>
              </a:lnSpc>
              <a:spcBef>
                <a:spcPts val="200"/>
              </a:spcBef>
            </a:pPr>
            <a:r>
              <a:rPr lang="fr-FR" sz="16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Contexte de la mission</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Ugsel</a:t>
            </a:r>
            <a:r>
              <a:rPr lang="fr-FR" sz="1200" dirty="0">
                <a:effectLst/>
                <a:latin typeface="Calibri" panose="020F0502020204030204" pitchFamily="34" charset="0"/>
                <a:ea typeface="Calibri" panose="020F0502020204030204" pitchFamily="34" charset="0"/>
                <a:cs typeface="Times New Roman" panose="02020603050405020304" pitchFamily="18" charset="0"/>
              </a:rPr>
              <a:t> nationale, en partenariat avec l’Association des Parents d’Elèves  et la Fédération Française de Cardiologie, se sont associés pour promouvoir la mise en œuvre d’un Challenge Sport / Santé au  sein des établissements catholiques 1</a:t>
            </a:r>
            <a:r>
              <a:rPr lang="fr-FR" sz="1200" baseline="30000" dirty="0">
                <a:effectLst/>
                <a:latin typeface="Calibri" panose="020F0502020204030204" pitchFamily="34" charset="0"/>
                <a:ea typeface="Calibri" panose="020F0502020204030204" pitchFamily="34" charset="0"/>
                <a:cs typeface="Times New Roman" panose="02020603050405020304" pitchFamily="18" charset="0"/>
              </a:rPr>
              <a:t>er</a:t>
            </a:r>
            <a:r>
              <a:rPr lang="fr-FR" sz="1200" dirty="0">
                <a:effectLst/>
                <a:latin typeface="Calibri" panose="020F0502020204030204" pitchFamily="34" charset="0"/>
                <a:ea typeface="Calibri" panose="020F0502020204030204" pitchFamily="34" charset="0"/>
                <a:cs typeface="Times New Roman" panose="02020603050405020304" pitchFamily="18" charset="0"/>
              </a:rPr>
              <a:t> et 2</a:t>
            </a:r>
            <a:r>
              <a:rPr lang="fr-FR" sz="12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fr-FR" sz="1200" dirty="0">
                <a:effectLst/>
                <a:latin typeface="Calibri" panose="020F0502020204030204" pitchFamily="34" charset="0"/>
                <a:ea typeface="Calibri" panose="020F0502020204030204" pitchFamily="34" charset="0"/>
                <a:cs typeface="Times New Roman" panose="02020603050405020304" pitchFamily="18" charset="0"/>
              </a:rPr>
              <a:t> degrés. Cette animation intègre pleinement dans son dispositif, les Parcours du cœur proposés par la FF Cardiologie. </a:t>
            </a:r>
          </a:p>
          <a:p>
            <a:pPr>
              <a:lnSpc>
                <a:spcPct val="107000"/>
              </a:lnSpc>
              <a:spcBef>
                <a:spcPts val="200"/>
              </a:spcBef>
            </a:pPr>
            <a:r>
              <a:rPr lang="fr-FR" sz="16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Description de la mission</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Le volontaire, en lien avec les chefs d’établissement, organise la mise en œuvre de ce projet d’animation sportive éducative, à l’aide d’un protocole d’organisation établi par l’</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Ugsel</a:t>
            </a:r>
            <a:r>
              <a:rPr lang="fr-FR" sz="1200" dirty="0">
                <a:effectLst/>
                <a:latin typeface="Calibri" panose="020F0502020204030204" pitchFamily="34" charset="0"/>
                <a:ea typeface="Calibri" panose="020F0502020204030204" pitchFamily="34" charset="0"/>
                <a:cs typeface="Times New Roman" panose="02020603050405020304" pitchFamily="18" charset="0"/>
              </a:rPr>
              <a:t> nationale et à disposition sur son site internet.</a:t>
            </a:r>
          </a:p>
        </p:txBody>
      </p:sp>
    </p:spTree>
    <p:extLst>
      <p:ext uri="{BB962C8B-B14F-4D97-AF65-F5344CB8AC3E}">
        <p14:creationId xmlns:p14="http://schemas.microsoft.com/office/powerpoint/2010/main" val="285364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1752" y="207263"/>
            <a:ext cx="8380730" cy="830580"/>
          </a:xfrm>
          <a:prstGeom prst="rect">
            <a:avLst/>
          </a:prstGeom>
          <a:solidFill>
            <a:srgbClr val="00A9C2"/>
          </a:solidFill>
          <a:ln w="9144">
            <a:solidFill>
              <a:srgbClr val="92D050"/>
            </a:solidFill>
          </a:ln>
        </p:spPr>
        <p:txBody>
          <a:bodyPr vert="horz" wrap="square" lIns="0" tIns="25400" rIns="0" bIns="0" rtlCol="0">
            <a:spAutoFit/>
          </a:bodyPr>
          <a:lstStyle/>
          <a:p>
            <a:pPr algn="ctr">
              <a:lnSpc>
                <a:spcPct val="100000"/>
              </a:lnSpc>
              <a:spcBef>
                <a:spcPts val="200"/>
              </a:spcBef>
            </a:pPr>
            <a:r>
              <a:rPr sz="2400" b="1" dirty="0">
                <a:solidFill>
                  <a:srgbClr val="FFFFFF"/>
                </a:solidFill>
                <a:latin typeface="Calibri"/>
                <a:cs typeface="Calibri"/>
              </a:rPr>
              <a:t>AXE </a:t>
            </a:r>
            <a:r>
              <a:rPr sz="2400" b="1" spc="-5" dirty="0">
                <a:solidFill>
                  <a:srgbClr val="FFFFFF"/>
                </a:solidFill>
                <a:latin typeface="Calibri"/>
                <a:cs typeface="Calibri"/>
              </a:rPr>
              <a:t>7-</a:t>
            </a:r>
            <a:r>
              <a:rPr sz="2400" b="1" spc="-15" dirty="0">
                <a:solidFill>
                  <a:srgbClr val="FFFFFF"/>
                </a:solidFill>
                <a:latin typeface="Calibri"/>
                <a:cs typeface="Calibri"/>
              </a:rPr>
              <a:t> </a:t>
            </a:r>
            <a:r>
              <a:rPr sz="2400" b="1" spc="-5" dirty="0">
                <a:solidFill>
                  <a:srgbClr val="FFFFFF"/>
                </a:solidFill>
                <a:latin typeface="Calibri"/>
                <a:cs typeface="Calibri"/>
              </a:rPr>
              <a:t>SANTE</a:t>
            </a:r>
            <a:endParaRPr sz="2400">
              <a:latin typeface="Calibri"/>
              <a:cs typeface="Calibri"/>
            </a:endParaRPr>
          </a:p>
        </p:txBody>
      </p:sp>
      <p:sp>
        <p:nvSpPr>
          <p:cNvPr id="3" name="object 3"/>
          <p:cNvSpPr/>
          <p:nvPr/>
        </p:nvSpPr>
        <p:spPr>
          <a:xfrm>
            <a:off x="301688" y="1194561"/>
            <a:ext cx="8380539" cy="252374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354579" y="1188211"/>
            <a:ext cx="0" cy="2549525"/>
          </a:xfrm>
          <a:custGeom>
            <a:avLst/>
            <a:gdLst/>
            <a:ahLst/>
            <a:cxnLst/>
            <a:rect l="l" t="t" r="r" b="b"/>
            <a:pathLst>
              <a:path h="2549525">
                <a:moveTo>
                  <a:pt x="0" y="0"/>
                </a:moveTo>
                <a:lnTo>
                  <a:pt x="0" y="2549144"/>
                </a:lnTo>
              </a:path>
            </a:pathLst>
          </a:custGeom>
          <a:ln w="12700">
            <a:solidFill>
              <a:srgbClr val="FFFFFF"/>
            </a:solidFill>
          </a:ln>
        </p:spPr>
        <p:txBody>
          <a:bodyPr wrap="square" lIns="0" tIns="0" rIns="0" bIns="0" rtlCol="0"/>
          <a:lstStyle/>
          <a:p>
            <a:endParaRPr/>
          </a:p>
        </p:txBody>
      </p:sp>
      <p:sp>
        <p:nvSpPr>
          <p:cNvPr id="5" name="object 5"/>
          <p:cNvSpPr/>
          <p:nvPr/>
        </p:nvSpPr>
        <p:spPr>
          <a:xfrm>
            <a:off x="301688" y="1188211"/>
            <a:ext cx="0" cy="2549525"/>
          </a:xfrm>
          <a:custGeom>
            <a:avLst/>
            <a:gdLst/>
            <a:ahLst/>
            <a:cxnLst/>
            <a:rect l="l" t="t" r="r" b="b"/>
            <a:pathLst>
              <a:path h="2549525">
                <a:moveTo>
                  <a:pt x="0" y="0"/>
                </a:moveTo>
                <a:lnTo>
                  <a:pt x="0" y="2549144"/>
                </a:lnTo>
              </a:path>
            </a:pathLst>
          </a:custGeom>
          <a:ln w="12700">
            <a:solidFill>
              <a:srgbClr val="FFFFFF"/>
            </a:solidFill>
          </a:ln>
        </p:spPr>
        <p:txBody>
          <a:bodyPr wrap="square" lIns="0" tIns="0" rIns="0" bIns="0" rtlCol="0"/>
          <a:lstStyle/>
          <a:p>
            <a:endParaRPr/>
          </a:p>
        </p:txBody>
      </p:sp>
      <p:sp>
        <p:nvSpPr>
          <p:cNvPr id="6" name="object 6"/>
          <p:cNvSpPr/>
          <p:nvPr/>
        </p:nvSpPr>
        <p:spPr>
          <a:xfrm>
            <a:off x="8681593" y="1188211"/>
            <a:ext cx="0" cy="2549525"/>
          </a:xfrm>
          <a:custGeom>
            <a:avLst/>
            <a:gdLst/>
            <a:ahLst/>
            <a:cxnLst/>
            <a:rect l="l" t="t" r="r" b="b"/>
            <a:pathLst>
              <a:path h="2549525">
                <a:moveTo>
                  <a:pt x="0" y="0"/>
                </a:moveTo>
                <a:lnTo>
                  <a:pt x="0" y="2549144"/>
                </a:lnTo>
              </a:path>
            </a:pathLst>
          </a:custGeom>
          <a:ln w="12700">
            <a:solidFill>
              <a:srgbClr val="FFFFFF"/>
            </a:solidFill>
          </a:ln>
        </p:spPr>
        <p:txBody>
          <a:bodyPr wrap="square" lIns="0" tIns="0" rIns="0" bIns="0" rtlCol="0"/>
          <a:lstStyle/>
          <a:p>
            <a:endParaRPr/>
          </a:p>
        </p:txBody>
      </p:sp>
      <p:sp>
        <p:nvSpPr>
          <p:cNvPr id="7" name="object 7"/>
          <p:cNvSpPr/>
          <p:nvPr/>
        </p:nvSpPr>
        <p:spPr>
          <a:xfrm>
            <a:off x="295338" y="1194561"/>
            <a:ext cx="8392795" cy="0"/>
          </a:xfrm>
          <a:custGeom>
            <a:avLst/>
            <a:gdLst/>
            <a:ahLst/>
            <a:cxnLst/>
            <a:rect l="l" t="t" r="r" b="b"/>
            <a:pathLst>
              <a:path w="8392795">
                <a:moveTo>
                  <a:pt x="0" y="0"/>
                </a:moveTo>
                <a:lnTo>
                  <a:pt x="8392604" y="0"/>
                </a:lnTo>
              </a:path>
            </a:pathLst>
          </a:custGeom>
          <a:ln w="12700">
            <a:solidFill>
              <a:srgbClr val="FFFFFF"/>
            </a:solidFill>
          </a:ln>
        </p:spPr>
        <p:txBody>
          <a:bodyPr wrap="square" lIns="0" tIns="0" rIns="0" bIns="0" rtlCol="0"/>
          <a:lstStyle/>
          <a:p>
            <a:endParaRPr/>
          </a:p>
        </p:txBody>
      </p:sp>
      <p:sp>
        <p:nvSpPr>
          <p:cNvPr id="8" name="object 8"/>
          <p:cNvSpPr/>
          <p:nvPr/>
        </p:nvSpPr>
        <p:spPr>
          <a:xfrm>
            <a:off x="295338" y="3718305"/>
            <a:ext cx="8392795" cy="0"/>
          </a:xfrm>
          <a:custGeom>
            <a:avLst/>
            <a:gdLst/>
            <a:ahLst/>
            <a:cxnLst/>
            <a:rect l="l" t="t" r="r" b="b"/>
            <a:pathLst>
              <a:path w="8392795">
                <a:moveTo>
                  <a:pt x="0" y="0"/>
                </a:moveTo>
                <a:lnTo>
                  <a:pt x="8392604"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470103" y="1863217"/>
            <a:ext cx="1717039" cy="1078230"/>
          </a:xfrm>
          <a:prstGeom prst="rect">
            <a:avLst/>
          </a:prstGeom>
        </p:spPr>
        <p:txBody>
          <a:bodyPr vert="horz" wrap="square" lIns="0" tIns="12700" rIns="0" bIns="0" rtlCol="0">
            <a:spAutoFit/>
          </a:bodyPr>
          <a:lstStyle/>
          <a:p>
            <a:pPr marL="12700" marR="5080" indent="139700">
              <a:lnSpc>
                <a:spcPct val="115100"/>
              </a:lnSpc>
              <a:spcBef>
                <a:spcPts val="100"/>
              </a:spcBef>
            </a:pPr>
            <a:r>
              <a:rPr sz="3000" b="1" spc="-15" dirty="0">
                <a:latin typeface="Calibri"/>
                <a:cs typeface="Calibri"/>
              </a:rPr>
              <a:t>Exemples  </a:t>
            </a:r>
            <a:r>
              <a:rPr sz="3000" b="1" dirty="0">
                <a:latin typeface="Calibri"/>
                <a:cs typeface="Calibri"/>
              </a:rPr>
              <a:t>de</a:t>
            </a:r>
            <a:r>
              <a:rPr sz="3000" b="1" spc="-70" dirty="0">
                <a:latin typeface="Calibri"/>
                <a:cs typeface="Calibri"/>
              </a:rPr>
              <a:t> </a:t>
            </a:r>
            <a:r>
              <a:rPr sz="3000" b="1" spc="-10" dirty="0">
                <a:latin typeface="Calibri"/>
                <a:cs typeface="Calibri"/>
              </a:rPr>
              <a:t>mission</a:t>
            </a:r>
            <a:endParaRPr sz="3000">
              <a:latin typeface="Calibri"/>
              <a:cs typeface="Calibri"/>
            </a:endParaRPr>
          </a:p>
        </p:txBody>
      </p:sp>
      <p:sp>
        <p:nvSpPr>
          <p:cNvPr id="10" name="object 10"/>
          <p:cNvSpPr txBox="1"/>
          <p:nvPr/>
        </p:nvSpPr>
        <p:spPr>
          <a:xfrm>
            <a:off x="2386964" y="1137367"/>
            <a:ext cx="5890895" cy="2550795"/>
          </a:xfrm>
          <a:prstGeom prst="rect">
            <a:avLst/>
          </a:prstGeom>
        </p:spPr>
        <p:txBody>
          <a:bodyPr vert="horz" wrap="square" lIns="0" tIns="13335" rIns="0" bIns="0" rtlCol="0">
            <a:spAutoFit/>
          </a:bodyPr>
          <a:lstStyle/>
          <a:p>
            <a:pPr marL="355600" marR="5080" indent="-342900">
              <a:lnSpc>
                <a:spcPct val="114999"/>
              </a:lnSpc>
              <a:spcBef>
                <a:spcPts val="105"/>
              </a:spcBef>
              <a:buFont typeface="Courier New"/>
              <a:buChar char="o"/>
              <a:tabLst>
                <a:tab pos="356235" algn="l"/>
                <a:tab pos="1713864" algn="l"/>
              </a:tabLst>
            </a:pPr>
            <a:r>
              <a:rPr sz="2400" b="1" spc="-10" dirty="0">
                <a:latin typeface="Calibri"/>
                <a:cs typeface="Calibri"/>
              </a:rPr>
              <a:t>Participer	</a:t>
            </a:r>
            <a:r>
              <a:rPr sz="2400" b="1" dirty="0">
                <a:latin typeface="Calibri"/>
                <a:cs typeface="Calibri"/>
              </a:rPr>
              <a:t>à </a:t>
            </a:r>
            <a:r>
              <a:rPr sz="2400" b="1" spc="-10" dirty="0">
                <a:latin typeface="Calibri"/>
                <a:cs typeface="Calibri"/>
              </a:rPr>
              <a:t>l’information et prévention des  risques </a:t>
            </a:r>
            <a:r>
              <a:rPr sz="2400" b="1" dirty="0">
                <a:latin typeface="Calibri"/>
                <a:cs typeface="Calibri"/>
              </a:rPr>
              <a:t>liés aux </a:t>
            </a:r>
            <a:r>
              <a:rPr sz="2400" b="1" spc="-5" dirty="0">
                <a:latin typeface="Calibri"/>
                <a:cs typeface="Calibri"/>
              </a:rPr>
              <a:t>addictions (drogues, </a:t>
            </a:r>
            <a:r>
              <a:rPr sz="2400" b="1" spc="-10" dirty="0">
                <a:latin typeface="Calibri"/>
                <a:cs typeface="Calibri"/>
              </a:rPr>
              <a:t>tabac,  </a:t>
            </a:r>
            <a:r>
              <a:rPr sz="2400" b="1" spc="-5" dirty="0">
                <a:latin typeface="Calibri"/>
                <a:cs typeface="Calibri"/>
              </a:rPr>
              <a:t>alcool, jeux</a:t>
            </a:r>
            <a:r>
              <a:rPr sz="2400" b="1" spc="-30" dirty="0">
                <a:latin typeface="Calibri"/>
                <a:cs typeface="Calibri"/>
              </a:rPr>
              <a:t> </a:t>
            </a:r>
            <a:r>
              <a:rPr sz="2400" b="1" spc="-5" dirty="0">
                <a:latin typeface="Calibri"/>
                <a:cs typeface="Calibri"/>
              </a:rPr>
              <a:t>vidéo…)</a:t>
            </a:r>
            <a:endParaRPr sz="2400" dirty="0">
              <a:latin typeface="Calibri"/>
              <a:cs typeface="Calibri"/>
            </a:endParaRPr>
          </a:p>
          <a:p>
            <a:pPr marL="355600" indent="-342900">
              <a:lnSpc>
                <a:spcPct val="100000"/>
              </a:lnSpc>
              <a:spcBef>
                <a:spcPts val="430"/>
              </a:spcBef>
              <a:buFont typeface="Courier New"/>
              <a:buChar char="o"/>
              <a:tabLst>
                <a:tab pos="356235" algn="l"/>
              </a:tabLst>
            </a:pPr>
            <a:r>
              <a:rPr sz="2400" b="1" spc="-10" dirty="0">
                <a:latin typeface="Calibri"/>
                <a:cs typeface="Calibri"/>
              </a:rPr>
              <a:t>Participer </a:t>
            </a:r>
            <a:r>
              <a:rPr sz="2400" b="1" dirty="0">
                <a:latin typeface="Calibri"/>
                <a:cs typeface="Calibri"/>
              </a:rPr>
              <a:t>à des </a:t>
            </a:r>
            <a:r>
              <a:rPr sz="2400" b="1" spc="-5" dirty="0">
                <a:latin typeface="Calibri"/>
                <a:cs typeface="Calibri"/>
              </a:rPr>
              <a:t>actions en </a:t>
            </a:r>
            <a:r>
              <a:rPr sz="2400" b="1" spc="-20" dirty="0">
                <a:latin typeface="Calibri"/>
                <a:cs typeface="Calibri"/>
              </a:rPr>
              <a:t>faveur </a:t>
            </a:r>
            <a:r>
              <a:rPr sz="2400" b="1" spc="-10" dirty="0">
                <a:latin typeface="Calibri"/>
                <a:cs typeface="Calibri"/>
              </a:rPr>
              <a:t>de</a:t>
            </a:r>
            <a:endParaRPr sz="2400" dirty="0">
              <a:latin typeface="Calibri"/>
              <a:cs typeface="Calibri"/>
            </a:endParaRPr>
          </a:p>
          <a:p>
            <a:pPr marL="355600" marR="58419">
              <a:lnSpc>
                <a:spcPct val="114999"/>
              </a:lnSpc>
              <a:spcBef>
                <a:spcPts val="5"/>
              </a:spcBef>
            </a:pPr>
            <a:r>
              <a:rPr sz="2400" b="1" spc="-20" dirty="0">
                <a:latin typeface="Calibri"/>
                <a:cs typeface="Calibri"/>
              </a:rPr>
              <a:t>l’éducation </a:t>
            </a:r>
            <a:r>
              <a:rPr sz="2400" b="1" dirty="0">
                <a:latin typeface="Calibri"/>
                <a:cs typeface="Calibri"/>
              </a:rPr>
              <a:t>à la </a:t>
            </a:r>
            <a:r>
              <a:rPr sz="2400" b="1" spc="-5" dirty="0">
                <a:latin typeface="Calibri"/>
                <a:cs typeface="Calibri"/>
              </a:rPr>
              <a:t>nutrition </a:t>
            </a:r>
            <a:r>
              <a:rPr sz="2400" b="1" dirty="0">
                <a:latin typeface="Calibri"/>
                <a:cs typeface="Calibri"/>
              </a:rPr>
              <a:t>(Ex : « semaine</a:t>
            </a:r>
            <a:r>
              <a:rPr sz="2400" b="1" spc="-90" dirty="0">
                <a:latin typeface="Calibri"/>
                <a:cs typeface="Calibri"/>
              </a:rPr>
              <a:t> </a:t>
            </a:r>
            <a:r>
              <a:rPr sz="2400" b="1" spc="-5" dirty="0">
                <a:latin typeface="Calibri"/>
                <a:cs typeface="Calibri"/>
              </a:rPr>
              <a:t>du  </a:t>
            </a:r>
            <a:r>
              <a:rPr sz="2400" b="1" spc="-10" dirty="0">
                <a:latin typeface="Calibri"/>
                <a:cs typeface="Calibri"/>
              </a:rPr>
              <a:t>goût notamment</a:t>
            </a:r>
            <a:r>
              <a:rPr sz="2400" b="1" dirty="0">
                <a:latin typeface="Calibri"/>
                <a:cs typeface="Calibri"/>
              </a:rPr>
              <a:t> »)</a:t>
            </a:r>
            <a:endParaRPr sz="2400" dirty="0">
              <a:latin typeface="Calibri"/>
              <a:cs typeface="Calibri"/>
            </a:endParaRPr>
          </a:p>
        </p:txBody>
      </p:sp>
      <p:sp>
        <p:nvSpPr>
          <p:cNvPr id="11" name="object 11"/>
          <p:cNvSpPr txBox="1"/>
          <p:nvPr/>
        </p:nvSpPr>
        <p:spPr>
          <a:xfrm>
            <a:off x="8427211" y="6426809"/>
            <a:ext cx="18097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38</a:t>
            </a:r>
            <a:endParaRPr sz="1200">
              <a:latin typeface="Calibri"/>
              <a:cs typeface="Calibri"/>
            </a:endParaRPr>
          </a:p>
        </p:txBody>
      </p:sp>
      <p:graphicFrame>
        <p:nvGraphicFramePr>
          <p:cNvPr id="12" name="object 12"/>
          <p:cNvGraphicFramePr>
            <a:graphicFrameLocks noGrp="1"/>
          </p:cNvGraphicFramePr>
          <p:nvPr/>
        </p:nvGraphicFramePr>
        <p:xfrm>
          <a:off x="295338" y="4113403"/>
          <a:ext cx="8380730" cy="632714"/>
        </p:xfrm>
        <a:graphic>
          <a:graphicData uri="http://schemas.openxmlformats.org/drawingml/2006/table">
            <a:tbl>
              <a:tblPr firstRow="1" bandRow="1">
                <a:tableStyleId>{2D5ABB26-0587-4C30-8999-92F81FD0307C}</a:tableStyleId>
              </a:tblPr>
              <a:tblGrid>
                <a:gridCol w="4485005">
                  <a:extLst>
                    <a:ext uri="{9D8B030D-6E8A-4147-A177-3AD203B41FA5}">
                      <a16:colId xmlns:a16="http://schemas.microsoft.com/office/drawing/2014/main" val="20000"/>
                    </a:ext>
                  </a:extLst>
                </a:gridCol>
                <a:gridCol w="3895725">
                  <a:extLst>
                    <a:ext uri="{9D8B030D-6E8A-4147-A177-3AD203B41FA5}">
                      <a16:colId xmlns:a16="http://schemas.microsoft.com/office/drawing/2014/main" val="20001"/>
                    </a:ext>
                  </a:extLst>
                </a:gridCol>
              </a:tblGrid>
              <a:tr h="632714">
                <a:tc>
                  <a:txBody>
                    <a:bodyPr/>
                    <a:lstStyle/>
                    <a:p>
                      <a:pPr algn="ctr">
                        <a:lnSpc>
                          <a:spcPct val="100000"/>
                        </a:lnSpc>
                        <a:spcBef>
                          <a:spcPts val="250"/>
                        </a:spcBef>
                      </a:pPr>
                      <a:r>
                        <a:rPr sz="1800" b="1" spc="-5" dirty="0">
                          <a:latin typeface="Calibri"/>
                          <a:cs typeface="Calibri"/>
                        </a:rPr>
                        <a:t>POSSIBLE</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9C2"/>
                    </a:solidFill>
                  </a:tcPr>
                </a:tc>
                <a:tc>
                  <a:txBody>
                    <a:bodyPr/>
                    <a:lstStyle/>
                    <a:p>
                      <a:pPr marL="956944">
                        <a:lnSpc>
                          <a:spcPct val="100000"/>
                        </a:lnSpc>
                        <a:spcBef>
                          <a:spcPts val="250"/>
                        </a:spcBef>
                      </a:pPr>
                      <a:r>
                        <a:rPr sz="1800" b="1" spc="-5" dirty="0">
                          <a:latin typeface="Calibri"/>
                          <a:cs typeface="Calibri"/>
                        </a:rPr>
                        <a:t>POINT </a:t>
                      </a:r>
                      <a:r>
                        <a:rPr sz="1800" b="1" dirty="0">
                          <a:latin typeface="Calibri"/>
                          <a:cs typeface="Calibri"/>
                        </a:rPr>
                        <a:t>DE</a:t>
                      </a:r>
                      <a:r>
                        <a:rPr sz="1800" b="1" spc="-15" dirty="0">
                          <a:latin typeface="Calibri"/>
                          <a:cs typeface="Calibri"/>
                        </a:rPr>
                        <a:t> </a:t>
                      </a:r>
                      <a:r>
                        <a:rPr sz="1800" b="1" dirty="0">
                          <a:latin typeface="Calibri"/>
                          <a:cs typeface="Calibri"/>
                        </a:rPr>
                        <a:t>VIGILANCE</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9C2"/>
                    </a:solidFill>
                  </a:tcPr>
                </a:tc>
                <a:extLst>
                  <a:ext uri="{0D108BD9-81ED-4DB2-BD59-A6C34878D82A}">
                    <a16:rowId xmlns:a16="http://schemas.microsoft.com/office/drawing/2014/main" val="10000"/>
                  </a:ext>
                </a:extLst>
              </a:tr>
            </a:tbl>
          </a:graphicData>
        </a:graphic>
      </p:graphicFrame>
      <p:sp>
        <p:nvSpPr>
          <p:cNvPr id="13" name="object 13"/>
          <p:cNvSpPr txBox="1"/>
          <p:nvPr/>
        </p:nvSpPr>
        <p:spPr>
          <a:xfrm>
            <a:off x="5227701" y="5173217"/>
            <a:ext cx="3448367" cy="628377"/>
          </a:xfrm>
          <a:prstGeom prst="rect">
            <a:avLst/>
          </a:prstGeom>
        </p:spPr>
        <p:txBody>
          <a:bodyPr vert="horz" wrap="square" lIns="0" tIns="12700" rIns="0" bIns="0" rtlCol="0">
            <a:spAutoFit/>
          </a:bodyPr>
          <a:lstStyle/>
          <a:p>
            <a:pPr marL="12700">
              <a:lnSpc>
                <a:spcPct val="100000"/>
              </a:lnSpc>
              <a:spcBef>
                <a:spcPts val="100"/>
              </a:spcBef>
            </a:pPr>
            <a:r>
              <a:rPr sz="2000" dirty="0">
                <a:latin typeface="Calibri"/>
                <a:cs typeface="Calibri"/>
              </a:rPr>
              <a:t>Ne </a:t>
            </a:r>
            <a:r>
              <a:rPr sz="2000" spc="-10" dirty="0">
                <a:latin typeface="Calibri"/>
                <a:cs typeface="Calibri"/>
              </a:rPr>
              <a:t>prodigue </a:t>
            </a:r>
            <a:r>
              <a:rPr sz="2000" spc="-5" dirty="0">
                <a:latin typeface="Calibri"/>
                <a:cs typeface="Calibri"/>
              </a:rPr>
              <a:t>pas de</a:t>
            </a:r>
            <a:r>
              <a:rPr sz="2000" spc="15" dirty="0">
                <a:latin typeface="Calibri"/>
                <a:cs typeface="Calibri"/>
              </a:rPr>
              <a:t> </a:t>
            </a:r>
            <a:r>
              <a:rPr sz="2000" spc="-5" dirty="0">
                <a:latin typeface="Calibri"/>
                <a:cs typeface="Calibri"/>
              </a:rPr>
              <a:t>soin</a:t>
            </a:r>
            <a:endParaRPr sz="2000" dirty="0">
              <a:latin typeface="Calibri"/>
              <a:cs typeface="Calibri"/>
            </a:endParaRPr>
          </a:p>
          <a:p>
            <a:pPr marL="12700">
              <a:lnSpc>
                <a:spcPct val="100000"/>
              </a:lnSpc>
            </a:pPr>
            <a:r>
              <a:rPr sz="2000" dirty="0">
                <a:latin typeface="Calibri"/>
                <a:cs typeface="Calibri"/>
              </a:rPr>
              <a:t>Ne </a:t>
            </a:r>
            <a:r>
              <a:rPr sz="2000" spc="-5" dirty="0">
                <a:latin typeface="Calibri"/>
                <a:cs typeface="Calibri"/>
              </a:rPr>
              <a:t>remplace pas </a:t>
            </a:r>
            <a:r>
              <a:rPr sz="2000" spc="-10" dirty="0">
                <a:latin typeface="Calibri"/>
                <a:cs typeface="Calibri"/>
              </a:rPr>
              <a:t>l’infirmière</a:t>
            </a:r>
            <a:endParaRPr sz="2000" dirty="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040" y="246888"/>
            <a:ext cx="8641080" cy="460375"/>
          </a:xfrm>
          <a:prstGeom prst="rect">
            <a:avLst/>
          </a:prstGeom>
          <a:solidFill>
            <a:srgbClr val="00A9C2"/>
          </a:solidFill>
          <a:ln w="9144">
            <a:solidFill>
              <a:srgbClr val="92D050"/>
            </a:solidFill>
          </a:ln>
        </p:spPr>
        <p:txBody>
          <a:bodyPr vert="horz" wrap="square" lIns="0" tIns="24765" rIns="0" bIns="0" rtlCol="0">
            <a:spAutoFit/>
          </a:bodyPr>
          <a:lstStyle/>
          <a:p>
            <a:pPr algn="ctr">
              <a:lnSpc>
                <a:spcPct val="100000"/>
              </a:lnSpc>
              <a:spcBef>
                <a:spcPts val="195"/>
              </a:spcBef>
            </a:pPr>
            <a:r>
              <a:rPr spc="-5" dirty="0"/>
              <a:t>SANTÉ-EXEMPLE</a:t>
            </a:r>
          </a:p>
        </p:txBody>
      </p:sp>
      <p:sp>
        <p:nvSpPr>
          <p:cNvPr id="3" name="object 3"/>
          <p:cNvSpPr/>
          <p:nvPr/>
        </p:nvSpPr>
        <p:spPr>
          <a:xfrm>
            <a:off x="284314" y="819022"/>
            <a:ext cx="8641118" cy="91744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93239" y="812673"/>
            <a:ext cx="0" cy="942975"/>
          </a:xfrm>
          <a:custGeom>
            <a:avLst/>
            <a:gdLst/>
            <a:ahLst/>
            <a:cxnLst/>
            <a:rect l="l" t="t" r="r" b="b"/>
            <a:pathLst>
              <a:path h="942975">
                <a:moveTo>
                  <a:pt x="0" y="0"/>
                </a:moveTo>
                <a:lnTo>
                  <a:pt x="0" y="942848"/>
                </a:lnTo>
              </a:path>
            </a:pathLst>
          </a:custGeom>
          <a:ln w="12700">
            <a:solidFill>
              <a:srgbClr val="FFFFFF"/>
            </a:solidFill>
          </a:ln>
        </p:spPr>
        <p:txBody>
          <a:bodyPr wrap="square" lIns="0" tIns="0" rIns="0" bIns="0" rtlCol="0"/>
          <a:lstStyle/>
          <a:p>
            <a:endParaRPr/>
          </a:p>
        </p:txBody>
      </p:sp>
      <p:sp>
        <p:nvSpPr>
          <p:cNvPr id="5" name="object 5"/>
          <p:cNvSpPr/>
          <p:nvPr/>
        </p:nvSpPr>
        <p:spPr>
          <a:xfrm>
            <a:off x="284314" y="812673"/>
            <a:ext cx="0" cy="942975"/>
          </a:xfrm>
          <a:custGeom>
            <a:avLst/>
            <a:gdLst/>
            <a:ahLst/>
            <a:cxnLst/>
            <a:rect l="l" t="t" r="r" b="b"/>
            <a:pathLst>
              <a:path h="942975">
                <a:moveTo>
                  <a:pt x="0" y="0"/>
                </a:moveTo>
                <a:lnTo>
                  <a:pt x="0" y="942848"/>
                </a:lnTo>
              </a:path>
            </a:pathLst>
          </a:custGeom>
          <a:ln w="12700">
            <a:solidFill>
              <a:srgbClr val="FFFFFF"/>
            </a:solidFill>
          </a:ln>
        </p:spPr>
        <p:txBody>
          <a:bodyPr wrap="square" lIns="0" tIns="0" rIns="0" bIns="0" rtlCol="0"/>
          <a:lstStyle/>
          <a:p>
            <a:endParaRPr/>
          </a:p>
        </p:txBody>
      </p:sp>
      <p:sp>
        <p:nvSpPr>
          <p:cNvPr id="6" name="object 6"/>
          <p:cNvSpPr/>
          <p:nvPr/>
        </p:nvSpPr>
        <p:spPr>
          <a:xfrm>
            <a:off x="8925306" y="812673"/>
            <a:ext cx="0" cy="942975"/>
          </a:xfrm>
          <a:custGeom>
            <a:avLst/>
            <a:gdLst/>
            <a:ahLst/>
            <a:cxnLst/>
            <a:rect l="l" t="t" r="r" b="b"/>
            <a:pathLst>
              <a:path h="942975">
                <a:moveTo>
                  <a:pt x="0" y="0"/>
                </a:moveTo>
                <a:lnTo>
                  <a:pt x="0" y="942848"/>
                </a:lnTo>
              </a:path>
            </a:pathLst>
          </a:custGeom>
          <a:ln w="12700">
            <a:solidFill>
              <a:srgbClr val="FFFFFF"/>
            </a:solidFill>
          </a:ln>
        </p:spPr>
        <p:txBody>
          <a:bodyPr wrap="square" lIns="0" tIns="0" rIns="0" bIns="0" rtlCol="0"/>
          <a:lstStyle/>
          <a:p>
            <a:endParaRPr/>
          </a:p>
        </p:txBody>
      </p:sp>
      <p:sp>
        <p:nvSpPr>
          <p:cNvPr id="7" name="object 7"/>
          <p:cNvSpPr/>
          <p:nvPr/>
        </p:nvSpPr>
        <p:spPr>
          <a:xfrm>
            <a:off x="277964" y="819022"/>
            <a:ext cx="8653780" cy="0"/>
          </a:xfrm>
          <a:custGeom>
            <a:avLst/>
            <a:gdLst/>
            <a:ahLst/>
            <a:cxnLst/>
            <a:rect l="l" t="t" r="r" b="b"/>
            <a:pathLst>
              <a:path w="8653780">
                <a:moveTo>
                  <a:pt x="0" y="0"/>
                </a:moveTo>
                <a:lnTo>
                  <a:pt x="8653691" y="0"/>
                </a:lnTo>
              </a:path>
            </a:pathLst>
          </a:custGeom>
          <a:ln w="12700">
            <a:solidFill>
              <a:srgbClr val="FFFFFF"/>
            </a:solidFill>
          </a:ln>
        </p:spPr>
        <p:txBody>
          <a:bodyPr wrap="square" lIns="0" tIns="0" rIns="0" bIns="0" rtlCol="0"/>
          <a:lstStyle/>
          <a:p>
            <a:endParaRPr/>
          </a:p>
        </p:txBody>
      </p:sp>
      <p:sp>
        <p:nvSpPr>
          <p:cNvPr id="8" name="object 8"/>
          <p:cNvSpPr/>
          <p:nvPr/>
        </p:nvSpPr>
        <p:spPr>
          <a:xfrm>
            <a:off x="277964" y="1736470"/>
            <a:ext cx="8653780" cy="0"/>
          </a:xfrm>
          <a:custGeom>
            <a:avLst/>
            <a:gdLst/>
            <a:ahLst/>
            <a:cxnLst/>
            <a:rect l="l" t="t" r="r" b="b"/>
            <a:pathLst>
              <a:path w="8653780">
                <a:moveTo>
                  <a:pt x="0" y="0"/>
                </a:moveTo>
                <a:lnTo>
                  <a:pt x="8653691"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507898" y="1132712"/>
            <a:ext cx="1559560"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Calibri"/>
                <a:cs typeface="Calibri"/>
              </a:rPr>
              <a:t>Titre </a:t>
            </a:r>
            <a:r>
              <a:rPr sz="1600" b="1" spc="-5" dirty="0">
                <a:latin typeface="Calibri"/>
                <a:cs typeface="Calibri"/>
              </a:rPr>
              <a:t>de la</a:t>
            </a:r>
            <a:r>
              <a:rPr sz="1600" b="1" spc="-70" dirty="0">
                <a:latin typeface="Calibri"/>
                <a:cs typeface="Calibri"/>
              </a:rPr>
              <a:t> </a:t>
            </a:r>
            <a:r>
              <a:rPr sz="1600" b="1" spc="-5" dirty="0">
                <a:latin typeface="Calibri"/>
                <a:cs typeface="Calibri"/>
              </a:rPr>
              <a:t>mission</a:t>
            </a:r>
            <a:endParaRPr sz="1600">
              <a:latin typeface="Calibri"/>
              <a:cs typeface="Calibri"/>
            </a:endParaRPr>
          </a:p>
        </p:txBody>
      </p:sp>
      <p:sp>
        <p:nvSpPr>
          <p:cNvPr id="10" name="object 10"/>
          <p:cNvSpPr txBox="1"/>
          <p:nvPr/>
        </p:nvSpPr>
        <p:spPr>
          <a:xfrm>
            <a:off x="2325751" y="777011"/>
            <a:ext cx="6471920" cy="586740"/>
          </a:xfrm>
          <a:prstGeom prst="rect">
            <a:avLst/>
          </a:prstGeom>
        </p:spPr>
        <p:txBody>
          <a:bodyPr vert="horz" wrap="square" lIns="0" tIns="12700" rIns="0" bIns="0" rtlCol="0">
            <a:spAutoFit/>
          </a:bodyPr>
          <a:lstStyle/>
          <a:p>
            <a:pPr marL="355600" marR="5080" indent="-343535">
              <a:lnSpc>
                <a:spcPct val="114999"/>
              </a:lnSpc>
              <a:spcBef>
                <a:spcPts val="100"/>
              </a:spcBef>
              <a:tabLst>
                <a:tab pos="355600" algn="l"/>
              </a:tabLst>
            </a:pPr>
            <a:r>
              <a:rPr sz="1600" spc="-5" dirty="0">
                <a:latin typeface="Courier New"/>
                <a:cs typeface="Courier New"/>
              </a:rPr>
              <a:t>o	</a:t>
            </a:r>
            <a:r>
              <a:rPr sz="1600" b="1" spc="-5" dirty="0">
                <a:latin typeface="Calibri"/>
                <a:cs typeface="Calibri"/>
              </a:rPr>
              <a:t>Participer à </a:t>
            </a:r>
            <a:r>
              <a:rPr sz="1600" b="1" spc="-10" dirty="0">
                <a:latin typeface="Calibri"/>
                <a:cs typeface="Calibri"/>
              </a:rPr>
              <a:t>l’information sur </a:t>
            </a:r>
            <a:r>
              <a:rPr sz="1600" b="1" spc="-5" dirty="0">
                <a:latin typeface="Calibri"/>
                <a:cs typeface="Calibri"/>
              </a:rPr>
              <a:t>les </a:t>
            </a:r>
            <a:r>
              <a:rPr sz="1600" b="1" spc="-10" dirty="0">
                <a:latin typeface="Calibri"/>
                <a:cs typeface="Calibri"/>
              </a:rPr>
              <a:t>troubles alimentaires et prévention des  risques </a:t>
            </a:r>
            <a:r>
              <a:rPr sz="1600" b="1" spc="-5" dirty="0">
                <a:latin typeface="Calibri"/>
                <a:cs typeface="Calibri"/>
              </a:rPr>
              <a:t>liés aux addictions </a:t>
            </a:r>
            <a:r>
              <a:rPr sz="1600" b="1" spc="-10" dirty="0">
                <a:latin typeface="Calibri"/>
                <a:cs typeface="Calibri"/>
              </a:rPr>
              <a:t>(drogues, </a:t>
            </a:r>
            <a:r>
              <a:rPr sz="1600" b="1" spc="-5" dirty="0">
                <a:latin typeface="Calibri"/>
                <a:cs typeface="Calibri"/>
              </a:rPr>
              <a:t>tabac, alcool, </a:t>
            </a:r>
            <a:r>
              <a:rPr sz="1600" b="1" spc="-10" dirty="0">
                <a:latin typeface="Calibri"/>
                <a:cs typeface="Calibri"/>
              </a:rPr>
              <a:t>jeux</a:t>
            </a:r>
            <a:r>
              <a:rPr sz="1600" b="1" spc="110" dirty="0">
                <a:latin typeface="Calibri"/>
                <a:cs typeface="Calibri"/>
              </a:rPr>
              <a:t> </a:t>
            </a:r>
            <a:r>
              <a:rPr sz="1600" b="1" spc="-5" dirty="0">
                <a:latin typeface="Calibri"/>
                <a:cs typeface="Calibri"/>
              </a:rPr>
              <a:t>vidéo…)</a:t>
            </a:r>
            <a:endParaRPr sz="1600">
              <a:latin typeface="Calibri"/>
              <a:cs typeface="Calibri"/>
            </a:endParaRPr>
          </a:p>
        </p:txBody>
      </p:sp>
      <p:sp>
        <p:nvSpPr>
          <p:cNvPr id="11" name="object 11"/>
          <p:cNvSpPr txBox="1"/>
          <p:nvPr/>
        </p:nvSpPr>
        <p:spPr>
          <a:xfrm>
            <a:off x="8439911" y="6477685"/>
            <a:ext cx="155575" cy="153035"/>
          </a:xfrm>
          <a:prstGeom prst="rect">
            <a:avLst/>
          </a:prstGeom>
        </p:spPr>
        <p:txBody>
          <a:bodyPr vert="horz" wrap="square" lIns="0" tIns="0" rIns="0" bIns="0" rtlCol="0">
            <a:spAutoFit/>
          </a:bodyPr>
          <a:lstStyle/>
          <a:p>
            <a:pPr>
              <a:lnSpc>
                <a:spcPts val="1140"/>
              </a:lnSpc>
            </a:pPr>
            <a:r>
              <a:rPr sz="1200" dirty="0">
                <a:solidFill>
                  <a:srgbClr val="888888"/>
                </a:solidFill>
                <a:latin typeface="Calibri"/>
                <a:cs typeface="Calibri"/>
              </a:rPr>
              <a:t>39</a:t>
            </a:r>
            <a:endParaRPr sz="1200">
              <a:latin typeface="Calibri"/>
              <a:cs typeface="Calibri"/>
            </a:endParaRPr>
          </a:p>
        </p:txBody>
      </p:sp>
      <p:sp>
        <p:nvSpPr>
          <p:cNvPr id="12" name="object 12"/>
          <p:cNvSpPr/>
          <p:nvPr/>
        </p:nvSpPr>
        <p:spPr>
          <a:xfrm>
            <a:off x="347535" y="1904123"/>
            <a:ext cx="8321040" cy="4954270"/>
          </a:xfrm>
          <a:custGeom>
            <a:avLst/>
            <a:gdLst/>
            <a:ahLst/>
            <a:cxnLst/>
            <a:rect l="l" t="t" r="r" b="b"/>
            <a:pathLst>
              <a:path w="8321040" h="4954270">
                <a:moveTo>
                  <a:pt x="8321040" y="4953873"/>
                </a:moveTo>
                <a:lnTo>
                  <a:pt x="8321040" y="0"/>
                </a:lnTo>
                <a:lnTo>
                  <a:pt x="0" y="0"/>
                </a:lnTo>
                <a:lnTo>
                  <a:pt x="0" y="4953873"/>
                </a:lnTo>
                <a:lnTo>
                  <a:pt x="8321040" y="4953873"/>
                </a:lnTo>
                <a:close/>
              </a:path>
            </a:pathLst>
          </a:custGeom>
          <a:solidFill>
            <a:srgbClr val="F1F1F1"/>
          </a:solidFill>
        </p:spPr>
        <p:txBody>
          <a:bodyPr wrap="square" lIns="0" tIns="0" rIns="0" bIns="0" rtlCol="0"/>
          <a:lstStyle/>
          <a:p>
            <a:endParaRPr/>
          </a:p>
        </p:txBody>
      </p:sp>
      <p:sp>
        <p:nvSpPr>
          <p:cNvPr id="13" name="object 13"/>
          <p:cNvSpPr/>
          <p:nvPr/>
        </p:nvSpPr>
        <p:spPr>
          <a:xfrm>
            <a:off x="8668639" y="1904123"/>
            <a:ext cx="224154" cy="4954270"/>
          </a:xfrm>
          <a:custGeom>
            <a:avLst/>
            <a:gdLst/>
            <a:ahLst/>
            <a:cxnLst/>
            <a:rect l="l" t="t" r="r" b="b"/>
            <a:pathLst>
              <a:path w="224154" h="4954270">
                <a:moveTo>
                  <a:pt x="223875" y="4953873"/>
                </a:moveTo>
                <a:lnTo>
                  <a:pt x="223875" y="0"/>
                </a:lnTo>
                <a:lnTo>
                  <a:pt x="0" y="0"/>
                </a:lnTo>
                <a:lnTo>
                  <a:pt x="0" y="4953873"/>
                </a:lnTo>
                <a:lnTo>
                  <a:pt x="223875" y="4953873"/>
                </a:lnTo>
                <a:close/>
              </a:path>
            </a:pathLst>
          </a:custGeom>
          <a:solidFill>
            <a:srgbClr val="F1F1F1"/>
          </a:solidFill>
        </p:spPr>
        <p:txBody>
          <a:bodyPr wrap="square" lIns="0" tIns="0" rIns="0" bIns="0" rtlCol="0"/>
          <a:lstStyle/>
          <a:p>
            <a:endParaRPr/>
          </a:p>
        </p:txBody>
      </p:sp>
      <p:sp>
        <p:nvSpPr>
          <p:cNvPr id="14" name="object 14"/>
          <p:cNvSpPr/>
          <p:nvPr/>
        </p:nvSpPr>
        <p:spPr>
          <a:xfrm>
            <a:off x="8668639" y="1897760"/>
            <a:ext cx="0" cy="4960620"/>
          </a:xfrm>
          <a:custGeom>
            <a:avLst/>
            <a:gdLst/>
            <a:ahLst/>
            <a:cxnLst/>
            <a:rect l="l" t="t" r="r" b="b"/>
            <a:pathLst>
              <a:path h="4960620">
                <a:moveTo>
                  <a:pt x="0" y="0"/>
                </a:moveTo>
                <a:lnTo>
                  <a:pt x="0" y="4960236"/>
                </a:lnTo>
              </a:path>
            </a:pathLst>
          </a:custGeom>
          <a:ln w="12700">
            <a:solidFill>
              <a:srgbClr val="FFFFFF"/>
            </a:solidFill>
          </a:ln>
        </p:spPr>
        <p:txBody>
          <a:bodyPr wrap="square" lIns="0" tIns="0" rIns="0" bIns="0" rtlCol="0"/>
          <a:lstStyle/>
          <a:p>
            <a:endParaRPr/>
          </a:p>
        </p:txBody>
      </p:sp>
      <p:sp>
        <p:nvSpPr>
          <p:cNvPr id="15" name="object 15"/>
          <p:cNvSpPr/>
          <p:nvPr/>
        </p:nvSpPr>
        <p:spPr>
          <a:xfrm>
            <a:off x="347535" y="1897760"/>
            <a:ext cx="0" cy="4960620"/>
          </a:xfrm>
          <a:custGeom>
            <a:avLst/>
            <a:gdLst/>
            <a:ahLst/>
            <a:cxnLst/>
            <a:rect l="l" t="t" r="r" b="b"/>
            <a:pathLst>
              <a:path h="4960620">
                <a:moveTo>
                  <a:pt x="0" y="0"/>
                </a:moveTo>
                <a:lnTo>
                  <a:pt x="0" y="4960236"/>
                </a:lnTo>
              </a:path>
            </a:pathLst>
          </a:custGeom>
          <a:ln w="12700">
            <a:solidFill>
              <a:srgbClr val="FFFFFF"/>
            </a:solidFill>
          </a:ln>
        </p:spPr>
        <p:txBody>
          <a:bodyPr wrap="square" lIns="0" tIns="0" rIns="0" bIns="0" rtlCol="0"/>
          <a:lstStyle/>
          <a:p>
            <a:endParaRPr/>
          </a:p>
        </p:txBody>
      </p:sp>
      <p:sp>
        <p:nvSpPr>
          <p:cNvPr id="16" name="object 16"/>
          <p:cNvSpPr/>
          <p:nvPr/>
        </p:nvSpPr>
        <p:spPr>
          <a:xfrm>
            <a:off x="8892540" y="1897760"/>
            <a:ext cx="0" cy="4960620"/>
          </a:xfrm>
          <a:custGeom>
            <a:avLst/>
            <a:gdLst/>
            <a:ahLst/>
            <a:cxnLst/>
            <a:rect l="l" t="t" r="r" b="b"/>
            <a:pathLst>
              <a:path h="4960620">
                <a:moveTo>
                  <a:pt x="0" y="0"/>
                </a:moveTo>
                <a:lnTo>
                  <a:pt x="0" y="4960236"/>
                </a:lnTo>
              </a:path>
            </a:pathLst>
          </a:custGeom>
          <a:ln w="12700">
            <a:solidFill>
              <a:srgbClr val="FFFFFF"/>
            </a:solidFill>
          </a:ln>
        </p:spPr>
        <p:txBody>
          <a:bodyPr wrap="square" lIns="0" tIns="0" rIns="0" bIns="0" rtlCol="0"/>
          <a:lstStyle/>
          <a:p>
            <a:endParaRPr/>
          </a:p>
        </p:txBody>
      </p:sp>
      <p:sp>
        <p:nvSpPr>
          <p:cNvPr id="17" name="object 17"/>
          <p:cNvSpPr/>
          <p:nvPr/>
        </p:nvSpPr>
        <p:spPr>
          <a:xfrm>
            <a:off x="341185" y="1904110"/>
            <a:ext cx="8557895" cy="0"/>
          </a:xfrm>
          <a:custGeom>
            <a:avLst/>
            <a:gdLst/>
            <a:ahLst/>
            <a:cxnLst/>
            <a:rect l="l" t="t" r="r" b="b"/>
            <a:pathLst>
              <a:path w="8557895">
                <a:moveTo>
                  <a:pt x="0" y="0"/>
                </a:moveTo>
                <a:lnTo>
                  <a:pt x="8557704" y="0"/>
                </a:lnTo>
              </a:path>
            </a:pathLst>
          </a:custGeom>
          <a:ln w="12700">
            <a:solidFill>
              <a:srgbClr val="FFFFFF"/>
            </a:solidFill>
          </a:ln>
        </p:spPr>
        <p:txBody>
          <a:bodyPr wrap="square" lIns="0" tIns="0" rIns="0" bIns="0" rtlCol="0"/>
          <a:lstStyle/>
          <a:p>
            <a:endParaRPr/>
          </a:p>
        </p:txBody>
      </p:sp>
      <p:sp>
        <p:nvSpPr>
          <p:cNvPr id="18" name="object 18"/>
          <p:cNvSpPr txBox="1"/>
          <p:nvPr/>
        </p:nvSpPr>
        <p:spPr>
          <a:xfrm>
            <a:off x="426212" y="1925573"/>
            <a:ext cx="8002905" cy="4658995"/>
          </a:xfrm>
          <a:prstGeom prst="rect">
            <a:avLst/>
          </a:prstGeom>
        </p:spPr>
        <p:txBody>
          <a:bodyPr vert="horz" wrap="square" lIns="0" tIns="12065" rIns="0" bIns="0" rtlCol="0">
            <a:spAutoFit/>
          </a:bodyPr>
          <a:lstStyle/>
          <a:p>
            <a:pPr marL="12700">
              <a:lnSpc>
                <a:spcPct val="100000"/>
              </a:lnSpc>
              <a:spcBef>
                <a:spcPts val="95"/>
              </a:spcBef>
            </a:pPr>
            <a:r>
              <a:rPr sz="1600" b="1" u="heavy" spc="-785" dirty="0">
                <a:uFill>
                  <a:solidFill>
                    <a:srgbClr val="000000"/>
                  </a:solidFill>
                </a:uFill>
                <a:latin typeface="Calibri"/>
                <a:cs typeface="Calibri"/>
              </a:rPr>
              <a:t>E</a:t>
            </a:r>
            <a:r>
              <a:rPr sz="1600" b="1" spc="450" dirty="0">
                <a:latin typeface="Calibri"/>
                <a:cs typeface="Calibri"/>
              </a:rPr>
              <a:t> </a:t>
            </a:r>
            <a:r>
              <a:rPr sz="1600" b="1" u="heavy" spc="-5" dirty="0">
                <a:uFill>
                  <a:solidFill>
                    <a:srgbClr val="000000"/>
                  </a:solidFill>
                </a:uFill>
                <a:latin typeface="Calibri"/>
                <a:cs typeface="Calibri"/>
              </a:rPr>
              <a:t>n quoi la mission </a:t>
            </a:r>
            <a:r>
              <a:rPr sz="1600" b="1" u="heavy" spc="-10" dirty="0">
                <a:uFill>
                  <a:solidFill>
                    <a:srgbClr val="000000"/>
                  </a:solidFill>
                </a:uFill>
                <a:latin typeface="Calibri"/>
                <a:cs typeface="Calibri"/>
              </a:rPr>
              <a:t>est d’intérêt général </a:t>
            </a:r>
            <a:r>
              <a:rPr sz="1600" b="1" spc="-5" dirty="0">
                <a:latin typeface="Calibri"/>
                <a:cs typeface="Calibri"/>
              </a:rPr>
              <a:t>: </a:t>
            </a:r>
            <a:r>
              <a:rPr sz="1600" b="1" spc="-10" dirty="0">
                <a:latin typeface="Calibri"/>
                <a:cs typeface="Calibri"/>
              </a:rPr>
              <a:t>démarche sur </a:t>
            </a:r>
            <a:r>
              <a:rPr sz="1600" b="1" spc="-20" dirty="0">
                <a:latin typeface="Calibri"/>
                <a:cs typeface="Calibri"/>
              </a:rPr>
              <a:t>l’équilibre </a:t>
            </a:r>
            <a:r>
              <a:rPr sz="1600" b="1" spc="-10" dirty="0">
                <a:latin typeface="Calibri"/>
                <a:cs typeface="Calibri"/>
              </a:rPr>
              <a:t>alimentaire </a:t>
            </a:r>
            <a:r>
              <a:rPr sz="1600" b="1" spc="-5" dirty="0">
                <a:latin typeface="Calibri"/>
                <a:cs typeface="Calibri"/>
              </a:rPr>
              <a:t>, la</a:t>
            </a:r>
            <a:r>
              <a:rPr sz="1600" b="1" spc="170" dirty="0">
                <a:latin typeface="Calibri"/>
                <a:cs typeface="Calibri"/>
              </a:rPr>
              <a:t> </a:t>
            </a:r>
            <a:r>
              <a:rPr sz="1600" b="1" spc="-10" dirty="0">
                <a:latin typeface="Calibri"/>
                <a:cs typeface="Calibri"/>
              </a:rPr>
              <a:t>prévention</a:t>
            </a:r>
            <a:endParaRPr sz="1600">
              <a:latin typeface="Calibri"/>
              <a:cs typeface="Calibri"/>
            </a:endParaRPr>
          </a:p>
          <a:p>
            <a:pPr marL="12700">
              <a:lnSpc>
                <a:spcPct val="100000"/>
              </a:lnSpc>
            </a:pPr>
            <a:r>
              <a:rPr sz="1600" b="1" spc="-5" dirty="0">
                <a:latin typeface="Calibri"/>
                <a:cs typeface="Calibri"/>
              </a:rPr>
              <a:t>des risques aux </a:t>
            </a:r>
            <a:r>
              <a:rPr sz="1600" b="1" dirty="0">
                <a:latin typeface="Calibri"/>
                <a:cs typeface="Calibri"/>
              </a:rPr>
              <a:t>addictions </a:t>
            </a:r>
            <a:r>
              <a:rPr sz="1600" b="1" spc="-10" dirty="0">
                <a:latin typeface="Calibri"/>
                <a:cs typeface="Calibri"/>
              </a:rPr>
              <a:t>et </a:t>
            </a:r>
            <a:r>
              <a:rPr sz="1600" b="1" spc="-5" dirty="0">
                <a:latin typeface="Calibri"/>
                <a:cs typeface="Calibri"/>
              </a:rPr>
              <a:t>le </a:t>
            </a:r>
            <a:r>
              <a:rPr sz="1600" b="1" spc="-10" dirty="0">
                <a:latin typeface="Calibri"/>
                <a:cs typeface="Calibri"/>
              </a:rPr>
              <a:t>comportement</a:t>
            </a:r>
            <a:r>
              <a:rPr sz="1600" b="1" spc="85" dirty="0">
                <a:latin typeface="Calibri"/>
                <a:cs typeface="Calibri"/>
              </a:rPr>
              <a:t> </a:t>
            </a:r>
            <a:r>
              <a:rPr sz="1600" b="1" spc="-10" dirty="0">
                <a:latin typeface="Calibri"/>
                <a:cs typeface="Calibri"/>
              </a:rPr>
              <a:t>citoyen.</a:t>
            </a:r>
            <a:endParaRPr sz="1600">
              <a:latin typeface="Calibri"/>
              <a:cs typeface="Calibri"/>
            </a:endParaRPr>
          </a:p>
          <a:p>
            <a:pPr>
              <a:lnSpc>
                <a:spcPct val="100000"/>
              </a:lnSpc>
              <a:spcBef>
                <a:spcPts val="20"/>
              </a:spcBef>
            </a:pPr>
            <a:endParaRPr sz="1650">
              <a:latin typeface="Times New Roman"/>
              <a:cs typeface="Times New Roman"/>
            </a:endParaRPr>
          </a:p>
          <a:p>
            <a:pPr marL="12700">
              <a:lnSpc>
                <a:spcPct val="100000"/>
              </a:lnSpc>
            </a:pPr>
            <a:r>
              <a:rPr sz="1600" b="1" u="heavy" spc="-5" dirty="0">
                <a:uFill>
                  <a:solidFill>
                    <a:srgbClr val="000000"/>
                  </a:solidFill>
                </a:uFill>
                <a:latin typeface="Calibri"/>
                <a:cs typeface="Calibri"/>
              </a:rPr>
              <a:t>Objectif</a:t>
            </a:r>
            <a:r>
              <a:rPr sz="1600" b="1" spc="-5" dirty="0">
                <a:latin typeface="Calibri"/>
                <a:cs typeface="Calibri"/>
              </a:rPr>
              <a:t> : </a:t>
            </a:r>
            <a:r>
              <a:rPr sz="1600" b="1" spc="-15" dirty="0">
                <a:latin typeface="Calibri"/>
                <a:cs typeface="Calibri"/>
              </a:rPr>
              <a:t>Favoriser </a:t>
            </a:r>
            <a:r>
              <a:rPr sz="1600" b="1" spc="-10" dirty="0">
                <a:latin typeface="Calibri"/>
                <a:cs typeface="Calibri"/>
              </a:rPr>
              <a:t>une </a:t>
            </a:r>
            <a:r>
              <a:rPr sz="1600" b="1" spc="-5" dirty="0">
                <a:latin typeface="Calibri"/>
                <a:cs typeface="Calibri"/>
              </a:rPr>
              <a:t>bonne nutrition, </a:t>
            </a:r>
            <a:r>
              <a:rPr sz="1600" b="1" spc="-15" dirty="0">
                <a:latin typeface="Calibri"/>
                <a:cs typeface="Calibri"/>
              </a:rPr>
              <a:t>prévenir </a:t>
            </a:r>
            <a:r>
              <a:rPr sz="1600" b="1" spc="-10" dirty="0">
                <a:latin typeface="Calibri"/>
                <a:cs typeface="Calibri"/>
              </a:rPr>
              <a:t>des risques, éduquer </a:t>
            </a:r>
            <a:r>
              <a:rPr sz="1600" b="1" spc="-5" dirty="0">
                <a:latin typeface="Calibri"/>
                <a:cs typeface="Calibri"/>
              </a:rPr>
              <a:t>sur </a:t>
            </a:r>
            <a:r>
              <a:rPr sz="1600" b="1" spc="-10" dirty="0">
                <a:latin typeface="Calibri"/>
                <a:cs typeface="Calibri"/>
              </a:rPr>
              <a:t>l’hygiène de</a:t>
            </a:r>
            <a:r>
              <a:rPr sz="1600" b="1" spc="-5" dirty="0">
                <a:latin typeface="Calibri"/>
                <a:cs typeface="Calibri"/>
              </a:rPr>
              <a:t> </a:t>
            </a:r>
            <a:r>
              <a:rPr sz="1600" b="1" spc="-10" dirty="0">
                <a:latin typeface="Calibri"/>
                <a:cs typeface="Calibri"/>
              </a:rPr>
              <a:t>vie.</a:t>
            </a:r>
            <a:endParaRPr sz="1600">
              <a:latin typeface="Calibri"/>
              <a:cs typeface="Calibri"/>
            </a:endParaRPr>
          </a:p>
          <a:p>
            <a:pPr>
              <a:lnSpc>
                <a:spcPct val="100000"/>
              </a:lnSpc>
              <a:spcBef>
                <a:spcPts val="25"/>
              </a:spcBef>
            </a:pPr>
            <a:endParaRPr sz="1650">
              <a:latin typeface="Times New Roman"/>
              <a:cs typeface="Times New Roman"/>
            </a:endParaRPr>
          </a:p>
          <a:p>
            <a:pPr marL="12700" marR="5080">
              <a:lnSpc>
                <a:spcPct val="100000"/>
              </a:lnSpc>
            </a:pPr>
            <a:r>
              <a:rPr sz="1600" b="1" u="heavy" spc="-15" dirty="0">
                <a:uFill>
                  <a:solidFill>
                    <a:srgbClr val="000000"/>
                  </a:solidFill>
                </a:uFill>
                <a:latin typeface="Calibri"/>
                <a:cs typeface="Calibri"/>
              </a:rPr>
              <a:t>Contexte </a:t>
            </a:r>
            <a:r>
              <a:rPr sz="1600" b="1" u="heavy" spc="-5" dirty="0">
                <a:uFill>
                  <a:solidFill>
                    <a:srgbClr val="000000"/>
                  </a:solidFill>
                </a:uFill>
                <a:latin typeface="Calibri"/>
                <a:cs typeface="Calibri"/>
              </a:rPr>
              <a:t>de la mission</a:t>
            </a:r>
            <a:r>
              <a:rPr sz="1600" b="1" spc="-5" dirty="0">
                <a:latin typeface="Calibri"/>
                <a:cs typeface="Calibri"/>
              </a:rPr>
              <a:t> :Ce </a:t>
            </a:r>
            <a:r>
              <a:rPr sz="1600" b="1" spc="-15" dirty="0">
                <a:latin typeface="Calibri"/>
                <a:cs typeface="Calibri"/>
              </a:rPr>
              <a:t>projet </a:t>
            </a:r>
            <a:r>
              <a:rPr sz="1600" b="1" spc="-20" dirty="0">
                <a:latin typeface="Calibri"/>
                <a:cs typeface="Calibri"/>
              </a:rPr>
              <a:t>s’adresse </a:t>
            </a:r>
            <a:r>
              <a:rPr sz="1600" b="1" spc="-5" dirty="0">
                <a:latin typeface="Calibri"/>
                <a:cs typeface="Calibri"/>
              </a:rPr>
              <a:t>aux collégiens </a:t>
            </a:r>
            <a:r>
              <a:rPr sz="1600" b="1" spc="-10" dirty="0">
                <a:latin typeface="Calibri"/>
                <a:cs typeface="Calibri"/>
              </a:rPr>
              <a:t>et lycéens </a:t>
            </a:r>
            <a:r>
              <a:rPr sz="1600" b="1" spc="-5" dirty="0">
                <a:latin typeface="Calibri"/>
                <a:cs typeface="Calibri"/>
              </a:rPr>
              <a:t>, </a:t>
            </a:r>
            <a:r>
              <a:rPr sz="1600" b="1" spc="-10" dirty="0">
                <a:latin typeface="Calibri"/>
                <a:cs typeface="Calibri"/>
              </a:rPr>
              <a:t>et </a:t>
            </a:r>
            <a:r>
              <a:rPr sz="1600" b="1" spc="-5" dirty="0">
                <a:latin typeface="Calibri"/>
                <a:cs typeface="Calibri"/>
              </a:rPr>
              <a:t>s'inscrit dans le </a:t>
            </a:r>
            <a:r>
              <a:rPr sz="1600" b="1" spc="-10" dirty="0">
                <a:latin typeface="Calibri"/>
                <a:cs typeface="Calibri"/>
              </a:rPr>
              <a:t>thème  </a:t>
            </a:r>
            <a:r>
              <a:rPr sz="1600" b="1" spc="-15" dirty="0">
                <a:latin typeface="Calibri"/>
                <a:cs typeface="Calibri"/>
              </a:rPr>
              <a:t>retenu </a:t>
            </a:r>
            <a:r>
              <a:rPr sz="1600" b="1" spc="-5" dirty="0">
                <a:latin typeface="Calibri"/>
                <a:cs typeface="Calibri"/>
              </a:rPr>
              <a:t>par le </a:t>
            </a:r>
            <a:r>
              <a:rPr sz="1600" b="1" spc="-10" dirty="0">
                <a:latin typeface="Calibri"/>
                <a:cs typeface="Calibri"/>
              </a:rPr>
              <a:t>CESC (Comité d'Education </a:t>
            </a:r>
            <a:r>
              <a:rPr sz="1600" b="1" spc="-5" dirty="0">
                <a:latin typeface="Calibri"/>
                <a:cs typeface="Calibri"/>
              </a:rPr>
              <a:t>à la </a:t>
            </a:r>
            <a:r>
              <a:rPr sz="1600" b="1" spc="-10" dirty="0">
                <a:latin typeface="Calibri"/>
                <a:cs typeface="Calibri"/>
              </a:rPr>
              <a:t>Santé et </a:t>
            </a:r>
            <a:r>
              <a:rPr sz="1600" b="1" spc="-5" dirty="0">
                <a:latin typeface="Calibri"/>
                <a:cs typeface="Calibri"/>
              </a:rPr>
              <a:t>à la </a:t>
            </a:r>
            <a:r>
              <a:rPr sz="1600" b="1" spc="-15" dirty="0">
                <a:latin typeface="Calibri"/>
                <a:cs typeface="Calibri"/>
              </a:rPr>
              <a:t>Citoyenneté) </a:t>
            </a:r>
            <a:r>
              <a:rPr sz="1600" b="1" spc="-5" dirty="0">
                <a:latin typeface="Calibri"/>
                <a:cs typeface="Calibri"/>
              </a:rPr>
              <a:t>« les </a:t>
            </a:r>
            <a:r>
              <a:rPr sz="1600" b="1" spc="-10" dirty="0">
                <a:latin typeface="Calibri"/>
                <a:cs typeface="Calibri"/>
              </a:rPr>
              <a:t>troubles  </a:t>
            </a:r>
            <a:r>
              <a:rPr sz="1600" b="1" spc="-5" dirty="0">
                <a:latin typeface="Calibri"/>
                <a:cs typeface="Calibri"/>
              </a:rPr>
              <a:t>alimentaires, </a:t>
            </a:r>
            <a:r>
              <a:rPr sz="1600" b="1" dirty="0">
                <a:latin typeface="Calibri"/>
                <a:cs typeface="Calibri"/>
              </a:rPr>
              <a:t>les addictions alcool, </a:t>
            </a:r>
            <a:r>
              <a:rPr sz="1600" b="1" spc="-10" dirty="0">
                <a:latin typeface="Calibri"/>
                <a:cs typeface="Calibri"/>
              </a:rPr>
              <a:t>drogue, </a:t>
            </a:r>
            <a:r>
              <a:rPr sz="1600" b="1" spc="-5" dirty="0">
                <a:latin typeface="Calibri"/>
                <a:cs typeface="Calibri"/>
              </a:rPr>
              <a:t>tabac </a:t>
            </a:r>
            <a:r>
              <a:rPr sz="1600" b="1" spc="-10" dirty="0">
                <a:latin typeface="Calibri"/>
                <a:cs typeface="Calibri"/>
              </a:rPr>
              <a:t>et écrans</a:t>
            </a:r>
            <a:r>
              <a:rPr sz="1600" b="1" spc="-35" dirty="0">
                <a:latin typeface="Calibri"/>
                <a:cs typeface="Calibri"/>
              </a:rPr>
              <a:t> </a:t>
            </a:r>
            <a:r>
              <a:rPr sz="1600" b="1" spc="-5" dirty="0">
                <a:latin typeface="Calibri"/>
                <a:cs typeface="Calibri"/>
              </a:rPr>
              <a:t>».</a:t>
            </a:r>
            <a:endParaRPr sz="1600">
              <a:latin typeface="Calibri"/>
              <a:cs typeface="Calibri"/>
            </a:endParaRPr>
          </a:p>
          <a:p>
            <a:pPr>
              <a:lnSpc>
                <a:spcPct val="100000"/>
              </a:lnSpc>
              <a:spcBef>
                <a:spcPts val="25"/>
              </a:spcBef>
            </a:pPr>
            <a:endParaRPr sz="1650">
              <a:latin typeface="Times New Roman"/>
              <a:cs typeface="Times New Roman"/>
            </a:endParaRPr>
          </a:p>
          <a:p>
            <a:pPr marL="12700">
              <a:lnSpc>
                <a:spcPct val="100000"/>
              </a:lnSpc>
            </a:pPr>
            <a:r>
              <a:rPr sz="1600" b="1" u="heavy" spc="-5" dirty="0">
                <a:uFill>
                  <a:solidFill>
                    <a:srgbClr val="000000"/>
                  </a:solidFill>
                </a:uFill>
                <a:latin typeface="Calibri"/>
                <a:cs typeface="Calibri"/>
              </a:rPr>
              <a:t>Description de la mission :</a:t>
            </a:r>
            <a:r>
              <a:rPr sz="1600" b="1" spc="-5" dirty="0">
                <a:latin typeface="Calibri"/>
                <a:cs typeface="Calibri"/>
              </a:rPr>
              <a:t>Sensibiliser les </a:t>
            </a:r>
            <a:r>
              <a:rPr sz="1600" b="1" spc="-10" dirty="0">
                <a:latin typeface="Calibri"/>
                <a:cs typeface="Calibri"/>
              </a:rPr>
              <a:t>élèves </a:t>
            </a:r>
            <a:r>
              <a:rPr sz="1600" b="1" spc="-5" dirty="0">
                <a:latin typeface="Calibri"/>
                <a:cs typeface="Calibri"/>
              </a:rPr>
              <a:t>à </a:t>
            </a:r>
            <a:r>
              <a:rPr sz="1600" b="1" dirty="0">
                <a:latin typeface="Calibri"/>
                <a:cs typeface="Calibri"/>
              </a:rPr>
              <a:t>la </a:t>
            </a:r>
            <a:r>
              <a:rPr sz="1600" b="1" spc="-10" dirty="0">
                <a:latin typeface="Calibri"/>
                <a:cs typeface="Calibri"/>
              </a:rPr>
              <a:t>bonne </a:t>
            </a:r>
            <a:r>
              <a:rPr sz="1600" b="1" spc="-5" dirty="0">
                <a:latin typeface="Calibri"/>
                <a:cs typeface="Calibri"/>
              </a:rPr>
              <a:t>nutrition, les </a:t>
            </a:r>
            <a:r>
              <a:rPr sz="1600" b="1" spc="-15" dirty="0">
                <a:latin typeface="Calibri"/>
                <a:cs typeface="Calibri"/>
              </a:rPr>
              <a:t>prévenir </a:t>
            </a:r>
            <a:r>
              <a:rPr sz="1600" b="1" spc="-10" dirty="0">
                <a:latin typeface="Calibri"/>
                <a:cs typeface="Calibri"/>
              </a:rPr>
              <a:t>des</a:t>
            </a:r>
            <a:r>
              <a:rPr sz="1600" b="1" spc="210" dirty="0">
                <a:latin typeface="Calibri"/>
                <a:cs typeface="Calibri"/>
              </a:rPr>
              <a:t> </a:t>
            </a:r>
            <a:r>
              <a:rPr sz="1600" b="1" spc="-10" dirty="0">
                <a:latin typeface="Calibri"/>
                <a:cs typeface="Calibri"/>
              </a:rPr>
              <a:t>risques</a:t>
            </a:r>
            <a:endParaRPr sz="1600">
              <a:latin typeface="Calibri"/>
              <a:cs typeface="Calibri"/>
            </a:endParaRPr>
          </a:p>
          <a:p>
            <a:pPr marL="12700">
              <a:lnSpc>
                <a:spcPct val="100000"/>
              </a:lnSpc>
            </a:pPr>
            <a:r>
              <a:rPr sz="1600" b="1" dirty="0">
                <a:latin typeface="Calibri"/>
                <a:cs typeface="Calibri"/>
              </a:rPr>
              <a:t>alcool, </a:t>
            </a:r>
            <a:r>
              <a:rPr sz="1600" b="1" spc="-5" dirty="0">
                <a:latin typeface="Calibri"/>
                <a:cs typeface="Calibri"/>
              </a:rPr>
              <a:t>tabac, </a:t>
            </a:r>
            <a:r>
              <a:rPr sz="1600" b="1" spc="-10" dirty="0">
                <a:latin typeface="Calibri"/>
                <a:cs typeface="Calibri"/>
              </a:rPr>
              <a:t>drogues, </a:t>
            </a:r>
            <a:r>
              <a:rPr sz="1600" b="1" spc="-15" dirty="0">
                <a:latin typeface="Calibri"/>
                <a:cs typeface="Calibri"/>
              </a:rPr>
              <a:t>temps </a:t>
            </a:r>
            <a:r>
              <a:rPr sz="1600" b="1" spc="-25" dirty="0">
                <a:latin typeface="Calibri"/>
                <a:cs typeface="Calibri"/>
              </a:rPr>
              <a:t>d’écran </a:t>
            </a:r>
            <a:r>
              <a:rPr sz="1600" b="1" spc="-10" dirty="0">
                <a:latin typeface="Calibri"/>
                <a:cs typeface="Calibri"/>
              </a:rPr>
              <a:t>et </a:t>
            </a:r>
            <a:r>
              <a:rPr sz="1600" b="1" dirty="0">
                <a:latin typeface="Calibri"/>
                <a:cs typeface="Calibri"/>
              </a:rPr>
              <a:t>les </a:t>
            </a:r>
            <a:r>
              <a:rPr sz="1600" b="1" spc="-5" dirty="0">
                <a:latin typeface="Calibri"/>
                <a:cs typeface="Calibri"/>
              </a:rPr>
              <a:t>aider à changer de</a:t>
            </a:r>
            <a:r>
              <a:rPr sz="1600" b="1" spc="185" dirty="0">
                <a:latin typeface="Calibri"/>
                <a:cs typeface="Calibri"/>
              </a:rPr>
              <a:t> </a:t>
            </a:r>
            <a:r>
              <a:rPr sz="1600" b="1" spc="-10" dirty="0">
                <a:latin typeface="Calibri"/>
                <a:cs typeface="Calibri"/>
              </a:rPr>
              <a:t>comportement;</a:t>
            </a:r>
            <a:endParaRPr sz="1600">
              <a:latin typeface="Calibri"/>
              <a:cs typeface="Calibri"/>
            </a:endParaRPr>
          </a:p>
          <a:p>
            <a:pPr marL="12700">
              <a:lnSpc>
                <a:spcPct val="100000"/>
              </a:lnSpc>
            </a:pPr>
            <a:r>
              <a:rPr sz="1600" b="1" u="heavy" spc="-25" dirty="0">
                <a:uFill>
                  <a:solidFill>
                    <a:srgbClr val="000000"/>
                  </a:solidFill>
                </a:uFill>
                <a:latin typeface="Calibri"/>
                <a:cs typeface="Calibri"/>
              </a:rPr>
              <a:t>Taches </a:t>
            </a:r>
            <a:r>
              <a:rPr sz="1600" b="1" u="heavy" spc="-5" dirty="0">
                <a:uFill>
                  <a:solidFill>
                    <a:srgbClr val="000000"/>
                  </a:solidFill>
                </a:uFill>
                <a:latin typeface="Calibri"/>
                <a:cs typeface="Calibri"/>
              </a:rPr>
              <a:t>Précises</a:t>
            </a:r>
            <a:r>
              <a:rPr sz="1600" b="1" spc="-5" dirty="0">
                <a:latin typeface="Calibri"/>
                <a:cs typeface="Calibri"/>
              </a:rPr>
              <a:t> :</a:t>
            </a:r>
            <a:endParaRPr sz="1600">
              <a:latin typeface="Calibri"/>
              <a:cs typeface="Calibri"/>
            </a:endParaRPr>
          </a:p>
          <a:p>
            <a:pPr marL="12700">
              <a:lnSpc>
                <a:spcPct val="100000"/>
              </a:lnSpc>
            </a:pPr>
            <a:r>
              <a:rPr sz="1600" b="1" spc="-5" dirty="0">
                <a:latin typeface="Calibri"/>
                <a:cs typeface="Calibri"/>
              </a:rPr>
              <a:t>-Réaliser un </a:t>
            </a:r>
            <a:r>
              <a:rPr sz="1600" b="1" spc="-15" dirty="0">
                <a:latin typeface="Calibri"/>
                <a:cs typeface="Calibri"/>
              </a:rPr>
              <a:t>état </a:t>
            </a:r>
            <a:r>
              <a:rPr sz="1600" b="1" spc="-10" dirty="0">
                <a:latin typeface="Calibri"/>
                <a:cs typeface="Calibri"/>
              </a:rPr>
              <a:t>des </a:t>
            </a:r>
            <a:r>
              <a:rPr sz="1600" b="1" spc="-5" dirty="0">
                <a:latin typeface="Calibri"/>
                <a:cs typeface="Calibri"/>
              </a:rPr>
              <a:t>lieux </a:t>
            </a:r>
            <a:r>
              <a:rPr sz="1600" b="1" spc="-10" dirty="0">
                <a:latin typeface="Calibri"/>
                <a:cs typeface="Calibri"/>
              </a:rPr>
              <a:t>des </a:t>
            </a:r>
            <a:r>
              <a:rPr sz="1600" b="1" spc="-5" dirty="0">
                <a:latin typeface="Calibri"/>
                <a:cs typeface="Calibri"/>
              </a:rPr>
              <a:t>habitudes </a:t>
            </a:r>
            <a:r>
              <a:rPr sz="1600" b="1" spc="-10" dirty="0">
                <a:latin typeface="Calibri"/>
                <a:cs typeface="Calibri"/>
              </a:rPr>
              <a:t>des</a:t>
            </a:r>
            <a:r>
              <a:rPr sz="1600" b="1" spc="50" dirty="0">
                <a:latin typeface="Calibri"/>
                <a:cs typeface="Calibri"/>
              </a:rPr>
              <a:t> </a:t>
            </a:r>
            <a:r>
              <a:rPr sz="1600" b="1" spc="-10" dirty="0">
                <a:latin typeface="Calibri"/>
                <a:cs typeface="Calibri"/>
              </a:rPr>
              <a:t>jeunes</a:t>
            </a:r>
            <a:endParaRPr sz="1600">
              <a:latin typeface="Calibri"/>
              <a:cs typeface="Calibri"/>
            </a:endParaRPr>
          </a:p>
          <a:p>
            <a:pPr marL="12700">
              <a:lnSpc>
                <a:spcPct val="100000"/>
              </a:lnSpc>
            </a:pPr>
            <a:r>
              <a:rPr sz="1600" b="1" spc="-5" dirty="0">
                <a:latin typeface="Calibri"/>
                <a:cs typeface="Calibri"/>
              </a:rPr>
              <a:t>-Cibler </a:t>
            </a:r>
            <a:r>
              <a:rPr sz="1600" b="1" spc="-10" dirty="0">
                <a:latin typeface="Calibri"/>
                <a:cs typeface="Calibri"/>
              </a:rPr>
              <a:t>et proposer des </a:t>
            </a:r>
            <a:r>
              <a:rPr sz="1600" b="1" dirty="0">
                <a:latin typeface="Calibri"/>
                <a:cs typeface="Calibri"/>
              </a:rPr>
              <a:t>actions </a:t>
            </a:r>
            <a:r>
              <a:rPr sz="1600" b="1" spc="-10" dirty="0">
                <a:latin typeface="Calibri"/>
                <a:cs typeface="Calibri"/>
              </a:rPr>
              <a:t>de prévention </a:t>
            </a:r>
            <a:r>
              <a:rPr sz="1600" b="1" spc="-5" dirty="0">
                <a:latin typeface="Calibri"/>
                <a:cs typeface="Calibri"/>
              </a:rPr>
              <a:t>à </a:t>
            </a:r>
            <a:r>
              <a:rPr sz="1600" b="1" spc="-20" dirty="0">
                <a:latin typeface="Calibri"/>
                <a:cs typeface="Calibri"/>
              </a:rPr>
              <a:t>travers </a:t>
            </a:r>
            <a:r>
              <a:rPr sz="1600" b="1" spc="-5" dirty="0">
                <a:latin typeface="Calibri"/>
                <a:cs typeface="Calibri"/>
              </a:rPr>
              <a:t>le </a:t>
            </a:r>
            <a:r>
              <a:rPr sz="1600" b="1" spc="-10" dirty="0">
                <a:latin typeface="Calibri"/>
                <a:cs typeface="Calibri"/>
              </a:rPr>
              <a:t>retour de </a:t>
            </a:r>
            <a:r>
              <a:rPr sz="1600" b="1" spc="-30" dirty="0">
                <a:latin typeface="Calibri"/>
                <a:cs typeface="Calibri"/>
              </a:rPr>
              <a:t>l’état </a:t>
            </a:r>
            <a:r>
              <a:rPr sz="1600" b="1" spc="-10" dirty="0">
                <a:latin typeface="Calibri"/>
                <a:cs typeface="Calibri"/>
              </a:rPr>
              <a:t>des</a:t>
            </a:r>
            <a:r>
              <a:rPr sz="1600" b="1" spc="195" dirty="0">
                <a:latin typeface="Calibri"/>
                <a:cs typeface="Calibri"/>
              </a:rPr>
              <a:t> </a:t>
            </a:r>
            <a:r>
              <a:rPr sz="1600" b="1" spc="-5" dirty="0">
                <a:latin typeface="Calibri"/>
                <a:cs typeface="Calibri"/>
              </a:rPr>
              <a:t>lieux</a:t>
            </a:r>
            <a:endParaRPr sz="1600">
              <a:latin typeface="Calibri"/>
              <a:cs typeface="Calibri"/>
            </a:endParaRPr>
          </a:p>
          <a:p>
            <a:pPr marL="12700">
              <a:lnSpc>
                <a:spcPct val="100000"/>
              </a:lnSpc>
              <a:spcBef>
                <a:spcPts val="5"/>
              </a:spcBef>
            </a:pPr>
            <a:r>
              <a:rPr sz="1600" b="1" spc="-10" dirty="0">
                <a:latin typeface="Calibri"/>
                <a:cs typeface="Calibri"/>
              </a:rPr>
              <a:t>-organiser et </a:t>
            </a:r>
            <a:r>
              <a:rPr sz="1600" b="1" spc="-5" dirty="0">
                <a:latin typeface="Calibri"/>
                <a:cs typeface="Calibri"/>
              </a:rPr>
              <a:t>animer </a:t>
            </a:r>
            <a:r>
              <a:rPr sz="1600" b="1" spc="-10" dirty="0">
                <a:latin typeface="Calibri"/>
                <a:cs typeface="Calibri"/>
              </a:rPr>
              <a:t>des </a:t>
            </a:r>
            <a:r>
              <a:rPr sz="1600" b="1" spc="-15" dirty="0">
                <a:latin typeface="Calibri"/>
                <a:cs typeface="Calibri"/>
              </a:rPr>
              <a:t>ateliers </a:t>
            </a:r>
            <a:r>
              <a:rPr sz="1600" b="1" spc="-10" dirty="0">
                <a:latin typeface="Calibri"/>
                <a:cs typeface="Calibri"/>
              </a:rPr>
              <a:t>de </a:t>
            </a:r>
            <a:r>
              <a:rPr sz="1600" b="1" spc="-5" dirty="0">
                <a:latin typeface="Calibri"/>
                <a:cs typeface="Calibri"/>
              </a:rPr>
              <a:t>sensibilisation </a:t>
            </a:r>
            <a:r>
              <a:rPr sz="1600" b="1" spc="-10" dirty="0">
                <a:latin typeface="Calibri"/>
                <a:cs typeface="Calibri"/>
              </a:rPr>
              <a:t>sur </a:t>
            </a:r>
            <a:r>
              <a:rPr sz="1600" b="1" spc="-5" dirty="0">
                <a:latin typeface="Calibri"/>
                <a:cs typeface="Calibri"/>
              </a:rPr>
              <a:t>les </a:t>
            </a:r>
            <a:r>
              <a:rPr sz="1600" b="1" spc="-10" dirty="0">
                <a:latin typeface="Calibri"/>
                <a:cs typeface="Calibri"/>
              </a:rPr>
              <a:t>risques </a:t>
            </a:r>
            <a:r>
              <a:rPr sz="1600" b="1" spc="-5" dirty="0">
                <a:latin typeface="Calibri"/>
                <a:cs typeface="Calibri"/>
              </a:rPr>
              <a:t>( </a:t>
            </a:r>
            <a:r>
              <a:rPr sz="1600" b="1" spc="-10" dirty="0">
                <a:latin typeface="Calibri"/>
                <a:cs typeface="Calibri"/>
              </a:rPr>
              <a:t>santé, comportement sur</a:t>
            </a:r>
            <a:r>
              <a:rPr sz="1600" b="1" spc="285" dirty="0">
                <a:latin typeface="Calibri"/>
                <a:cs typeface="Calibri"/>
              </a:rPr>
              <a:t> </a:t>
            </a:r>
            <a:r>
              <a:rPr sz="1600" b="1" spc="-5" dirty="0">
                <a:latin typeface="Calibri"/>
                <a:cs typeface="Calibri"/>
              </a:rPr>
              <a:t>la</a:t>
            </a:r>
            <a:endParaRPr sz="1600">
              <a:latin typeface="Calibri"/>
              <a:cs typeface="Calibri"/>
            </a:endParaRPr>
          </a:p>
          <a:p>
            <a:pPr marL="12700">
              <a:lnSpc>
                <a:spcPct val="100000"/>
              </a:lnSpc>
            </a:pPr>
            <a:r>
              <a:rPr sz="1600" b="1" spc="-10" dirty="0">
                <a:latin typeface="Calibri"/>
                <a:cs typeface="Calibri"/>
              </a:rPr>
              <a:t>route, comportement </a:t>
            </a:r>
            <a:r>
              <a:rPr sz="1600" b="1" spc="-5" dirty="0">
                <a:latin typeface="Calibri"/>
                <a:cs typeface="Calibri"/>
              </a:rPr>
              <a:t>vis à vis</a:t>
            </a:r>
            <a:r>
              <a:rPr sz="1600" b="1" spc="80" dirty="0">
                <a:latin typeface="Calibri"/>
                <a:cs typeface="Calibri"/>
              </a:rPr>
              <a:t> </a:t>
            </a:r>
            <a:r>
              <a:rPr sz="1600" b="1" spc="-15" dirty="0">
                <a:latin typeface="Calibri"/>
                <a:cs typeface="Calibri"/>
              </a:rPr>
              <a:t>d’autrui)</a:t>
            </a:r>
            <a:endParaRPr sz="1600">
              <a:latin typeface="Calibri"/>
              <a:cs typeface="Calibri"/>
            </a:endParaRPr>
          </a:p>
          <a:p>
            <a:pPr marL="120650" indent="-107950">
              <a:lnSpc>
                <a:spcPct val="100000"/>
              </a:lnSpc>
              <a:buChar char="-"/>
              <a:tabLst>
                <a:tab pos="121285" algn="l"/>
              </a:tabLst>
            </a:pPr>
            <a:r>
              <a:rPr sz="1600" b="1" spc="-5" dirty="0">
                <a:latin typeface="Calibri"/>
                <a:cs typeface="Calibri"/>
              </a:rPr>
              <a:t>Participer à </a:t>
            </a:r>
            <a:r>
              <a:rPr sz="1600" b="1" dirty="0">
                <a:latin typeface="Calibri"/>
                <a:cs typeface="Calibri"/>
              </a:rPr>
              <a:t>la </a:t>
            </a:r>
            <a:r>
              <a:rPr sz="1600" b="1" spc="-10" dirty="0">
                <a:latin typeface="Calibri"/>
                <a:cs typeface="Calibri"/>
              </a:rPr>
              <a:t>conception </a:t>
            </a:r>
            <a:r>
              <a:rPr sz="1600" b="1" spc="-20" dirty="0">
                <a:latin typeface="Calibri"/>
                <a:cs typeface="Calibri"/>
              </a:rPr>
              <a:t>d’outils </a:t>
            </a:r>
            <a:r>
              <a:rPr sz="1600" b="1" spc="-10" dirty="0">
                <a:latin typeface="Calibri"/>
                <a:cs typeface="Calibri"/>
              </a:rPr>
              <a:t>de communication et supports</a:t>
            </a:r>
            <a:r>
              <a:rPr sz="1600" b="1" spc="150" dirty="0">
                <a:latin typeface="Calibri"/>
                <a:cs typeface="Calibri"/>
              </a:rPr>
              <a:t> </a:t>
            </a:r>
            <a:r>
              <a:rPr sz="1600" b="1" spc="-10" dirty="0">
                <a:latin typeface="Calibri"/>
                <a:cs typeface="Calibri"/>
              </a:rPr>
              <a:t>pédagogiques</a:t>
            </a:r>
            <a:endParaRPr sz="1600">
              <a:latin typeface="Calibri"/>
              <a:cs typeface="Calibri"/>
            </a:endParaRPr>
          </a:p>
          <a:p>
            <a:pPr marL="120650" indent="-107950">
              <a:lnSpc>
                <a:spcPct val="100000"/>
              </a:lnSpc>
              <a:buChar char="-"/>
              <a:tabLst>
                <a:tab pos="121285" algn="l"/>
              </a:tabLst>
            </a:pPr>
            <a:r>
              <a:rPr sz="1600" b="1" spc="-5" dirty="0">
                <a:latin typeface="Calibri"/>
                <a:cs typeface="Calibri"/>
              </a:rPr>
              <a:t>Accompagner les </a:t>
            </a:r>
            <a:r>
              <a:rPr sz="1600" b="1" spc="-10" dirty="0">
                <a:latin typeface="Calibri"/>
                <a:cs typeface="Calibri"/>
              </a:rPr>
              <a:t>jeunes </a:t>
            </a:r>
            <a:r>
              <a:rPr sz="1600" b="1" spc="-5" dirty="0">
                <a:latin typeface="Calibri"/>
                <a:cs typeface="Calibri"/>
              </a:rPr>
              <a:t>dans leur </a:t>
            </a:r>
            <a:r>
              <a:rPr sz="1600" b="1" spc="-10" dirty="0">
                <a:latin typeface="Calibri"/>
                <a:cs typeface="Calibri"/>
              </a:rPr>
              <a:t>cheminement </a:t>
            </a:r>
            <a:r>
              <a:rPr sz="1600" b="1" spc="-5" dirty="0">
                <a:latin typeface="Calibri"/>
                <a:cs typeface="Calibri"/>
              </a:rPr>
              <a:t>: </a:t>
            </a:r>
            <a:r>
              <a:rPr sz="1600" b="1" spc="-15" dirty="0">
                <a:latin typeface="Calibri"/>
                <a:cs typeface="Calibri"/>
              </a:rPr>
              <a:t>retrouver </a:t>
            </a:r>
            <a:r>
              <a:rPr sz="1600" b="1" spc="-5" dirty="0">
                <a:latin typeface="Calibri"/>
                <a:cs typeface="Calibri"/>
              </a:rPr>
              <a:t>un </a:t>
            </a:r>
            <a:r>
              <a:rPr sz="1600" b="1" spc="-10" dirty="0">
                <a:latin typeface="Calibri"/>
                <a:cs typeface="Calibri"/>
              </a:rPr>
              <a:t>équilibre alimentaire,</a:t>
            </a:r>
            <a:r>
              <a:rPr sz="1600" b="1" spc="270" dirty="0">
                <a:latin typeface="Calibri"/>
                <a:cs typeface="Calibri"/>
              </a:rPr>
              <a:t> </a:t>
            </a:r>
            <a:r>
              <a:rPr sz="1600" b="1" spc="-15" dirty="0">
                <a:latin typeface="Calibri"/>
                <a:cs typeface="Calibri"/>
              </a:rPr>
              <a:t>réduire</a:t>
            </a:r>
            <a:endParaRPr sz="1600">
              <a:latin typeface="Calibri"/>
              <a:cs typeface="Calibri"/>
            </a:endParaRPr>
          </a:p>
          <a:p>
            <a:pPr marL="12700">
              <a:lnSpc>
                <a:spcPct val="100000"/>
              </a:lnSpc>
            </a:pPr>
            <a:r>
              <a:rPr sz="1600" b="1" spc="-5" dirty="0">
                <a:latin typeface="Calibri"/>
                <a:cs typeface="Calibri"/>
              </a:rPr>
              <a:t>sa consommation de tabac, </a:t>
            </a:r>
            <a:r>
              <a:rPr sz="1600" b="1" spc="-15" dirty="0">
                <a:latin typeface="Calibri"/>
                <a:cs typeface="Calibri"/>
              </a:rPr>
              <a:t>d’alcool, </a:t>
            </a:r>
            <a:r>
              <a:rPr sz="1600" b="1" spc="-5" dirty="0">
                <a:latin typeface="Calibri"/>
                <a:cs typeface="Calibri"/>
              </a:rPr>
              <a:t>améliorer l’ </a:t>
            </a:r>
            <a:r>
              <a:rPr sz="1600" b="1" spc="-10" dirty="0">
                <a:latin typeface="Calibri"/>
                <a:cs typeface="Calibri"/>
              </a:rPr>
              <a:t>hygiène </a:t>
            </a:r>
            <a:r>
              <a:rPr sz="1600" b="1" spc="-5" dirty="0">
                <a:latin typeface="Calibri"/>
                <a:cs typeface="Calibri"/>
              </a:rPr>
              <a:t>de vie (sommeil, </a:t>
            </a:r>
            <a:r>
              <a:rPr sz="1600" b="1" spc="-10" dirty="0">
                <a:latin typeface="Calibri"/>
                <a:cs typeface="Calibri"/>
              </a:rPr>
              <a:t>stress,</a:t>
            </a:r>
            <a:r>
              <a:rPr sz="1600" b="1" spc="150" dirty="0">
                <a:latin typeface="Calibri"/>
                <a:cs typeface="Calibri"/>
              </a:rPr>
              <a:t> </a:t>
            </a:r>
            <a:r>
              <a:rPr sz="1600" b="1" spc="-15" dirty="0">
                <a:latin typeface="Calibri"/>
                <a:cs typeface="Calibri"/>
              </a:rPr>
              <a:t>propreté)</a:t>
            </a:r>
            <a:endParaRPr sz="16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1752" y="207263"/>
            <a:ext cx="8380730" cy="830580"/>
          </a:xfrm>
          <a:prstGeom prst="rect">
            <a:avLst/>
          </a:prstGeom>
          <a:solidFill>
            <a:srgbClr val="00A9C2"/>
          </a:solidFill>
          <a:ln w="9144">
            <a:solidFill>
              <a:srgbClr val="92D050"/>
            </a:solidFill>
          </a:ln>
        </p:spPr>
        <p:txBody>
          <a:bodyPr vert="horz" wrap="square" lIns="0" tIns="25400" rIns="0" bIns="0" rtlCol="0">
            <a:spAutoFit/>
          </a:bodyPr>
          <a:lstStyle/>
          <a:p>
            <a:pPr marL="1557655">
              <a:lnSpc>
                <a:spcPct val="100000"/>
              </a:lnSpc>
              <a:spcBef>
                <a:spcPts val="200"/>
              </a:spcBef>
            </a:pPr>
            <a:r>
              <a:rPr dirty="0"/>
              <a:t>AXE </a:t>
            </a:r>
            <a:r>
              <a:rPr spc="-5" dirty="0"/>
              <a:t>8- </a:t>
            </a:r>
            <a:r>
              <a:rPr spc="-10" dirty="0"/>
              <a:t>DÉVELOPPEMENT</a:t>
            </a:r>
            <a:r>
              <a:rPr spc="-5" dirty="0"/>
              <a:t> </a:t>
            </a:r>
            <a:r>
              <a:rPr spc="-20" dirty="0"/>
              <a:t>INTERNATIONAL</a:t>
            </a:r>
          </a:p>
        </p:txBody>
      </p:sp>
      <p:sp>
        <p:nvSpPr>
          <p:cNvPr id="3" name="object 3"/>
          <p:cNvSpPr/>
          <p:nvPr/>
        </p:nvSpPr>
        <p:spPr>
          <a:xfrm>
            <a:off x="301688" y="1194561"/>
            <a:ext cx="8380539" cy="336499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354579" y="1188211"/>
            <a:ext cx="0" cy="2931795"/>
          </a:xfrm>
          <a:custGeom>
            <a:avLst/>
            <a:gdLst/>
            <a:ahLst/>
            <a:cxnLst/>
            <a:rect l="l" t="t" r="r" b="b"/>
            <a:pathLst>
              <a:path h="2931795">
                <a:moveTo>
                  <a:pt x="0" y="0"/>
                </a:moveTo>
                <a:lnTo>
                  <a:pt x="0" y="2931604"/>
                </a:lnTo>
              </a:path>
            </a:pathLst>
          </a:custGeom>
          <a:ln w="12700">
            <a:solidFill>
              <a:srgbClr val="FFFFFF"/>
            </a:solidFill>
          </a:ln>
        </p:spPr>
        <p:txBody>
          <a:bodyPr wrap="square" lIns="0" tIns="0" rIns="0" bIns="0" rtlCol="0"/>
          <a:lstStyle/>
          <a:p>
            <a:endParaRPr/>
          </a:p>
        </p:txBody>
      </p:sp>
      <p:sp>
        <p:nvSpPr>
          <p:cNvPr id="5" name="object 5"/>
          <p:cNvSpPr/>
          <p:nvPr/>
        </p:nvSpPr>
        <p:spPr>
          <a:xfrm>
            <a:off x="301688" y="1188211"/>
            <a:ext cx="0" cy="3390900"/>
          </a:xfrm>
          <a:custGeom>
            <a:avLst/>
            <a:gdLst/>
            <a:ahLst/>
            <a:cxnLst/>
            <a:rect l="l" t="t" r="r" b="b"/>
            <a:pathLst>
              <a:path h="3390900">
                <a:moveTo>
                  <a:pt x="0" y="0"/>
                </a:moveTo>
                <a:lnTo>
                  <a:pt x="0" y="3390392"/>
                </a:lnTo>
              </a:path>
            </a:pathLst>
          </a:custGeom>
          <a:ln w="12700">
            <a:solidFill>
              <a:srgbClr val="FFFFFF"/>
            </a:solidFill>
          </a:ln>
        </p:spPr>
        <p:txBody>
          <a:bodyPr wrap="square" lIns="0" tIns="0" rIns="0" bIns="0" rtlCol="0"/>
          <a:lstStyle/>
          <a:p>
            <a:endParaRPr/>
          </a:p>
        </p:txBody>
      </p:sp>
      <p:sp>
        <p:nvSpPr>
          <p:cNvPr id="6" name="object 6"/>
          <p:cNvSpPr/>
          <p:nvPr/>
        </p:nvSpPr>
        <p:spPr>
          <a:xfrm>
            <a:off x="8681593" y="1188211"/>
            <a:ext cx="0" cy="3390900"/>
          </a:xfrm>
          <a:custGeom>
            <a:avLst/>
            <a:gdLst/>
            <a:ahLst/>
            <a:cxnLst/>
            <a:rect l="l" t="t" r="r" b="b"/>
            <a:pathLst>
              <a:path h="3390900">
                <a:moveTo>
                  <a:pt x="0" y="0"/>
                </a:moveTo>
                <a:lnTo>
                  <a:pt x="0" y="3390392"/>
                </a:lnTo>
              </a:path>
            </a:pathLst>
          </a:custGeom>
          <a:ln w="12700">
            <a:solidFill>
              <a:srgbClr val="FFFFFF"/>
            </a:solidFill>
          </a:ln>
        </p:spPr>
        <p:txBody>
          <a:bodyPr wrap="square" lIns="0" tIns="0" rIns="0" bIns="0" rtlCol="0"/>
          <a:lstStyle/>
          <a:p>
            <a:endParaRPr/>
          </a:p>
        </p:txBody>
      </p:sp>
      <p:sp>
        <p:nvSpPr>
          <p:cNvPr id="7" name="object 7"/>
          <p:cNvSpPr/>
          <p:nvPr/>
        </p:nvSpPr>
        <p:spPr>
          <a:xfrm>
            <a:off x="295338" y="1194561"/>
            <a:ext cx="8392795" cy="0"/>
          </a:xfrm>
          <a:custGeom>
            <a:avLst/>
            <a:gdLst/>
            <a:ahLst/>
            <a:cxnLst/>
            <a:rect l="l" t="t" r="r" b="b"/>
            <a:pathLst>
              <a:path w="8392795">
                <a:moveTo>
                  <a:pt x="0" y="0"/>
                </a:moveTo>
                <a:lnTo>
                  <a:pt x="8392604" y="0"/>
                </a:lnTo>
              </a:path>
            </a:pathLst>
          </a:custGeom>
          <a:ln w="12700">
            <a:solidFill>
              <a:srgbClr val="FFFFFF"/>
            </a:solidFill>
          </a:ln>
        </p:spPr>
        <p:txBody>
          <a:bodyPr wrap="square" lIns="0" tIns="0" rIns="0" bIns="0" rtlCol="0"/>
          <a:lstStyle/>
          <a:p>
            <a:endParaRPr/>
          </a:p>
        </p:txBody>
      </p:sp>
      <p:sp>
        <p:nvSpPr>
          <p:cNvPr id="8" name="object 8"/>
          <p:cNvSpPr/>
          <p:nvPr/>
        </p:nvSpPr>
        <p:spPr>
          <a:xfrm>
            <a:off x="298513" y="4540503"/>
            <a:ext cx="0" cy="38100"/>
          </a:xfrm>
          <a:custGeom>
            <a:avLst/>
            <a:gdLst/>
            <a:ahLst/>
            <a:cxnLst/>
            <a:rect l="l" t="t" r="r" b="b"/>
            <a:pathLst>
              <a:path h="38100">
                <a:moveTo>
                  <a:pt x="0" y="0"/>
                </a:moveTo>
                <a:lnTo>
                  <a:pt x="0" y="38100"/>
                </a:lnTo>
              </a:path>
            </a:pathLst>
          </a:custGeom>
          <a:ln w="6350">
            <a:solidFill>
              <a:srgbClr val="FFFFFF"/>
            </a:solidFill>
          </a:ln>
        </p:spPr>
        <p:txBody>
          <a:bodyPr wrap="square" lIns="0" tIns="0" rIns="0" bIns="0" rtlCol="0"/>
          <a:lstStyle/>
          <a:p>
            <a:endParaRPr/>
          </a:p>
        </p:txBody>
      </p:sp>
      <p:sp>
        <p:nvSpPr>
          <p:cNvPr id="9" name="object 9"/>
          <p:cNvSpPr/>
          <p:nvPr/>
        </p:nvSpPr>
        <p:spPr>
          <a:xfrm>
            <a:off x="4786376" y="4113403"/>
            <a:ext cx="0" cy="658495"/>
          </a:xfrm>
          <a:custGeom>
            <a:avLst/>
            <a:gdLst/>
            <a:ahLst/>
            <a:cxnLst/>
            <a:rect l="l" t="t" r="r" b="b"/>
            <a:pathLst>
              <a:path h="658495">
                <a:moveTo>
                  <a:pt x="0" y="0"/>
                </a:moveTo>
                <a:lnTo>
                  <a:pt x="0" y="658114"/>
                </a:lnTo>
              </a:path>
            </a:pathLst>
          </a:custGeom>
          <a:ln w="12700">
            <a:solidFill>
              <a:srgbClr val="FFFFFF"/>
            </a:solidFill>
          </a:ln>
        </p:spPr>
        <p:txBody>
          <a:bodyPr wrap="square" lIns="0" tIns="0" rIns="0" bIns="0" rtlCol="0"/>
          <a:lstStyle/>
          <a:p>
            <a:endParaRPr/>
          </a:p>
        </p:txBody>
      </p:sp>
      <p:sp>
        <p:nvSpPr>
          <p:cNvPr id="10" name="object 10"/>
          <p:cNvSpPr/>
          <p:nvPr/>
        </p:nvSpPr>
        <p:spPr>
          <a:xfrm>
            <a:off x="301688" y="4113403"/>
            <a:ext cx="0" cy="658495"/>
          </a:xfrm>
          <a:custGeom>
            <a:avLst/>
            <a:gdLst/>
            <a:ahLst/>
            <a:cxnLst/>
            <a:rect l="l" t="t" r="r" b="b"/>
            <a:pathLst>
              <a:path h="658495">
                <a:moveTo>
                  <a:pt x="0" y="0"/>
                </a:moveTo>
                <a:lnTo>
                  <a:pt x="0" y="658114"/>
                </a:lnTo>
              </a:path>
            </a:pathLst>
          </a:custGeom>
          <a:ln w="12700">
            <a:solidFill>
              <a:srgbClr val="FFFFFF"/>
            </a:solidFill>
          </a:ln>
        </p:spPr>
        <p:txBody>
          <a:bodyPr wrap="square" lIns="0" tIns="0" rIns="0" bIns="0" rtlCol="0"/>
          <a:lstStyle/>
          <a:p>
            <a:endParaRPr/>
          </a:p>
        </p:txBody>
      </p:sp>
      <p:sp>
        <p:nvSpPr>
          <p:cNvPr id="11" name="object 11"/>
          <p:cNvSpPr/>
          <p:nvPr/>
        </p:nvSpPr>
        <p:spPr>
          <a:xfrm>
            <a:off x="8681719" y="4113403"/>
            <a:ext cx="0" cy="658495"/>
          </a:xfrm>
          <a:custGeom>
            <a:avLst/>
            <a:gdLst/>
            <a:ahLst/>
            <a:cxnLst/>
            <a:rect l="l" t="t" r="r" b="b"/>
            <a:pathLst>
              <a:path h="658495">
                <a:moveTo>
                  <a:pt x="0" y="0"/>
                </a:moveTo>
                <a:lnTo>
                  <a:pt x="0" y="658114"/>
                </a:lnTo>
              </a:path>
            </a:pathLst>
          </a:custGeom>
          <a:ln w="12700">
            <a:solidFill>
              <a:srgbClr val="FFFFFF"/>
            </a:solidFill>
          </a:ln>
        </p:spPr>
        <p:txBody>
          <a:bodyPr wrap="square" lIns="0" tIns="0" rIns="0" bIns="0" rtlCol="0"/>
          <a:lstStyle/>
          <a:p>
            <a:endParaRPr/>
          </a:p>
        </p:txBody>
      </p:sp>
      <p:sp>
        <p:nvSpPr>
          <p:cNvPr id="12" name="object 12"/>
          <p:cNvSpPr/>
          <p:nvPr/>
        </p:nvSpPr>
        <p:spPr>
          <a:xfrm>
            <a:off x="295338" y="4119753"/>
            <a:ext cx="8392795" cy="0"/>
          </a:xfrm>
          <a:custGeom>
            <a:avLst/>
            <a:gdLst/>
            <a:ahLst/>
            <a:cxnLst/>
            <a:rect l="l" t="t" r="r" b="b"/>
            <a:pathLst>
              <a:path w="8392795">
                <a:moveTo>
                  <a:pt x="0" y="0"/>
                </a:moveTo>
                <a:lnTo>
                  <a:pt x="8392731" y="0"/>
                </a:lnTo>
              </a:path>
            </a:pathLst>
          </a:custGeom>
          <a:ln w="12700">
            <a:solidFill>
              <a:srgbClr val="FFFFFF"/>
            </a:solidFill>
          </a:ln>
        </p:spPr>
        <p:txBody>
          <a:bodyPr wrap="square" lIns="0" tIns="0" rIns="0" bIns="0" rtlCol="0"/>
          <a:lstStyle/>
          <a:p>
            <a:endParaRPr/>
          </a:p>
        </p:txBody>
      </p:sp>
      <p:sp>
        <p:nvSpPr>
          <p:cNvPr id="13" name="object 13"/>
          <p:cNvSpPr/>
          <p:nvPr/>
        </p:nvSpPr>
        <p:spPr>
          <a:xfrm>
            <a:off x="295338" y="4752466"/>
            <a:ext cx="8392795" cy="0"/>
          </a:xfrm>
          <a:custGeom>
            <a:avLst/>
            <a:gdLst/>
            <a:ahLst/>
            <a:cxnLst/>
            <a:rect l="l" t="t" r="r" b="b"/>
            <a:pathLst>
              <a:path w="8392795">
                <a:moveTo>
                  <a:pt x="0" y="0"/>
                </a:moveTo>
                <a:lnTo>
                  <a:pt x="8392731" y="0"/>
                </a:lnTo>
              </a:path>
            </a:pathLst>
          </a:custGeom>
          <a:ln w="38100">
            <a:solidFill>
              <a:srgbClr val="FFFFFF"/>
            </a:solidFill>
          </a:ln>
        </p:spPr>
        <p:txBody>
          <a:bodyPr wrap="square" lIns="0" tIns="0" rIns="0" bIns="0" rtlCol="0"/>
          <a:lstStyle/>
          <a:p>
            <a:endParaRPr/>
          </a:p>
        </p:txBody>
      </p:sp>
      <p:graphicFrame>
        <p:nvGraphicFramePr>
          <p:cNvPr id="14" name="object 14"/>
          <p:cNvGraphicFramePr>
            <a:graphicFrameLocks noGrp="1"/>
          </p:cNvGraphicFramePr>
          <p:nvPr>
            <p:extLst>
              <p:ext uri="{D42A27DB-BD31-4B8C-83A1-F6EECF244321}">
                <p14:modId xmlns:p14="http://schemas.microsoft.com/office/powerpoint/2010/main" val="1081580900"/>
              </p:ext>
            </p:extLst>
          </p:nvPr>
        </p:nvGraphicFramePr>
        <p:xfrm>
          <a:off x="346540" y="1262200"/>
          <a:ext cx="8300771" cy="3446405"/>
        </p:xfrm>
        <a:graphic>
          <a:graphicData uri="http://schemas.openxmlformats.org/drawingml/2006/table">
            <a:tbl>
              <a:tblPr firstRow="1" bandRow="1">
                <a:tableStyleId>{2D5ABB26-0587-4C30-8999-92F81FD0307C}</a:tableStyleId>
              </a:tblPr>
              <a:tblGrid>
                <a:gridCol w="1976913">
                  <a:extLst>
                    <a:ext uri="{9D8B030D-6E8A-4147-A177-3AD203B41FA5}">
                      <a16:colId xmlns:a16="http://schemas.microsoft.com/office/drawing/2014/main" val="20000"/>
                    </a:ext>
                  </a:extLst>
                </a:gridCol>
                <a:gridCol w="2479413">
                  <a:extLst>
                    <a:ext uri="{9D8B030D-6E8A-4147-A177-3AD203B41FA5}">
                      <a16:colId xmlns:a16="http://schemas.microsoft.com/office/drawing/2014/main" val="20001"/>
                    </a:ext>
                  </a:extLst>
                </a:gridCol>
                <a:gridCol w="3844445">
                  <a:extLst>
                    <a:ext uri="{9D8B030D-6E8A-4147-A177-3AD203B41FA5}">
                      <a16:colId xmlns:a16="http://schemas.microsoft.com/office/drawing/2014/main" val="20002"/>
                    </a:ext>
                  </a:extLst>
                </a:gridCol>
              </a:tblGrid>
              <a:tr h="2726752">
                <a:tc>
                  <a:txBody>
                    <a:bodyPr/>
                    <a:lstStyle/>
                    <a:p>
                      <a:pPr>
                        <a:lnSpc>
                          <a:spcPct val="100000"/>
                        </a:lnSpc>
                      </a:pPr>
                      <a:endParaRPr sz="3000" dirty="0">
                        <a:latin typeface="Times New Roman"/>
                        <a:cs typeface="Times New Roman"/>
                      </a:endParaRPr>
                    </a:p>
                    <a:p>
                      <a:pPr>
                        <a:lnSpc>
                          <a:spcPct val="100000"/>
                        </a:lnSpc>
                        <a:spcBef>
                          <a:spcPts val="25"/>
                        </a:spcBef>
                      </a:pPr>
                      <a:endParaRPr sz="4100" dirty="0">
                        <a:latin typeface="Times New Roman"/>
                        <a:cs typeface="Times New Roman"/>
                      </a:endParaRPr>
                    </a:p>
                    <a:p>
                      <a:pPr marL="180975" marR="115570" indent="97155">
                        <a:lnSpc>
                          <a:spcPct val="115100"/>
                        </a:lnSpc>
                      </a:pPr>
                      <a:r>
                        <a:rPr sz="3000" b="1" spc="-15" dirty="0">
                          <a:latin typeface="Calibri"/>
                          <a:cs typeface="Calibri"/>
                        </a:rPr>
                        <a:t>Exemples  </a:t>
                      </a:r>
                      <a:r>
                        <a:rPr sz="3000" b="1" dirty="0">
                          <a:latin typeface="Calibri"/>
                          <a:cs typeface="Calibri"/>
                        </a:rPr>
                        <a:t>de</a:t>
                      </a:r>
                      <a:r>
                        <a:rPr sz="3000" b="1" spc="-70" dirty="0">
                          <a:latin typeface="Calibri"/>
                          <a:cs typeface="Calibri"/>
                        </a:rPr>
                        <a:t> </a:t>
                      </a:r>
                      <a:r>
                        <a:rPr sz="3000" b="1" spc="-10" dirty="0">
                          <a:latin typeface="Calibri"/>
                          <a:cs typeface="Calibri"/>
                        </a:rPr>
                        <a:t>mission</a:t>
                      </a:r>
                      <a:endParaRPr sz="3000" dirty="0">
                        <a:latin typeface="Calibri"/>
                        <a:cs typeface="Calibri"/>
                      </a:endParaRPr>
                    </a:p>
                  </a:txBody>
                  <a:tcPr marL="0" marR="0" marT="0" marB="0"/>
                </a:tc>
                <a:tc gridSpan="2">
                  <a:txBody>
                    <a:bodyPr/>
                    <a:lstStyle/>
                    <a:p>
                      <a:pPr marL="466725" indent="-343535">
                        <a:lnSpc>
                          <a:spcPts val="2480"/>
                        </a:lnSpc>
                        <a:buClr>
                          <a:srgbClr val="FF3399"/>
                        </a:buClr>
                        <a:buFont typeface="Courier New"/>
                        <a:buChar char="o"/>
                        <a:tabLst>
                          <a:tab pos="581025" algn="l"/>
                          <a:tab pos="581660" algn="l"/>
                        </a:tabLst>
                      </a:pPr>
                      <a:r>
                        <a:rPr dirty="0"/>
                        <a:t>	</a:t>
                      </a:r>
                      <a:r>
                        <a:rPr sz="2400" b="1" dirty="0">
                          <a:solidFill>
                            <a:schemeClr val="tx1"/>
                          </a:solidFill>
                          <a:latin typeface="Calibri"/>
                          <a:cs typeface="Calibri"/>
                        </a:rPr>
                        <a:t>En </a:t>
                      </a:r>
                      <a:r>
                        <a:rPr sz="2400" b="1" spc="-5" dirty="0">
                          <a:solidFill>
                            <a:schemeClr val="tx1"/>
                          </a:solidFill>
                          <a:latin typeface="Calibri"/>
                          <a:cs typeface="Calibri"/>
                        </a:rPr>
                        <a:t>accueillant un </a:t>
                      </a:r>
                      <a:r>
                        <a:rPr sz="2400" b="1" spc="-10" dirty="0">
                          <a:solidFill>
                            <a:schemeClr val="tx1"/>
                          </a:solidFill>
                          <a:latin typeface="Calibri"/>
                          <a:cs typeface="Calibri"/>
                        </a:rPr>
                        <a:t>volontaire</a:t>
                      </a:r>
                      <a:r>
                        <a:rPr sz="2400" b="1" spc="-45" dirty="0">
                          <a:solidFill>
                            <a:schemeClr val="tx1"/>
                          </a:solidFill>
                          <a:latin typeface="Calibri"/>
                          <a:cs typeface="Calibri"/>
                        </a:rPr>
                        <a:t> </a:t>
                      </a:r>
                      <a:r>
                        <a:rPr sz="2400" b="1" spc="-15" dirty="0">
                          <a:solidFill>
                            <a:schemeClr val="tx1"/>
                          </a:solidFill>
                          <a:latin typeface="Calibri"/>
                          <a:cs typeface="Calibri"/>
                        </a:rPr>
                        <a:t>étranger</a:t>
                      </a:r>
                      <a:endParaRPr sz="2400" dirty="0">
                        <a:solidFill>
                          <a:schemeClr val="tx1"/>
                        </a:solidFill>
                        <a:latin typeface="Calibri"/>
                        <a:cs typeface="Calibri"/>
                      </a:endParaRPr>
                    </a:p>
                    <a:p>
                      <a:pPr>
                        <a:lnSpc>
                          <a:spcPct val="100000"/>
                        </a:lnSpc>
                        <a:spcBef>
                          <a:spcPts val="35"/>
                        </a:spcBef>
                        <a:buClr>
                          <a:srgbClr val="FF3399"/>
                        </a:buClr>
                        <a:buFont typeface="Courier New"/>
                        <a:buChar char="o"/>
                      </a:pPr>
                      <a:endParaRPr sz="2850" dirty="0">
                        <a:solidFill>
                          <a:schemeClr val="tx1"/>
                        </a:solidFill>
                        <a:latin typeface="Times New Roman"/>
                        <a:cs typeface="Times New Roman"/>
                      </a:endParaRPr>
                    </a:p>
                    <a:p>
                      <a:pPr marL="466725" marR="58419" indent="-343535">
                        <a:lnSpc>
                          <a:spcPct val="114999"/>
                        </a:lnSpc>
                        <a:buFont typeface="Courier New"/>
                        <a:buChar char="o"/>
                        <a:tabLst>
                          <a:tab pos="467359" algn="l"/>
                          <a:tab pos="2261870" algn="l"/>
                          <a:tab pos="3956685" algn="l"/>
                          <a:tab pos="6060440" algn="l"/>
                        </a:tabLst>
                      </a:pPr>
                      <a:r>
                        <a:rPr sz="2400" b="1" spc="-5" dirty="0">
                          <a:solidFill>
                            <a:schemeClr val="tx1"/>
                          </a:solidFill>
                          <a:latin typeface="Calibri"/>
                          <a:cs typeface="Calibri"/>
                        </a:rPr>
                        <a:t>P</a:t>
                      </a:r>
                      <a:r>
                        <a:rPr sz="2400" b="1" spc="-30" dirty="0">
                          <a:solidFill>
                            <a:schemeClr val="tx1"/>
                          </a:solidFill>
                          <a:latin typeface="Calibri"/>
                          <a:cs typeface="Calibri"/>
                        </a:rPr>
                        <a:t>r</a:t>
                      </a:r>
                      <a:r>
                        <a:rPr sz="2400" b="1" spc="-10" dirty="0">
                          <a:solidFill>
                            <a:schemeClr val="tx1"/>
                          </a:solidFill>
                          <a:latin typeface="Calibri"/>
                          <a:cs typeface="Calibri"/>
                        </a:rPr>
                        <a:t>o</a:t>
                      </a:r>
                      <a:r>
                        <a:rPr sz="2400" b="1" spc="-5" dirty="0">
                          <a:solidFill>
                            <a:schemeClr val="tx1"/>
                          </a:solidFill>
                          <a:latin typeface="Calibri"/>
                          <a:cs typeface="Calibri"/>
                        </a:rPr>
                        <a:t>m</a:t>
                      </a:r>
                      <a:r>
                        <a:rPr sz="2400" b="1" spc="5" dirty="0">
                          <a:solidFill>
                            <a:schemeClr val="tx1"/>
                          </a:solidFill>
                          <a:latin typeface="Calibri"/>
                          <a:cs typeface="Calibri"/>
                        </a:rPr>
                        <a:t>o</a:t>
                      </a:r>
                      <a:r>
                        <a:rPr sz="2400" b="1" dirty="0">
                          <a:solidFill>
                            <a:schemeClr val="tx1"/>
                          </a:solidFill>
                          <a:latin typeface="Calibri"/>
                          <a:cs typeface="Calibri"/>
                        </a:rPr>
                        <a:t>u</a:t>
                      </a:r>
                      <a:r>
                        <a:rPr sz="2400" b="1" spc="-40" dirty="0">
                          <a:solidFill>
                            <a:schemeClr val="tx1"/>
                          </a:solidFill>
                          <a:latin typeface="Calibri"/>
                          <a:cs typeface="Calibri"/>
                        </a:rPr>
                        <a:t>v</a:t>
                      </a:r>
                      <a:r>
                        <a:rPr sz="2400" b="1" dirty="0">
                          <a:solidFill>
                            <a:schemeClr val="tx1"/>
                          </a:solidFill>
                          <a:latin typeface="Calibri"/>
                          <a:cs typeface="Calibri"/>
                        </a:rPr>
                        <a:t>oir	l</a:t>
                      </a:r>
                      <a:r>
                        <a:rPr sz="2400" b="1" spc="-165" dirty="0">
                          <a:solidFill>
                            <a:schemeClr val="tx1"/>
                          </a:solidFill>
                          <a:latin typeface="Calibri"/>
                          <a:cs typeface="Calibri"/>
                        </a:rPr>
                        <a:t>’</a:t>
                      </a:r>
                      <a:r>
                        <a:rPr sz="2400" b="1" dirty="0">
                          <a:solidFill>
                            <a:schemeClr val="tx1"/>
                          </a:solidFill>
                          <a:latin typeface="Calibri"/>
                          <a:cs typeface="Calibri"/>
                        </a:rPr>
                        <a:t>ou</a:t>
                      </a:r>
                      <a:r>
                        <a:rPr sz="2400" b="1" spc="-20" dirty="0">
                          <a:solidFill>
                            <a:schemeClr val="tx1"/>
                          </a:solidFill>
                          <a:latin typeface="Calibri"/>
                          <a:cs typeface="Calibri"/>
                        </a:rPr>
                        <a:t>v</a:t>
                      </a:r>
                      <a:r>
                        <a:rPr sz="2400" b="1" spc="-5" dirty="0">
                          <a:solidFill>
                            <a:schemeClr val="tx1"/>
                          </a:solidFill>
                          <a:latin typeface="Calibri"/>
                          <a:cs typeface="Calibri"/>
                        </a:rPr>
                        <a:t>ertu</a:t>
                      </a:r>
                      <a:r>
                        <a:rPr sz="2400" b="1" spc="-30" dirty="0">
                          <a:solidFill>
                            <a:schemeClr val="tx1"/>
                          </a:solidFill>
                          <a:latin typeface="Calibri"/>
                          <a:cs typeface="Calibri"/>
                        </a:rPr>
                        <a:t>r</a:t>
                      </a:r>
                      <a:r>
                        <a:rPr sz="2400" b="1" dirty="0">
                          <a:solidFill>
                            <a:schemeClr val="tx1"/>
                          </a:solidFill>
                          <a:latin typeface="Calibri"/>
                          <a:cs typeface="Calibri"/>
                        </a:rPr>
                        <a:t>e	i</a:t>
                      </a:r>
                      <a:r>
                        <a:rPr sz="2400" b="1" spc="-30" dirty="0">
                          <a:solidFill>
                            <a:schemeClr val="tx1"/>
                          </a:solidFill>
                          <a:latin typeface="Calibri"/>
                          <a:cs typeface="Calibri"/>
                        </a:rPr>
                        <a:t>nt</a:t>
                      </a:r>
                      <a:r>
                        <a:rPr sz="2400" b="1" spc="-5" dirty="0">
                          <a:solidFill>
                            <a:schemeClr val="tx1"/>
                          </a:solidFill>
                          <a:latin typeface="Calibri"/>
                          <a:cs typeface="Calibri"/>
                        </a:rPr>
                        <a:t>e</a:t>
                      </a:r>
                      <a:r>
                        <a:rPr sz="2400" b="1" spc="5" dirty="0">
                          <a:solidFill>
                            <a:schemeClr val="tx1"/>
                          </a:solidFill>
                          <a:latin typeface="Calibri"/>
                          <a:cs typeface="Calibri"/>
                        </a:rPr>
                        <a:t>r</a:t>
                      </a:r>
                      <a:r>
                        <a:rPr sz="2400" b="1" dirty="0">
                          <a:solidFill>
                            <a:schemeClr val="tx1"/>
                          </a:solidFill>
                          <a:latin typeface="Calibri"/>
                          <a:cs typeface="Calibri"/>
                        </a:rPr>
                        <a:t>n</a:t>
                      </a:r>
                      <a:r>
                        <a:rPr sz="2400" b="1" spc="-10" dirty="0">
                          <a:solidFill>
                            <a:schemeClr val="tx1"/>
                          </a:solidFill>
                          <a:latin typeface="Calibri"/>
                          <a:cs typeface="Calibri"/>
                        </a:rPr>
                        <a:t>a</a:t>
                      </a:r>
                      <a:r>
                        <a:rPr sz="2400" b="1" dirty="0">
                          <a:solidFill>
                            <a:schemeClr val="tx1"/>
                          </a:solidFill>
                          <a:latin typeface="Calibri"/>
                          <a:cs typeface="Calibri"/>
                        </a:rPr>
                        <a:t>t</a:t>
                      </a:r>
                      <a:r>
                        <a:rPr sz="2400" b="1" spc="5" dirty="0">
                          <a:solidFill>
                            <a:schemeClr val="tx1"/>
                          </a:solidFill>
                          <a:latin typeface="Calibri"/>
                          <a:cs typeface="Calibri"/>
                        </a:rPr>
                        <a:t>io</a:t>
                      </a:r>
                      <a:r>
                        <a:rPr sz="2400" b="1" dirty="0">
                          <a:solidFill>
                            <a:schemeClr val="tx1"/>
                          </a:solidFill>
                          <a:latin typeface="Calibri"/>
                          <a:cs typeface="Calibri"/>
                        </a:rPr>
                        <a:t>nale	</a:t>
                      </a:r>
                      <a:r>
                        <a:rPr sz="2400" b="1" spc="-10" dirty="0">
                          <a:solidFill>
                            <a:schemeClr val="tx1"/>
                          </a:solidFill>
                          <a:latin typeface="Calibri"/>
                          <a:cs typeface="Calibri"/>
                        </a:rPr>
                        <a:t>et  </a:t>
                      </a:r>
                      <a:r>
                        <a:rPr sz="2400" b="1" spc="-15" dirty="0">
                          <a:solidFill>
                            <a:schemeClr val="tx1"/>
                          </a:solidFill>
                          <a:latin typeface="Calibri"/>
                          <a:cs typeface="Calibri"/>
                        </a:rPr>
                        <a:t>interculturelle</a:t>
                      </a:r>
                      <a:endParaRPr sz="2400" dirty="0">
                        <a:solidFill>
                          <a:schemeClr val="tx1"/>
                        </a:solidFill>
                        <a:latin typeface="Calibri"/>
                        <a:cs typeface="Calibri"/>
                      </a:endParaRPr>
                    </a:p>
                    <a:p>
                      <a:pPr>
                        <a:lnSpc>
                          <a:spcPct val="100000"/>
                        </a:lnSpc>
                        <a:spcBef>
                          <a:spcPts val="35"/>
                        </a:spcBef>
                        <a:buClr>
                          <a:srgbClr val="FF3399"/>
                        </a:buClr>
                        <a:buFont typeface="Courier New"/>
                        <a:buChar char="o"/>
                      </a:pPr>
                      <a:endParaRPr sz="2850" dirty="0">
                        <a:solidFill>
                          <a:schemeClr val="tx1"/>
                        </a:solidFill>
                        <a:latin typeface="Times New Roman"/>
                        <a:cs typeface="Times New Roman"/>
                      </a:endParaRPr>
                    </a:p>
                    <a:p>
                      <a:pPr marL="466725" marR="58419" indent="-343535">
                        <a:lnSpc>
                          <a:spcPct val="114999"/>
                        </a:lnSpc>
                        <a:spcBef>
                          <a:spcPts val="5"/>
                        </a:spcBef>
                        <a:buFont typeface="Courier New"/>
                        <a:buChar char="o"/>
                        <a:tabLst>
                          <a:tab pos="467359" algn="l"/>
                        </a:tabLst>
                      </a:pPr>
                      <a:r>
                        <a:rPr sz="2400" b="1" spc="-10" dirty="0">
                          <a:solidFill>
                            <a:schemeClr val="tx1"/>
                          </a:solidFill>
                          <a:latin typeface="Calibri"/>
                          <a:cs typeface="Calibri"/>
                        </a:rPr>
                        <a:t>Développer </a:t>
                      </a:r>
                      <a:r>
                        <a:rPr sz="2400" b="1" dirty="0">
                          <a:solidFill>
                            <a:schemeClr val="tx1"/>
                          </a:solidFill>
                          <a:latin typeface="Calibri"/>
                          <a:cs typeface="Calibri"/>
                        </a:rPr>
                        <a:t>la </a:t>
                      </a:r>
                      <a:r>
                        <a:rPr sz="2400" b="1" spc="-15" dirty="0">
                          <a:solidFill>
                            <a:schemeClr val="tx1"/>
                          </a:solidFill>
                          <a:latin typeface="Calibri"/>
                          <a:cs typeface="Calibri"/>
                        </a:rPr>
                        <a:t>pratique </a:t>
                      </a:r>
                      <a:r>
                        <a:rPr sz="2400" b="1" spc="-5" dirty="0">
                          <a:solidFill>
                            <a:schemeClr val="tx1"/>
                          </a:solidFill>
                          <a:latin typeface="Calibri"/>
                          <a:cs typeface="Calibri"/>
                        </a:rPr>
                        <a:t>de </a:t>
                      </a:r>
                      <a:r>
                        <a:rPr sz="2400" b="1" dirty="0">
                          <a:solidFill>
                            <a:schemeClr val="tx1"/>
                          </a:solidFill>
                          <a:latin typeface="Calibri"/>
                          <a:cs typeface="Calibri"/>
                        </a:rPr>
                        <a:t>la </a:t>
                      </a:r>
                      <a:r>
                        <a:rPr sz="2400" b="1" spc="-5" dirty="0">
                          <a:solidFill>
                            <a:schemeClr val="tx1"/>
                          </a:solidFill>
                          <a:latin typeface="Calibri"/>
                          <a:cs typeface="Calibri"/>
                        </a:rPr>
                        <a:t>langue </a:t>
                      </a:r>
                      <a:r>
                        <a:rPr sz="2400" b="1" dirty="0">
                          <a:solidFill>
                            <a:schemeClr val="tx1"/>
                          </a:solidFill>
                          <a:latin typeface="Calibri"/>
                          <a:cs typeface="Calibri"/>
                        </a:rPr>
                        <a:t>anglaise  au sein </a:t>
                      </a:r>
                      <a:r>
                        <a:rPr sz="2400" b="1" spc="-5" dirty="0">
                          <a:solidFill>
                            <a:schemeClr val="tx1"/>
                          </a:solidFill>
                          <a:latin typeface="Calibri"/>
                          <a:cs typeface="Calibri"/>
                        </a:rPr>
                        <a:t>de</a:t>
                      </a:r>
                      <a:r>
                        <a:rPr sz="2400" b="1" spc="-30" dirty="0">
                          <a:solidFill>
                            <a:schemeClr val="tx1"/>
                          </a:solidFill>
                          <a:latin typeface="Calibri"/>
                          <a:cs typeface="Calibri"/>
                        </a:rPr>
                        <a:t> </a:t>
                      </a:r>
                      <a:r>
                        <a:rPr sz="2400" b="1" spc="-15" dirty="0">
                          <a:solidFill>
                            <a:schemeClr val="tx1"/>
                          </a:solidFill>
                          <a:latin typeface="Calibri"/>
                          <a:cs typeface="Calibri"/>
                        </a:rPr>
                        <a:t>l’établissement</a:t>
                      </a:r>
                      <a:endParaRPr sz="2400" dirty="0">
                        <a:solidFill>
                          <a:schemeClr val="tx1"/>
                        </a:solidFill>
                        <a:latin typeface="Calibri"/>
                        <a:cs typeface="Calibri"/>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02430">
                <a:tc gridSpan="2">
                  <a:txBody>
                    <a:bodyPr/>
                    <a:lstStyle/>
                    <a:p>
                      <a:pPr marL="419734" algn="ctr">
                        <a:lnSpc>
                          <a:spcPct val="100000"/>
                        </a:lnSpc>
                        <a:spcBef>
                          <a:spcPts val="245"/>
                        </a:spcBef>
                      </a:pPr>
                      <a:r>
                        <a:rPr sz="1800" b="1" spc="-5" dirty="0">
                          <a:latin typeface="Calibri"/>
                          <a:cs typeface="Calibri"/>
                        </a:rPr>
                        <a:t>POSSIBLE</a:t>
                      </a:r>
                      <a:endParaRPr sz="1800" dirty="0">
                        <a:latin typeface="Calibri"/>
                        <a:cs typeface="Calibri"/>
                      </a:endParaRPr>
                    </a:p>
                  </a:txBody>
                  <a:tcPr marL="0" marR="0" marT="31115" marB="0">
                    <a:solidFill>
                      <a:srgbClr val="00A9C2"/>
                    </a:solidFill>
                  </a:tcPr>
                </a:tc>
                <a:tc hMerge="1">
                  <a:txBody>
                    <a:bodyPr/>
                    <a:lstStyle/>
                    <a:p>
                      <a:endParaRPr/>
                    </a:p>
                  </a:txBody>
                  <a:tcPr marL="0" marR="0" marT="0" marB="0"/>
                </a:tc>
                <a:tc>
                  <a:txBody>
                    <a:bodyPr/>
                    <a:lstStyle/>
                    <a:p>
                      <a:pPr marL="1377315">
                        <a:lnSpc>
                          <a:spcPct val="100000"/>
                        </a:lnSpc>
                        <a:spcBef>
                          <a:spcPts val="245"/>
                        </a:spcBef>
                      </a:pPr>
                      <a:r>
                        <a:rPr lang="fr-FR" sz="1800" b="1" spc="-5" dirty="0">
                          <a:latin typeface="Calibri"/>
                          <a:cs typeface="Calibri"/>
                        </a:rPr>
                        <a:t>POINT </a:t>
                      </a:r>
                      <a:r>
                        <a:rPr lang="fr-FR" sz="1800" b="1" dirty="0">
                          <a:latin typeface="Calibri"/>
                          <a:cs typeface="Calibri"/>
                        </a:rPr>
                        <a:t>DE</a:t>
                      </a:r>
                      <a:r>
                        <a:rPr lang="fr-FR" sz="1800" b="1" spc="-15" dirty="0">
                          <a:latin typeface="Calibri"/>
                          <a:cs typeface="Calibri"/>
                        </a:rPr>
                        <a:t> </a:t>
                      </a:r>
                      <a:r>
                        <a:rPr lang="fr-FR" sz="1800" b="1" dirty="0">
                          <a:latin typeface="Calibri"/>
                          <a:cs typeface="Calibri"/>
                        </a:rPr>
                        <a:t>VIGILANCE</a:t>
                      </a:r>
                      <a:endParaRPr lang="fr-FR" sz="1800" dirty="0">
                        <a:latin typeface="Calibri"/>
                        <a:cs typeface="Calibri"/>
                      </a:endParaRPr>
                    </a:p>
                  </a:txBody>
                  <a:tcPr marL="0" marR="0" marT="31115" marB="0">
                    <a:solidFill>
                      <a:schemeClr val="accent5">
                        <a:lumMod val="75000"/>
                      </a:schemeClr>
                    </a:solidFill>
                  </a:tcPr>
                </a:tc>
                <a:extLst>
                  <a:ext uri="{0D108BD9-81ED-4DB2-BD59-A6C34878D82A}">
                    <a16:rowId xmlns:a16="http://schemas.microsoft.com/office/drawing/2014/main" val="10001"/>
                  </a:ext>
                </a:extLst>
              </a:tr>
            </a:tbl>
          </a:graphicData>
        </a:graphic>
      </p:graphicFrame>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101600">
              <a:lnSpc>
                <a:spcPts val="1240"/>
              </a:lnSpc>
            </a:pPr>
            <a:fld id="{81D60167-4931-47E6-BA6A-407CBD079E47}" type="slidenum">
              <a:rPr dirty="0"/>
              <a:t>28</a:t>
            </a:fld>
            <a:endParaRPr dirty="0"/>
          </a:p>
        </p:txBody>
      </p:sp>
      <p:sp>
        <p:nvSpPr>
          <p:cNvPr id="15" name="object 15"/>
          <p:cNvSpPr txBox="1"/>
          <p:nvPr/>
        </p:nvSpPr>
        <p:spPr>
          <a:xfrm>
            <a:off x="4912766" y="5234292"/>
            <a:ext cx="3562350" cy="628377"/>
          </a:xfrm>
          <a:prstGeom prst="rect">
            <a:avLst/>
          </a:prstGeom>
        </p:spPr>
        <p:txBody>
          <a:bodyPr vert="horz" wrap="square" lIns="0" tIns="12700" rIns="0" bIns="0" rtlCol="0">
            <a:spAutoFit/>
          </a:bodyPr>
          <a:lstStyle/>
          <a:p>
            <a:pPr marL="12700" marR="5080">
              <a:lnSpc>
                <a:spcPct val="100000"/>
              </a:lnSpc>
              <a:spcBef>
                <a:spcPts val="100"/>
              </a:spcBef>
            </a:pPr>
            <a:r>
              <a:rPr sz="2000" dirty="0">
                <a:latin typeface="Calibri"/>
                <a:cs typeface="Calibri"/>
              </a:rPr>
              <a:t>Ne </a:t>
            </a:r>
            <a:r>
              <a:rPr sz="2000" spc="-5" dirty="0">
                <a:latin typeface="Calibri"/>
                <a:cs typeface="Calibri"/>
              </a:rPr>
              <a:t>remplace pas </a:t>
            </a:r>
            <a:r>
              <a:rPr sz="2000" dirty="0">
                <a:latin typeface="Calibri"/>
                <a:cs typeface="Calibri"/>
              </a:rPr>
              <a:t>le </a:t>
            </a:r>
            <a:r>
              <a:rPr sz="2000" spc="-10" dirty="0">
                <a:latin typeface="Calibri"/>
                <a:cs typeface="Calibri"/>
              </a:rPr>
              <a:t>professeur </a:t>
            </a:r>
            <a:r>
              <a:rPr sz="2000" spc="-5" dirty="0">
                <a:latin typeface="Calibri"/>
                <a:cs typeface="Calibri"/>
              </a:rPr>
              <a:t>de  langue</a:t>
            </a:r>
            <a:endParaRPr sz="2000" dirty="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0415" y="332231"/>
            <a:ext cx="8639810" cy="462280"/>
          </a:xfrm>
          <a:prstGeom prst="rect">
            <a:avLst/>
          </a:prstGeom>
          <a:solidFill>
            <a:srgbClr val="00A9C2"/>
          </a:solidFill>
          <a:ln w="9144">
            <a:solidFill>
              <a:srgbClr val="92D050"/>
            </a:solidFill>
          </a:ln>
        </p:spPr>
        <p:txBody>
          <a:bodyPr vert="horz" wrap="square" lIns="0" tIns="26669" rIns="0" bIns="0" rtlCol="0">
            <a:spAutoFit/>
          </a:bodyPr>
          <a:lstStyle/>
          <a:p>
            <a:pPr marL="1497965">
              <a:lnSpc>
                <a:spcPct val="100000"/>
              </a:lnSpc>
              <a:spcBef>
                <a:spcPts val="209"/>
              </a:spcBef>
            </a:pPr>
            <a:r>
              <a:rPr spc="-10" dirty="0"/>
              <a:t>DÉVELOPPEMENT</a:t>
            </a:r>
            <a:r>
              <a:rPr spc="-20" dirty="0"/>
              <a:t> </a:t>
            </a:r>
            <a:r>
              <a:rPr spc="-10" dirty="0"/>
              <a:t>INTERNATIONAL-EXEMPLE</a:t>
            </a:r>
          </a:p>
        </p:txBody>
      </p:sp>
      <p:sp>
        <p:nvSpPr>
          <p:cNvPr id="3" name="object 3"/>
          <p:cNvSpPr/>
          <p:nvPr/>
        </p:nvSpPr>
        <p:spPr>
          <a:xfrm>
            <a:off x="279742" y="1149222"/>
            <a:ext cx="8641118" cy="84429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88667" y="1142872"/>
            <a:ext cx="0" cy="870585"/>
          </a:xfrm>
          <a:custGeom>
            <a:avLst/>
            <a:gdLst/>
            <a:ahLst/>
            <a:cxnLst/>
            <a:rect l="l" t="t" r="r" b="b"/>
            <a:pathLst>
              <a:path h="870585">
                <a:moveTo>
                  <a:pt x="0" y="0"/>
                </a:moveTo>
                <a:lnTo>
                  <a:pt x="0" y="870076"/>
                </a:lnTo>
              </a:path>
            </a:pathLst>
          </a:custGeom>
          <a:ln w="12700">
            <a:solidFill>
              <a:srgbClr val="FFFFFF"/>
            </a:solidFill>
          </a:ln>
        </p:spPr>
        <p:txBody>
          <a:bodyPr wrap="square" lIns="0" tIns="0" rIns="0" bIns="0" rtlCol="0"/>
          <a:lstStyle/>
          <a:p>
            <a:endParaRPr/>
          </a:p>
        </p:txBody>
      </p:sp>
      <p:sp>
        <p:nvSpPr>
          <p:cNvPr id="5" name="object 5"/>
          <p:cNvSpPr/>
          <p:nvPr/>
        </p:nvSpPr>
        <p:spPr>
          <a:xfrm>
            <a:off x="279742" y="1142872"/>
            <a:ext cx="0" cy="870585"/>
          </a:xfrm>
          <a:custGeom>
            <a:avLst/>
            <a:gdLst/>
            <a:ahLst/>
            <a:cxnLst/>
            <a:rect l="l" t="t" r="r" b="b"/>
            <a:pathLst>
              <a:path h="870585">
                <a:moveTo>
                  <a:pt x="0" y="0"/>
                </a:moveTo>
                <a:lnTo>
                  <a:pt x="0" y="870076"/>
                </a:lnTo>
              </a:path>
            </a:pathLst>
          </a:custGeom>
          <a:ln w="12700">
            <a:solidFill>
              <a:srgbClr val="FFFFFF"/>
            </a:solidFill>
          </a:ln>
        </p:spPr>
        <p:txBody>
          <a:bodyPr wrap="square" lIns="0" tIns="0" rIns="0" bIns="0" rtlCol="0"/>
          <a:lstStyle/>
          <a:p>
            <a:endParaRPr/>
          </a:p>
        </p:txBody>
      </p:sp>
      <p:sp>
        <p:nvSpPr>
          <p:cNvPr id="6" name="object 6"/>
          <p:cNvSpPr/>
          <p:nvPr/>
        </p:nvSpPr>
        <p:spPr>
          <a:xfrm>
            <a:off x="8920733" y="1142872"/>
            <a:ext cx="0" cy="870585"/>
          </a:xfrm>
          <a:custGeom>
            <a:avLst/>
            <a:gdLst/>
            <a:ahLst/>
            <a:cxnLst/>
            <a:rect l="l" t="t" r="r" b="b"/>
            <a:pathLst>
              <a:path h="870585">
                <a:moveTo>
                  <a:pt x="0" y="0"/>
                </a:moveTo>
                <a:lnTo>
                  <a:pt x="0" y="870076"/>
                </a:lnTo>
              </a:path>
            </a:pathLst>
          </a:custGeom>
          <a:ln w="12700">
            <a:solidFill>
              <a:srgbClr val="FFFFFF"/>
            </a:solidFill>
          </a:ln>
        </p:spPr>
        <p:txBody>
          <a:bodyPr wrap="square" lIns="0" tIns="0" rIns="0" bIns="0" rtlCol="0"/>
          <a:lstStyle/>
          <a:p>
            <a:endParaRPr/>
          </a:p>
        </p:txBody>
      </p:sp>
      <p:sp>
        <p:nvSpPr>
          <p:cNvPr id="7" name="object 7"/>
          <p:cNvSpPr/>
          <p:nvPr/>
        </p:nvSpPr>
        <p:spPr>
          <a:xfrm>
            <a:off x="273392" y="1149222"/>
            <a:ext cx="8653780" cy="0"/>
          </a:xfrm>
          <a:custGeom>
            <a:avLst/>
            <a:gdLst/>
            <a:ahLst/>
            <a:cxnLst/>
            <a:rect l="l" t="t" r="r" b="b"/>
            <a:pathLst>
              <a:path w="8653780">
                <a:moveTo>
                  <a:pt x="0" y="0"/>
                </a:moveTo>
                <a:lnTo>
                  <a:pt x="8653691" y="0"/>
                </a:lnTo>
              </a:path>
            </a:pathLst>
          </a:custGeom>
          <a:ln w="12700">
            <a:solidFill>
              <a:srgbClr val="FFFFFF"/>
            </a:solidFill>
          </a:ln>
        </p:spPr>
        <p:txBody>
          <a:bodyPr wrap="square" lIns="0" tIns="0" rIns="0" bIns="0" rtlCol="0"/>
          <a:lstStyle/>
          <a:p>
            <a:endParaRPr/>
          </a:p>
        </p:txBody>
      </p:sp>
      <p:sp>
        <p:nvSpPr>
          <p:cNvPr id="8" name="object 8"/>
          <p:cNvSpPr/>
          <p:nvPr/>
        </p:nvSpPr>
        <p:spPr>
          <a:xfrm>
            <a:off x="273392" y="1993900"/>
            <a:ext cx="8653780" cy="0"/>
          </a:xfrm>
          <a:custGeom>
            <a:avLst/>
            <a:gdLst/>
            <a:ahLst/>
            <a:cxnLst/>
            <a:rect l="l" t="t" r="r" b="b"/>
            <a:pathLst>
              <a:path w="8653780">
                <a:moveTo>
                  <a:pt x="0" y="0"/>
                </a:moveTo>
                <a:lnTo>
                  <a:pt x="8653691"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503326" y="1426844"/>
            <a:ext cx="1965325" cy="269240"/>
          </a:xfrm>
          <a:prstGeom prst="rect">
            <a:avLst/>
          </a:prstGeom>
        </p:spPr>
        <p:txBody>
          <a:bodyPr vert="horz" wrap="square" lIns="0" tIns="12065" rIns="0" bIns="0" rtlCol="0">
            <a:spAutoFit/>
          </a:bodyPr>
          <a:lstStyle/>
          <a:p>
            <a:pPr marL="12700">
              <a:lnSpc>
                <a:spcPct val="100000"/>
              </a:lnSpc>
              <a:spcBef>
                <a:spcPts val="95"/>
              </a:spcBef>
              <a:tabLst>
                <a:tab pos="1830070" algn="l"/>
              </a:tabLst>
            </a:pPr>
            <a:r>
              <a:rPr sz="1600" b="1" spc="-10" dirty="0">
                <a:latin typeface="Calibri"/>
                <a:cs typeface="Calibri"/>
              </a:rPr>
              <a:t>T</a:t>
            </a:r>
            <a:r>
              <a:rPr sz="1600" b="1" spc="-5" dirty="0">
                <a:latin typeface="Calibri"/>
                <a:cs typeface="Calibri"/>
              </a:rPr>
              <a:t>it</a:t>
            </a:r>
            <a:r>
              <a:rPr sz="1600" b="1" spc="-25" dirty="0">
                <a:latin typeface="Calibri"/>
                <a:cs typeface="Calibri"/>
              </a:rPr>
              <a:t>r</a:t>
            </a:r>
            <a:r>
              <a:rPr sz="1600" b="1" spc="-5" dirty="0">
                <a:latin typeface="Calibri"/>
                <a:cs typeface="Calibri"/>
              </a:rPr>
              <a:t>e</a:t>
            </a:r>
            <a:r>
              <a:rPr sz="1600" b="1" spc="-15" dirty="0">
                <a:latin typeface="Calibri"/>
                <a:cs typeface="Calibri"/>
              </a:rPr>
              <a:t> </a:t>
            </a:r>
            <a:r>
              <a:rPr sz="1600" b="1" spc="-10" dirty="0">
                <a:latin typeface="Calibri"/>
                <a:cs typeface="Calibri"/>
              </a:rPr>
              <a:t>d</a:t>
            </a:r>
            <a:r>
              <a:rPr sz="1600" b="1" spc="-5" dirty="0">
                <a:latin typeface="Calibri"/>
                <a:cs typeface="Calibri"/>
              </a:rPr>
              <a:t>e</a:t>
            </a:r>
            <a:r>
              <a:rPr sz="1600" b="1" spc="5" dirty="0">
                <a:latin typeface="Calibri"/>
                <a:cs typeface="Calibri"/>
              </a:rPr>
              <a:t> </a:t>
            </a:r>
            <a:r>
              <a:rPr sz="1600" b="1" spc="-5" dirty="0">
                <a:latin typeface="Calibri"/>
                <a:cs typeface="Calibri"/>
              </a:rPr>
              <a:t>la</a:t>
            </a:r>
            <a:r>
              <a:rPr sz="1600" b="1" spc="-10" dirty="0">
                <a:latin typeface="Calibri"/>
                <a:cs typeface="Calibri"/>
              </a:rPr>
              <a:t> missi</a:t>
            </a:r>
            <a:r>
              <a:rPr sz="1600" b="1" dirty="0">
                <a:latin typeface="Calibri"/>
                <a:cs typeface="Calibri"/>
              </a:rPr>
              <a:t>o</a:t>
            </a:r>
            <a:r>
              <a:rPr sz="1600" b="1" spc="-5" dirty="0">
                <a:latin typeface="Calibri"/>
                <a:cs typeface="Calibri"/>
              </a:rPr>
              <a:t>n</a:t>
            </a:r>
            <a:r>
              <a:rPr sz="1600" b="1" dirty="0">
                <a:latin typeface="Calibri"/>
                <a:cs typeface="Calibri"/>
              </a:rPr>
              <a:t>	</a:t>
            </a:r>
            <a:r>
              <a:rPr sz="1600" spc="-5" dirty="0">
                <a:latin typeface="Courier New"/>
                <a:cs typeface="Courier New"/>
              </a:rPr>
              <a:t>o</a:t>
            </a:r>
            <a:endParaRPr sz="1600">
              <a:latin typeface="Courier New"/>
              <a:cs typeface="Courier New"/>
            </a:endParaRPr>
          </a:p>
        </p:txBody>
      </p:sp>
      <p:sp>
        <p:nvSpPr>
          <p:cNvPr id="10" name="object 10"/>
          <p:cNvSpPr txBox="1"/>
          <p:nvPr/>
        </p:nvSpPr>
        <p:spPr>
          <a:xfrm>
            <a:off x="2664332" y="1426844"/>
            <a:ext cx="326771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Sensibilisation à </a:t>
            </a:r>
            <a:r>
              <a:rPr sz="1600" b="1" dirty="0">
                <a:latin typeface="Calibri"/>
                <a:cs typeface="Calibri"/>
              </a:rPr>
              <a:t>la </a:t>
            </a:r>
            <a:r>
              <a:rPr sz="1600" b="1" spc="-10" dirty="0">
                <a:latin typeface="Calibri"/>
                <a:cs typeface="Calibri"/>
              </a:rPr>
              <a:t>culture</a:t>
            </a:r>
            <a:r>
              <a:rPr sz="1600" b="1" spc="-15" dirty="0">
                <a:latin typeface="Calibri"/>
                <a:cs typeface="Calibri"/>
              </a:rPr>
              <a:t> </a:t>
            </a:r>
            <a:r>
              <a:rPr sz="1600" b="1" spc="-5" dirty="0">
                <a:latin typeface="Calibri"/>
                <a:cs typeface="Calibri"/>
              </a:rPr>
              <a:t>anglophone</a:t>
            </a:r>
            <a:endParaRPr sz="1600">
              <a:latin typeface="Calibri"/>
              <a:cs typeface="Calibri"/>
            </a:endParaRPr>
          </a:p>
        </p:txBody>
      </p:sp>
      <p:sp>
        <p:nvSpPr>
          <p:cNvPr id="11" name="object 11"/>
          <p:cNvSpPr/>
          <p:nvPr/>
        </p:nvSpPr>
        <p:spPr>
          <a:xfrm>
            <a:off x="305612" y="2348877"/>
            <a:ext cx="8401050" cy="3652520"/>
          </a:xfrm>
          <a:custGeom>
            <a:avLst/>
            <a:gdLst/>
            <a:ahLst/>
            <a:cxnLst/>
            <a:rect l="l" t="t" r="r" b="b"/>
            <a:pathLst>
              <a:path w="8401050" h="3652520">
                <a:moveTo>
                  <a:pt x="0" y="3652520"/>
                </a:moveTo>
                <a:lnTo>
                  <a:pt x="8400923" y="3652520"/>
                </a:lnTo>
                <a:lnTo>
                  <a:pt x="8400923" y="0"/>
                </a:lnTo>
                <a:lnTo>
                  <a:pt x="0" y="0"/>
                </a:lnTo>
                <a:lnTo>
                  <a:pt x="0" y="3652520"/>
                </a:lnTo>
                <a:close/>
              </a:path>
            </a:pathLst>
          </a:custGeom>
          <a:solidFill>
            <a:srgbClr val="F1F1F1"/>
          </a:solidFill>
        </p:spPr>
        <p:txBody>
          <a:bodyPr wrap="square" lIns="0" tIns="0" rIns="0" bIns="0" rtlCol="0"/>
          <a:lstStyle/>
          <a:p>
            <a:endParaRPr/>
          </a:p>
        </p:txBody>
      </p:sp>
      <p:sp>
        <p:nvSpPr>
          <p:cNvPr id="12" name="object 12"/>
          <p:cNvSpPr/>
          <p:nvPr/>
        </p:nvSpPr>
        <p:spPr>
          <a:xfrm>
            <a:off x="8706484" y="2348877"/>
            <a:ext cx="216535" cy="3652520"/>
          </a:xfrm>
          <a:custGeom>
            <a:avLst/>
            <a:gdLst/>
            <a:ahLst/>
            <a:cxnLst/>
            <a:rect l="l" t="t" r="r" b="b"/>
            <a:pathLst>
              <a:path w="216534" h="3652520">
                <a:moveTo>
                  <a:pt x="0" y="3652520"/>
                </a:moveTo>
                <a:lnTo>
                  <a:pt x="216026" y="3652520"/>
                </a:lnTo>
                <a:lnTo>
                  <a:pt x="216026" y="0"/>
                </a:lnTo>
                <a:lnTo>
                  <a:pt x="0" y="0"/>
                </a:lnTo>
                <a:lnTo>
                  <a:pt x="0" y="3652520"/>
                </a:lnTo>
                <a:close/>
              </a:path>
            </a:pathLst>
          </a:custGeom>
          <a:solidFill>
            <a:srgbClr val="F1F1F1"/>
          </a:solidFill>
        </p:spPr>
        <p:txBody>
          <a:bodyPr wrap="square" lIns="0" tIns="0" rIns="0" bIns="0" rtlCol="0"/>
          <a:lstStyle/>
          <a:p>
            <a:endParaRPr/>
          </a:p>
        </p:txBody>
      </p:sp>
      <p:sp>
        <p:nvSpPr>
          <p:cNvPr id="13" name="object 13"/>
          <p:cNvSpPr/>
          <p:nvPr/>
        </p:nvSpPr>
        <p:spPr>
          <a:xfrm>
            <a:off x="8706484" y="2342514"/>
            <a:ext cx="0" cy="3678554"/>
          </a:xfrm>
          <a:custGeom>
            <a:avLst/>
            <a:gdLst/>
            <a:ahLst/>
            <a:cxnLst/>
            <a:rect l="l" t="t" r="r" b="b"/>
            <a:pathLst>
              <a:path h="3678554">
                <a:moveTo>
                  <a:pt x="0" y="0"/>
                </a:moveTo>
                <a:lnTo>
                  <a:pt x="0" y="3677932"/>
                </a:lnTo>
              </a:path>
            </a:pathLst>
          </a:custGeom>
          <a:ln w="12700">
            <a:solidFill>
              <a:srgbClr val="FFFFFF"/>
            </a:solidFill>
          </a:ln>
        </p:spPr>
        <p:txBody>
          <a:bodyPr wrap="square" lIns="0" tIns="0" rIns="0" bIns="0" rtlCol="0"/>
          <a:lstStyle/>
          <a:p>
            <a:endParaRPr/>
          </a:p>
        </p:txBody>
      </p:sp>
      <p:sp>
        <p:nvSpPr>
          <p:cNvPr id="14" name="object 14"/>
          <p:cNvSpPr/>
          <p:nvPr/>
        </p:nvSpPr>
        <p:spPr>
          <a:xfrm>
            <a:off x="305612" y="2342514"/>
            <a:ext cx="0" cy="3678554"/>
          </a:xfrm>
          <a:custGeom>
            <a:avLst/>
            <a:gdLst/>
            <a:ahLst/>
            <a:cxnLst/>
            <a:rect l="l" t="t" r="r" b="b"/>
            <a:pathLst>
              <a:path h="3678554">
                <a:moveTo>
                  <a:pt x="0" y="0"/>
                </a:moveTo>
                <a:lnTo>
                  <a:pt x="0" y="3677932"/>
                </a:lnTo>
              </a:path>
            </a:pathLst>
          </a:custGeom>
          <a:ln w="12700">
            <a:solidFill>
              <a:srgbClr val="FFFFFF"/>
            </a:solidFill>
          </a:ln>
        </p:spPr>
        <p:txBody>
          <a:bodyPr wrap="square" lIns="0" tIns="0" rIns="0" bIns="0" rtlCol="0"/>
          <a:lstStyle/>
          <a:p>
            <a:endParaRPr/>
          </a:p>
        </p:txBody>
      </p:sp>
      <p:sp>
        <p:nvSpPr>
          <p:cNvPr id="15" name="object 15"/>
          <p:cNvSpPr/>
          <p:nvPr/>
        </p:nvSpPr>
        <p:spPr>
          <a:xfrm>
            <a:off x="8922511" y="2342514"/>
            <a:ext cx="0" cy="3678554"/>
          </a:xfrm>
          <a:custGeom>
            <a:avLst/>
            <a:gdLst/>
            <a:ahLst/>
            <a:cxnLst/>
            <a:rect l="l" t="t" r="r" b="b"/>
            <a:pathLst>
              <a:path h="3678554">
                <a:moveTo>
                  <a:pt x="0" y="0"/>
                </a:moveTo>
                <a:lnTo>
                  <a:pt x="0" y="3677932"/>
                </a:lnTo>
              </a:path>
            </a:pathLst>
          </a:custGeom>
          <a:ln w="12700">
            <a:solidFill>
              <a:srgbClr val="FFFFFF"/>
            </a:solidFill>
          </a:ln>
        </p:spPr>
        <p:txBody>
          <a:bodyPr wrap="square" lIns="0" tIns="0" rIns="0" bIns="0" rtlCol="0"/>
          <a:lstStyle/>
          <a:p>
            <a:endParaRPr/>
          </a:p>
        </p:txBody>
      </p:sp>
      <p:sp>
        <p:nvSpPr>
          <p:cNvPr id="16" name="object 16"/>
          <p:cNvSpPr/>
          <p:nvPr/>
        </p:nvSpPr>
        <p:spPr>
          <a:xfrm>
            <a:off x="299262" y="2348864"/>
            <a:ext cx="8629650" cy="0"/>
          </a:xfrm>
          <a:custGeom>
            <a:avLst/>
            <a:gdLst/>
            <a:ahLst/>
            <a:cxnLst/>
            <a:rect l="l" t="t" r="r" b="b"/>
            <a:pathLst>
              <a:path w="8629650">
                <a:moveTo>
                  <a:pt x="0" y="0"/>
                </a:moveTo>
                <a:lnTo>
                  <a:pt x="8629599" y="0"/>
                </a:lnTo>
              </a:path>
            </a:pathLst>
          </a:custGeom>
          <a:ln w="12700">
            <a:solidFill>
              <a:srgbClr val="FFFFFF"/>
            </a:solidFill>
          </a:ln>
        </p:spPr>
        <p:txBody>
          <a:bodyPr wrap="square" lIns="0" tIns="0" rIns="0" bIns="0" rtlCol="0"/>
          <a:lstStyle/>
          <a:p>
            <a:endParaRPr/>
          </a:p>
        </p:txBody>
      </p:sp>
      <p:sp>
        <p:nvSpPr>
          <p:cNvPr id="17" name="object 17"/>
          <p:cNvSpPr/>
          <p:nvPr/>
        </p:nvSpPr>
        <p:spPr>
          <a:xfrm>
            <a:off x="299262" y="6001397"/>
            <a:ext cx="8629650" cy="0"/>
          </a:xfrm>
          <a:custGeom>
            <a:avLst/>
            <a:gdLst/>
            <a:ahLst/>
            <a:cxnLst/>
            <a:rect l="l" t="t" r="r" b="b"/>
            <a:pathLst>
              <a:path w="8629650">
                <a:moveTo>
                  <a:pt x="0" y="0"/>
                </a:moveTo>
                <a:lnTo>
                  <a:pt x="8629599" y="0"/>
                </a:lnTo>
              </a:path>
            </a:pathLst>
          </a:custGeom>
          <a:ln w="38100">
            <a:solidFill>
              <a:srgbClr val="FFFFFF"/>
            </a:solidFill>
          </a:ln>
        </p:spPr>
        <p:txBody>
          <a:bodyPr wrap="square" lIns="0" tIns="0" rIns="0" bIns="0" rtlCol="0"/>
          <a:lstStyle/>
          <a:p>
            <a:endParaRPr/>
          </a:p>
        </p:txBody>
      </p:sp>
      <p:sp>
        <p:nvSpPr>
          <p:cNvPr id="18" name="object 18"/>
          <p:cNvSpPr txBox="1"/>
          <p:nvPr/>
        </p:nvSpPr>
        <p:spPr>
          <a:xfrm>
            <a:off x="384352" y="2369896"/>
            <a:ext cx="8227695" cy="3439795"/>
          </a:xfrm>
          <a:prstGeom prst="rect">
            <a:avLst/>
          </a:prstGeom>
        </p:spPr>
        <p:txBody>
          <a:bodyPr vert="horz" wrap="square" lIns="0" tIns="12065" rIns="0" bIns="0" rtlCol="0">
            <a:spAutoFit/>
          </a:bodyPr>
          <a:lstStyle/>
          <a:p>
            <a:pPr marL="12700">
              <a:lnSpc>
                <a:spcPct val="100000"/>
              </a:lnSpc>
              <a:spcBef>
                <a:spcPts val="95"/>
              </a:spcBef>
            </a:pPr>
            <a:r>
              <a:rPr sz="1600" u="heavy" spc="-405" dirty="0">
                <a:uFill>
                  <a:solidFill>
                    <a:srgbClr val="000000"/>
                  </a:solidFill>
                </a:uFill>
                <a:latin typeface="Times New Roman"/>
                <a:cs typeface="Times New Roman"/>
              </a:rPr>
              <a:t> </a:t>
            </a:r>
            <a:r>
              <a:rPr sz="1600" b="1" u="heavy" spc="-5" dirty="0">
                <a:uFill>
                  <a:solidFill>
                    <a:srgbClr val="000000"/>
                  </a:solidFill>
                </a:uFill>
                <a:latin typeface="Calibri"/>
                <a:cs typeface="Calibri"/>
              </a:rPr>
              <a:t>En </a:t>
            </a:r>
            <a:r>
              <a:rPr sz="1600" b="1" u="heavy" spc="-10" dirty="0">
                <a:uFill>
                  <a:solidFill>
                    <a:srgbClr val="000000"/>
                  </a:solidFill>
                </a:uFill>
                <a:latin typeface="Calibri"/>
                <a:cs typeface="Calibri"/>
              </a:rPr>
              <a:t>quoi </a:t>
            </a:r>
            <a:r>
              <a:rPr sz="1600" b="1" u="heavy" spc="-5" dirty="0">
                <a:uFill>
                  <a:solidFill>
                    <a:srgbClr val="000000"/>
                  </a:solidFill>
                </a:uFill>
                <a:latin typeface="Calibri"/>
                <a:cs typeface="Calibri"/>
              </a:rPr>
              <a:t>la mission </a:t>
            </a:r>
            <a:r>
              <a:rPr sz="1600" b="1" u="heavy" spc="-10" dirty="0">
                <a:uFill>
                  <a:solidFill>
                    <a:srgbClr val="000000"/>
                  </a:solidFill>
                </a:uFill>
                <a:latin typeface="Calibri"/>
                <a:cs typeface="Calibri"/>
              </a:rPr>
              <a:t>est </a:t>
            </a:r>
            <a:r>
              <a:rPr sz="1600" b="1" u="heavy" spc="-15" dirty="0">
                <a:uFill>
                  <a:solidFill>
                    <a:srgbClr val="000000"/>
                  </a:solidFill>
                </a:uFill>
                <a:latin typeface="Calibri"/>
                <a:cs typeface="Calibri"/>
              </a:rPr>
              <a:t>d’intérêt général </a:t>
            </a:r>
            <a:r>
              <a:rPr sz="1600" b="1" spc="-5" dirty="0">
                <a:latin typeface="Calibri"/>
                <a:cs typeface="Calibri"/>
              </a:rPr>
              <a:t>: Le </a:t>
            </a:r>
            <a:r>
              <a:rPr sz="1600" b="1" spc="-10" dirty="0">
                <a:latin typeface="Calibri"/>
                <a:cs typeface="Calibri"/>
              </a:rPr>
              <a:t>projet </a:t>
            </a:r>
            <a:r>
              <a:rPr sz="1600" b="1" spc="-5" dirty="0">
                <a:latin typeface="Calibri"/>
                <a:cs typeface="Calibri"/>
              </a:rPr>
              <a:t>vise à </a:t>
            </a:r>
            <a:r>
              <a:rPr sz="1600" b="1" spc="-15" dirty="0">
                <a:latin typeface="Calibri"/>
                <a:cs typeface="Calibri"/>
              </a:rPr>
              <a:t>permettre </a:t>
            </a:r>
            <a:r>
              <a:rPr sz="1600" b="1" spc="-5" dirty="0">
                <a:latin typeface="Calibri"/>
                <a:cs typeface="Calibri"/>
              </a:rPr>
              <a:t>à chaque </a:t>
            </a:r>
            <a:r>
              <a:rPr sz="1600" b="1" spc="-10" dirty="0">
                <a:latin typeface="Calibri"/>
                <a:cs typeface="Calibri"/>
              </a:rPr>
              <a:t>élève de </a:t>
            </a:r>
            <a:r>
              <a:rPr sz="1600" b="1" spc="-20" dirty="0">
                <a:latin typeface="Calibri"/>
                <a:cs typeface="Calibri"/>
              </a:rPr>
              <a:t>s’ouvrir</a:t>
            </a:r>
            <a:r>
              <a:rPr sz="1600" b="1" spc="285" dirty="0">
                <a:latin typeface="Calibri"/>
                <a:cs typeface="Calibri"/>
              </a:rPr>
              <a:t> </a:t>
            </a:r>
            <a:r>
              <a:rPr sz="1600" b="1" spc="-5" dirty="0">
                <a:latin typeface="Calibri"/>
                <a:cs typeface="Calibri"/>
              </a:rPr>
              <a:t>à</a:t>
            </a:r>
            <a:endParaRPr sz="1600">
              <a:latin typeface="Calibri"/>
              <a:cs typeface="Calibri"/>
            </a:endParaRPr>
          </a:p>
          <a:p>
            <a:pPr marL="12700">
              <a:lnSpc>
                <a:spcPct val="100000"/>
              </a:lnSpc>
              <a:spcBef>
                <a:spcPts val="5"/>
              </a:spcBef>
            </a:pPr>
            <a:r>
              <a:rPr sz="1600" b="1" spc="-20" dirty="0">
                <a:latin typeface="Calibri"/>
                <a:cs typeface="Calibri"/>
              </a:rPr>
              <a:t>d’autres</a:t>
            </a:r>
            <a:r>
              <a:rPr sz="1600" b="1" spc="15" dirty="0">
                <a:latin typeface="Calibri"/>
                <a:cs typeface="Calibri"/>
              </a:rPr>
              <a:t> </a:t>
            </a:r>
            <a:r>
              <a:rPr sz="1600" b="1" spc="-10" dirty="0">
                <a:latin typeface="Calibri"/>
                <a:cs typeface="Calibri"/>
              </a:rPr>
              <a:t>cultures</a:t>
            </a:r>
            <a:endParaRPr sz="1600">
              <a:latin typeface="Calibri"/>
              <a:cs typeface="Calibri"/>
            </a:endParaRPr>
          </a:p>
          <a:p>
            <a:pPr marL="12700">
              <a:lnSpc>
                <a:spcPct val="100000"/>
              </a:lnSpc>
            </a:pPr>
            <a:r>
              <a:rPr sz="1600" b="1" u="heavy" spc="-20" dirty="0">
                <a:uFill>
                  <a:solidFill>
                    <a:srgbClr val="000000"/>
                  </a:solidFill>
                </a:uFill>
                <a:latin typeface="Calibri"/>
                <a:cs typeface="Calibri"/>
              </a:rPr>
              <a:t>Contexte </a:t>
            </a:r>
            <a:r>
              <a:rPr sz="1600" b="1" u="heavy" spc="-5" dirty="0">
                <a:uFill>
                  <a:solidFill>
                    <a:srgbClr val="000000"/>
                  </a:solidFill>
                </a:uFill>
                <a:latin typeface="Calibri"/>
                <a:cs typeface="Calibri"/>
              </a:rPr>
              <a:t>de la mission </a:t>
            </a:r>
            <a:r>
              <a:rPr sz="1600" b="1" spc="-5" dirty="0">
                <a:latin typeface="Calibri"/>
                <a:cs typeface="Calibri"/>
              </a:rPr>
              <a:t>: </a:t>
            </a:r>
            <a:r>
              <a:rPr sz="1600" b="1" spc="-20" dirty="0">
                <a:latin typeface="Calibri"/>
                <a:cs typeface="Calibri"/>
              </a:rPr>
              <a:t>Cette </a:t>
            </a:r>
            <a:r>
              <a:rPr sz="1600" b="1" spc="-5" dirty="0">
                <a:latin typeface="Calibri"/>
                <a:cs typeface="Calibri"/>
              </a:rPr>
              <a:t>mission </a:t>
            </a:r>
            <a:r>
              <a:rPr sz="1600" b="1" spc="-10" dirty="0">
                <a:latin typeface="Calibri"/>
                <a:cs typeface="Calibri"/>
              </a:rPr>
              <a:t>s’intègre </a:t>
            </a:r>
            <a:r>
              <a:rPr sz="1600" b="1" spc="-5" dirty="0">
                <a:latin typeface="Calibri"/>
                <a:cs typeface="Calibri"/>
              </a:rPr>
              <a:t>dans le </a:t>
            </a:r>
            <a:r>
              <a:rPr sz="1600" b="1" spc="-10" dirty="0">
                <a:latin typeface="Calibri"/>
                <a:cs typeface="Calibri"/>
              </a:rPr>
              <a:t>cadre </a:t>
            </a:r>
            <a:r>
              <a:rPr sz="1600" b="1" spc="-5" dirty="0">
                <a:latin typeface="Calibri"/>
                <a:cs typeface="Calibri"/>
              </a:rPr>
              <a:t>de nos </a:t>
            </a:r>
            <a:r>
              <a:rPr sz="1600" b="1" spc="-10" dirty="0">
                <a:latin typeface="Calibri"/>
                <a:cs typeface="Calibri"/>
              </a:rPr>
              <a:t>échanges </a:t>
            </a:r>
            <a:r>
              <a:rPr sz="1600" b="1" spc="-5" dirty="0">
                <a:latin typeface="Calibri"/>
                <a:cs typeface="Calibri"/>
              </a:rPr>
              <a:t>de</a:t>
            </a:r>
            <a:r>
              <a:rPr sz="1600" b="1" spc="200" dirty="0">
                <a:latin typeface="Calibri"/>
                <a:cs typeface="Calibri"/>
              </a:rPr>
              <a:t> </a:t>
            </a:r>
            <a:r>
              <a:rPr sz="1600" b="1" spc="-5" dirty="0">
                <a:latin typeface="Calibri"/>
                <a:cs typeface="Calibri"/>
              </a:rPr>
              <a:t>solidarité</a:t>
            </a:r>
            <a:endParaRPr sz="1600">
              <a:latin typeface="Calibri"/>
              <a:cs typeface="Calibri"/>
            </a:endParaRPr>
          </a:p>
          <a:p>
            <a:pPr marL="12700">
              <a:lnSpc>
                <a:spcPct val="100000"/>
              </a:lnSpc>
            </a:pPr>
            <a:r>
              <a:rPr sz="1600" b="1" spc="-10" dirty="0">
                <a:latin typeface="Calibri"/>
                <a:cs typeface="Calibri"/>
              </a:rPr>
              <a:t>internationale </a:t>
            </a:r>
            <a:r>
              <a:rPr sz="1600" b="1" spc="-5" dirty="0">
                <a:latin typeface="Calibri"/>
                <a:cs typeface="Calibri"/>
              </a:rPr>
              <a:t>déjà </a:t>
            </a:r>
            <a:r>
              <a:rPr sz="1600" b="1" spc="-10" dirty="0">
                <a:latin typeface="Calibri"/>
                <a:cs typeface="Calibri"/>
              </a:rPr>
              <a:t>existants, </a:t>
            </a:r>
            <a:r>
              <a:rPr sz="1600" b="1" spc="-15" dirty="0">
                <a:latin typeface="Calibri"/>
                <a:cs typeface="Calibri"/>
              </a:rPr>
              <a:t>avec </a:t>
            </a:r>
            <a:r>
              <a:rPr sz="1600" b="1" spc="-10" dirty="0">
                <a:latin typeface="Calibri"/>
                <a:cs typeface="Calibri"/>
              </a:rPr>
              <a:t>nos établissements </a:t>
            </a:r>
            <a:r>
              <a:rPr sz="1600" b="1" spc="-5" dirty="0">
                <a:latin typeface="Calibri"/>
                <a:cs typeface="Calibri"/>
              </a:rPr>
              <a:t>scolaires</a:t>
            </a:r>
            <a:r>
              <a:rPr sz="1600" b="1" spc="20" dirty="0">
                <a:latin typeface="Calibri"/>
                <a:cs typeface="Calibri"/>
              </a:rPr>
              <a:t> </a:t>
            </a:r>
            <a:r>
              <a:rPr sz="1600" b="1" spc="-10" dirty="0">
                <a:latin typeface="Calibri"/>
                <a:cs typeface="Calibri"/>
              </a:rPr>
              <a:t>partenaires</a:t>
            </a:r>
            <a:endParaRPr sz="1600">
              <a:latin typeface="Calibri"/>
              <a:cs typeface="Calibri"/>
            </a:endParaRPr>
          </a:p>
          <a:p>
            <a:pPr marL="12700">
              <a:lnSpc>
                <a:spcPct val="100000"/>
              </a:lnSpc>
            </a:pPr>
            <a:r>
              <a:rPr sz="1600" b="1" u="heavy" spc="-5" dirty="0">
                <a:uFill>
                  <a:solidFill>
                    <a:srgbClr val="000000"/>
                  </a:solidFill>
                </a:uFill>
                <a:latin typeface="Calibri"/>
                <a:cs typeface="Calibri"/>
              </a:rPr>
              <a:t>Description de la mission : </a:t>
            </a:r>
            <a:r>
              <a:rPr sz="1600" b="1" spc="-20" dirty="0">
                <a:latin typeface="Calibri"/>
                <a:cs typeface="Calibri"/>
              </a:rPr>
              <a:t>Cette </a:t>
            </a:r>
            <a:r>
              <a:rPr sz="1600" b="1" spc="-5" dirty="0">
                <a:latin typeface="Calibri"/>
                <a:cs typeface="Calibri"/>
              </a:rPr>
              <a:t>mission </a:t>
            </a:r>
            <a:r>
              <a:rPr sz="1600" b="1" spc="-10" dirty="0">
                <a:latin typeface="Calibri"/>
                <a:cs typeface="Calibri"/>
              </a:rPr>
              <a:t>vise </a:t>
            </a:r>
            <a:r>
              <a:rPr sz="1600" b="1" spc="-5" dirty="0">
                <a:latin typeface="Calibri"/>
                <a:cs typeface="Calibri"/>
              </a:rPr>
              <a:t>par </a:t>
            </a:r>
            <a:r>
              <a:rPr sz="1600" b="1" spc="-10" dirty="0">
                <a:latin typeface="Calibri"/>
                <a:cs typeface="Calibri"/>
              </a:rPr>
              <a:t>des </a:t>
            </a:r>
            <a:r>
              <a:rPr sz="1600" b="1" spc="-5" dirty="0">
                <a:latin typeface="Calibri"/>
                <a:cs typeface="Calibri"/>
              </a:rPr>
              <a:t>actions </a:t>
            </a:r>
            <a:r>
              <a:rPr sz="1600" b="1" spc="-15" dirty="0">
                <a:latin typeface="Calibri"/>
                <a:cs typeface="Calibri"/>
              </a:rPr>
              <a:t>concrètes </a:t>
            </a:r>
            <a:r>
              <a:rPr sz="1600" b="1" spc="-5" dirty="0">
                <a:latin typeface="Calibri"/>
                <a:cs typeface="Calibri"/>
              </a:rPr>
              <a:t>à </a:t>
            </a:r>
            <a:r>
              <a:rPr sz="1600" b="1" spc="-10" dirty="0">
                <a:latin typeface="Calibri"/>
                <a:cs typeface="Calibri"/>
              </a:rPr>
              <a:t>faire découvrir </a:t>
            </a:r>
            <a:r>
              <a:rPr sz="1600" b="1" spc="-5" dirty="0">
                <a:latin typeface="Calibri"/>
                <a:cs typeface="Calibri"/>
              </a:rPr>
              <a:t>la</a:t>
            </a:r>
            <a:r>
              <a:rPr sz="1600" b="1" spc="280" dirty="0">
                <a:latin typeface="Calibri"/>
                <a:cs typeface="Calibri"/>
              </a:rPr>
              <a:t> </a:t>
            </a:r>
            <a:r>
              <a:rPr sz="1600" b="1" spc="-10" dirty="0">
                <a:latin typeface="Calibri"/>
                <a:cs typeface="Calibri"/>
              </a:rPr>
              <a:t>culture</a:t>
            </a:r>
            <a:endParaRPr sz="1600">
              <a:latin typeface="Calibri"/>
              <a:cs typeface="Calibri"/>
            </a:endParaRPr>
          </a:p>
          <a:p>
            <a:pPr marL="12700">
              <a:lnSpc>
                <a:spcPct val="100000"/>
              </a:lnSpc>
            </a:pPr>
            <a:r>
              <a:rPr sz="1600" b="1" spc="-5" dirty="0">
                <a:latin typeface="Calibri"/>
                <a:cs typeface="Calibri"/>
              </a:rPr>
              <a:t>anglophone</a:t>
            </a:r>
            <a:endParaRPr sz="1600">
              <a:latin typeface="Calibri"/>
              <a:cs typeface="Calibri"/>
            </a:endParaRPr>
          </a:p>
          <a:p>
            <a:pPr marL="12700">
              <a:lnSpc>
                <a:spcPct val="100000"/>
              </a:lnSpc>
            </a:pPr>
            <a:r>
              <a:rPr sz="1600" b="1" u="heavy" spc="-25" dirty="0">
                <a:uFill>
                  <a:solidFill>
                    <a:srgbClr val="000000"/>
                  </a:solidFill>
                </a:uFill>
                <a:latin typeface="Calibri"/>
                <a:cs typeface="Calibri"/>
              </a:rPr>
              <a:t>Taches </a:t>
            </a:r>
            <a:r>
              <a:rPr sz="1600" b="1" u="heavy" spc="-5" dirty="0">
                <a:uFill>
                  <a:solidFill>
                    <a:srgbClr val="000000"/>
                  </a:solidFill>
                </a:uFill>
                <a:latin typeface="Calibri"/>
                <a:cs typeface="Calibri"/>
              </a:rPr>
              <a:t>Précises</a:t>
            </a:r>
            <a:r>
              <a:rPr sz="1600" b="1" u="heavy" spc="10" dirty="0">
                <a:uFill>
                  <a:solidFill>
                    <a:srgbClr val="000000"/>
                  </a:solidFill>
                </a:uFill>
                <a:latin typeface="Calibri"/>
                <a:cs typeface="Calibri"/>
              </a:rPr>
              <a:t> </a:t>
            </a:r>
            <a:r>
              <a:rPr sz="1600" b="1" spc="-5" dirty="0">
                <a:latin typeface="Calibri"/>
                <a:cs typeface="Calibri"/>
              </a:rPr>
              <a:t>:</a:t>
            </a:r>
            <a:endParaRPr sz="1600">
              <a:latin typeface="Calibri"/>
              <a:cs typeface="Calibri"/>
            </a:endParaRPr>
          </a:p>
          <a:p>
            <a:pPr marL="12700">
              <a:lnSpc>
                <a:spcPct val="100000"/>
              </a:lnSpc>
            </a:pPr>
            <a:r>
              <a:rPr sz="1600" b="1" spc="-5" dirty="0">
                <a:latin typeface="Calibri"/>
                <a:cs typeface="Calibri"/>
              </a:rPr>
              <a:t>-Accompagner les </a:t>
            </a:r>
            <a:r>
              <a:rPr sz="1600" b="1" spc="-10" dirty="0">
                <a:latin typeface="Calibri"/>
                <a:cs typeface="Calibri"/>
              </a:rPr>
              <a:t>enseignants </a:t>
            </a:r>
            <a:r>
              <a:rPr sz="1600" b="1" spc="-5" dirty="0">
                <a:latin typeface="Calibri"/>
                <a:cs typeface="Calibri"/>
              </a:rPr>
              <a:t>pour </a:t>
            </a:r>
            <a:r>
              <a:rPr sz="1600" b="1" spc="-15" dirty="0">
                <a:latin typeface="Calibri"/>
                <a:cs typeface="Calibri"/>
              </a:rPr>
              <a:t>mettre </a:t>
            </a:r>
            <a:r>
              <a:rPr sz="1600" b="1" spc="-5" dirty="0">
                <a:latin typeface="Calibri"/>
                <a:cs typeface="Calibri"/>
              </a:rPr>
              <a:t>en place des </a:t>
            </a:r>
            <a:r>
              <a:rPr sz="1600" b="1" spc="-10" dirty="0">
                <a:latin typeface="Calibri"/>
                <a:cs typeface="Calibri"/>
              </a:rPr>
              <a:t>rituels </a:t>
            </a:r>
            <a:r>
              <a:rPr sz="1600" b="1" spc="-5" dirty="0">
                <a:latin typeface="Calibri"/>
                <a:cs typeface="Calibri"/>
              </a:rPr>
              <a:t>en</a:t>
            </a:r>
            <a:r>
              <a:rPr sz="1600" b="1" spc="130" dirty="0">
                <a:latin typeface="Calibri"/>
                <a:cs typeface="Calibri"/>
              </a:rPr>
              <a:t> </a:t>
            </a:r>
            <a:r>
              <a:rPr sz="1600" b="1" spc="-5" dirty="0">
                <a:latin typeface="Calibri"/>
                <a:cs typeface="Calibri"/>
              </a:rPr>
              <a:t>anglais</a:t>
            </a:r>
            <a:endParaRPr sz="1600">
              <a:latin typeface="Calibri"/>
              <a:cs typeface="Calibri"/>
            </a:endParaRPr>
          </a:p>
          <a:p>
            <a:pPr marL="120650" indent="-107950">
              <a:lnSpc>
                <a:spcPct val="100000"/>
              </a:lnSpc>
              <a:buChar char="-"/>
              <a:tabLst>
                <a:tab pos="121285" algn="l"/>
              </a:tabLst>
            </a:pPr>
            <a:r>
              <a:rPr sz="1600" b="1" spc="-10" dirty="0">
                <a:latin typeface="Calibri"/>
                <a:cs typeface="Calibri"/>
              </a:rPr>
              <a:t>Organiser des </a:t>
            </a:r>
            <a:r>
              <a:rPr sz="1600" b="1" spc="-15" dirty="0">
                <a:latin typeface="Calibri"/>
                <a:cs typeface="Calibri"/>
              </a:rPr>
              <a:t>ateliers </a:t>
            </a:r>
            <a:r>
              <a:rPr sz="1600" b="1" spc="-10" dirty="0">
                <a:latin typeface="Calibri"/>
                <a:cs typeface="Calibri"/>
              </a:rPr>
              <a:t>sur </a:t>
            </a:r>
            <a:r>
              <a:rPr sz="1600" b="1" spc="-5" dirty="0">
                <a:latin typeface="Calibri"/>
                <a:cs typeface="Calibri"/>
              </a:rPr>
              <a:t>la </a:t>
            </a:r>
            <a:r>
              <a:rPr sz="1600" b="1" spc="-10" dirty="0">
                <a:latin typeface="Calibri"/>
                <a:cs typeface="Calibri"/>
              </a:rPr>
              <a:t>culture </a:t>
            </a:r>
            <a:r>
              <a:rPr sz="1600" b="1" spc="-5" dirty="0">
                <a:latin typeface="Calibri"/>
                <a:cs typeface="Calibri"/>
              </a:rPr>
              <a:t>anglophone, culinaires, artistiques</a:t>
            </a:r>
            <a:r>
              <a:rPr sz="1600" b="1" spc="130" dirty="0">
                <a:latin typeface="Calibri"/>
                <a:cs typeface="Calibri"/>
              </a:rPr>
              <a:t> </a:t>
            </a:r>
            <a:r>
              <a:rPr sz="1600" b="1" spc="-5" dirty="0">
                <a:latin typeface="Calibri"/>
                <a:cs typeface="Calibri"/>
              </a:rPr>
              <a:t>….</a:t>
            </a:r>
            <a:endParaRPr sz="1600">
              <a:latin typeface="Calibri"/>
              <a:cs typeface="Calibri"/>
            </a:endParaRPr>
          </a:p>
          <a:p>
            <a:pPr marL="12700">
              <a:lnSpc>
                <a:spcPct val="100000"/>
              </a:lnSpc>
            </a:pPr>
            <a:r>
              <a:rPr sz="1600" b="1" spc="-10" dirty="0">
                <a:latin typeface="Calibri"/>
                <a:cs typeface="Calibri"/>
              </a:rPr>
              <a:t>-Organiser des </a:t>
            </a:r>
            <a:r>
              <a:rPr sz="1600" b="1" spc="-5" dirty="0">
                <a:latin typeface="Calibri"/>
                <a:cs typeface="Calibri"/>
              </a:rPr>
              <a:t>activités </a:t>
            </a:r>
            <a:r>
              <a:rPr sz="1600" b="1" spc="-10" dirty="0">
                <a:latin typeface="Calibri"/>
                <a:cs typeface="Calibri"/>
              </a:rPr>
              <a:t>périscolaires </a:t>
            </a:r>
            <a:r>
              <a:rPr sz="1600" b="1" spc="-5" dirty="0">
                <a:latin typeface="Calibri"/>
                <a:cs typeface="Calibri"/>
              </a:rPr>
              <a:t>en anglais ( films, </a:t>
            </a:r>
            <a:r>
              <a:rPr sz="1600" b="1" spc="-10" dirty="0">
                <a:latin typeface="Calibri"/>
                <a:cs typeface="Calibri"/>
              </a:rPr>
              <a:t>vidéos </a:t>
            </a:r>
            <a:r>
              <a:rPr sz="1600" b="1" spc="-5" dirty="0">
                <a:latin typeface="Calibri"/>
                <a:cs typeface="Calibri"/>
              </a:rPr>
              <a:t>sélectionnées en anglais</a:t>
            </a:r>
            <a:r>
              <a:rPr sz="1600" b="1" spc="114" dirty="0">
                <a:latin typeface="Calibri"/>
                <a:cs typeface="Calibri"/>
              </a:rPr>
              <a:t> </a:t>
            </a:r>
            <a:r>
              <a:rPr sz="1600" b="1" spc="-5" dirty="0">
                <a:latin typeface="Calibri"/>
                <a:cs typeface="Calibri"/>
              </a:rPr>
              <a:t>,book</a:t>
            </a:r>
            <a:endParaRPr sz="1600">
              <a:latin typeface="Calibri"/>
              <a:cs typeface="Calibri"/>
            </a:endParaRPr>
          </a:p>
          <a:p>
            <a:pPr marL="12700">
              <a:lnSpc>
                <a:spcPct val="100000"/>
              </a:lnSpc>
            </a:pPr>
            <a:r>
              <a:rPr sz="1600" b="1" spc="-10" dirty="0">
                <a:latin typeface="Calibri"/>
                <a:cs typeface="Calibri"/>
              </a:rPr>
              <a:t>club,</a:t>
            </a:r>
            <a:r>
              <a:rPr sz="1600" b="1" spc="10" dirty="0">
                <a:latin typeface="Calibri"/>
                <a:cs typeface="Calibri"/>
              </a:rPr>
              <a:t> </a:t>
            </a:r>
            <a:r>
              <a:rPr sz="1600" b="1" spc="-10" dirty="0">
                <a:latin typeface="Calibri"/>
                <a:cs typeface="Calibri"/>
              </a:rPr>
              <a:t>…)</a:t>
            </a:r>
            <a:endParaRPr sz="1600">
              <a:latin typeface="Calibri"/>
              <a:cs typeface="Calibri"/>
            </a:endParaRPr>
          </a:p>
          <a:p>
            <a:pPr marL="120650" indent="-107950">
              <a:lnSpc>
                <a:spcPct val="100000"/>
              </a:lnSpc>
              <a:spcBef>
                <a:spcPts val="5"/>
              </a:spcBef>
              <a:buChar char="-"/>
              <a:tabLst>
                <a:tab pos="121285" algn="l"/>
              </a:tabLst>
            </a:pPr>
            <a:r>
              <a:rPr sz="1600" b="1" spc="-10" dirty="0">
                <a:latin typeface="Calibri"/>
                <a:cs typeface="Calibri"/>
              </a:rPr>
              <a:t>Développer et </a:t>
            </a:r>
            <a:r>
              <a:rPr sz="1600" b="1" spc="-5" dirty="0">
                <a:latin typeface="Calibri"/>
                <a:cs typeface="Calibri"/>
              </a:rPr>
              <a:t>animer le </a:t>
            </a:r>
            <a:r>
              <a:rPr sz="1600" b="1" spc="-10" dirty="0">
                <a:latin typeface="Calibri"/>
                <a:cs typeface="Calibri"/>
              </a:rPr>
              <a:t>principe des correspondances </a:t>
            </a:r>
            <a:r>
              <a:rPr sz="1600" b="1" spc="-15" dirty="0">
                <a:latin typeface="Calibri"/>
                <a:cs typeface="Calibri"/>
              </a:rPr>
              <a:t>entre </a:t>
            </a:r>
            <a:r>
              <a:rPr sz="1600" b="1" spc="-10" dirty="0">
                <a:latin typeface="Calibri"/>
                <a:cs typeface="Calibri"/>
              </a:rPr>
              <a:t>élèves</a:t>
            </a:r>
            <a:r>
              <a:rPr sz="1600" b="1" spc="150" dirty="0">
                <a:latin typeface="Calibri"/>
                <a:cs typeface="Calibri"/>
              </a:rPr>
              <a:t> </a:t>
            </a:r>
            <a:r>
              <a:rPr sz="1600" b="1" spc="-5" dirty="0">
                <a:latin typeface="Calibri"/>
                <a:cs typeface="Calibri"/>
              </a:rPr>
              <a:t>.</a:t>
            </a:r>
            <a:endParaRPr sz="1600">
              <a:latin typeface="Calibri"/>
              <a:cs typeface="Calibri"/>
            </a:endParaRPr>
          </a:p>
          <a:p>
            <a:pPr marL="12700">
              <a:lnSpc>
                <a:spcPct val="100000"/>
              </a:lnSpc>
            </a:pPr>
            <a:r>
              <a:rPr sz="1600" b="1" spc="-5" dirty="0">
                <a:latin typeface="Calibri"/>
                <a:cs typeface="Calibri"/>
              </a:rPr>
              <a:t>-Accompagner les </a:t>
            </a:r>
            <a:r>
              <a:rPr sz="1600" b="1" spc="-10" dirty="0">
                <a:latin typeface="Calibri"/>
                <a:cs typeface="Calibri"/>
              </a:rPr>
              <a:t>enseignants pendant </a:t>
            </a:r>
            <a:r>
              <a:rPr sz="1600" b="1" spc="-5" dirty="0">
                <a:latin typeface="Calibri"/>
                <a:cs typeface="Calibri"/>
              </a:rPr>
              <a:t>les </a:t>
            </a:r>
            <a:r>
              <a:rPr sz="1600" b="1" spc="-15" dirty="0">
                <a:latin typeface="Calibri"/>
                <a:cs typeface="Calibri"/>
              </a:rPr>
              <a:t>cours d’anglais </a:t>
            </a:r>
            <a:r>
              <a:rPr sz="1600" b="1" spc="-10" dirty="0">
                <a:latin typeface="Calibri"/>
                <a:cs typeface="Calibri"/>
              </a:rPr>
              <a:t>autour</a:t>
            </a:r>
            <a:r>
              <a:rPr sz="1600" b="1" spc="185" dirty="0">
                <a:latin typeface="Calibri"/>
                <a:cs typeface="Calibri"/>
              </a:rPr>
              <a:t> </a:t>
            </a:r>
            <a:r>
              <a:rPr sz="1600" b="1" spc="-25" dirty="0">
                <a:latin typeface="Calibri"/>
                <a:cs typeface="Calibri"/>
              </a:rPr>
              <a:t>d’ateliers</a:t>
            </a:r>
            <a:endParaRPr sz="1600">
              <a:latin typeface="Calibri"/>
              <a:cs typeface="Calibri"/>
            </a:endParaRPr>
          </a:p>
          <a:p>
            <a:pPr marL="12700">
              <a:lnSpc>
                <a:spcPct val="100000"/>
              </a:lnSpc>
            </a:pPr>
            <a:r>
              <a:rPr sz="1600" b="1" spc="-15" dirty="0">
                <a:latin typeface="Calibri"/>
                <a:cs typeface="Calibri"/>
              </a:rPr>
              <a:t>-Mettre </a:t>
            </a:r>
            <a:r>
              <a:rPr sz="1600" b="1" spc="-5" dirty="0">
                <a:latin typeface="Calibri"/>
                <a:cs typeface="Calibri"/>
              </a:rPr>
              <a:t>en place un spectacle en anglais </a:t>
            </a:r>
            <a:r>
              <a:rPr sz="1600" b="1" spc="-10" dirty="0">
                <a:latin typeface="Calibri"/>
                <a:cs typeface="Calibri"/>
              </a:rPr>
              <a:t>pour </a:t>
            </a:r>
            <a:r>
              <a:rPr sz="1600" b="1" spc="-5" dirty="0">
                <a:latin typeface="Calibri"/>
                <a:cs typeface="Calibri"/>
              </a:rPr>
              <a:t>la </a:t>
            </a:r>
            <a:r>
              <a:rPr sz="1600" b="1" spc="-20" dirty="0">
                <a:latin typeface="Calibri"/>
                <a:cs typeface="Calibri"/>
              </a:rPr>
              <a:t>fête </a:t>
            </a:r>
            <a:r>
              <a:rPr sz="1600" b="1" spc="-5" dirty="0">
                <a:latin typeface="Calibri"/>
                <a:cs typeface="Calibri"/>
              </a:rPr>
              <a:t>de </a:t>
            </a:r>
            <a:r>
              <a:rPr sz="1600" b="1" spc="-20" dirty="0">
                <a:latin typeface="Calibri"/>
                <a:cs typeface="Calibri"/>
              </a:rPr>
              <a:t>l’école </a:t>
            </a:r>
            <a:r>
              <a:rPr sz="1600" b="1" spc="-5" dirty="0">
                <a:latin typeface="Calibri"/>
                <a:cs typeface="Calibri"/>
              </a:rPr>
              <a:t>( </a:t>
            </a:r>
            <a:r>
              <a:rPr sz="1600" b="1" spc="-10" dirty="0">
                <a:latin typeface="Calibri"/>
                <a:cs typeface="Calibri"/>
              </a:rPr>
              <a:t>Chant, </a:t>
            </a:r>
            <a:r>
              <a:rPr sz="1600" b="1" spc="-5" dirty="0">
                <a:latin typeface="Calibri"/>
                <a:cs typeface="Calibri"/>
              </a:rPr>
              <a:t>pièce de</a:t>
            </a:r>
            <a:r>
              <a:rPr sz="1600" b="1" spc="185" dirty="0">
                <a:latin typeface="Calibri"/>
                <a:cs typeface="Calibri"/>
              </a:rPr>
              <a:t> </a:t>
            </a:r>
            <a:r>
              <a:rPr sz="1600" b="1" spc="-10" dirty="0">
                <a:latin typeface="Calibri"/>
                <a:cs typeface="Calibri"/>
              </a:rPr>
              <a:t>théâtre..)</a:t>
            </a:r>
            <a:endParaRPr sz="1600">
              <a:latin typeface="Calibri"/>
              <a:cs typeface="Calibri"/>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101600">
              <a:lnSpc>
                <a:spcPts val="1240"/>
              </a:lnSpc>
            </a:pPr>
            <a:fld id="{81D60167-4931-47E6-BA6A-407CBD079E47}" type="slidenum">
              <a:rPr dirty="0"/>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4695" y="2912581"/>
            <a:ext cx="2051305" cy="173561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117091" y="460248"/>
            <a:ext cx="7417434" cy="395620"/>
          </a:xfrm>
          <a:prstGeom prst="rect">
            <a:avLst/>
          </a:prstGeom>
          <a:solidFill>
            <a:srgbClr val="00A9C2"/>
          </a:solidFill>
          <a:ln w="9144">
            <a:solidFill>
              <a:srgbClr val="92D050"/>
            </a:solidFill>
          </a:ln>
        </p:spPr>
        <p:txBody>
          <a:bodyPr vert="horz" wrap="square" lIns="0" tIns="26034" rIns="0" bIns="0" rtlCol="0">
            <a:spAutoFit/>
          </a:bodyPr>
          <a:lstStyle/>
          <a:p>
            <a:pPr marL="1265555">
              <a:lnSpc>
                <a:spcPct val="100000"/>
              </a:lnSpc>
              <a:spcBef>
                <a:spcPts val="204"/>
              </a:spcBef>
            </a:pPr>
            <a:r>
              <a:rPr sz="2400" b="1" spc="-10" dirty="0">
                <a:solidFill>
                  <a:srgbClr val="FFFFFF"/>
                </a:solidFill>
                <a:latin typeface="Calibri"/>
                <a:cs typeface="Calibri"/>
              </a:rPr>
              <a:t>CARACTERISTIQUES </a:t>
            </a:r>
            <a:r>
              <a:rPr sz="2400" b="1" dirty="0">
                <a:solidFill>
                  <a:srgbClr val="FFFFFF"/>
                </a:solidFill>
                <a:latin typeface="Calibri"/>
                <a:cs typeface="Calibri"/>
              </a:rPr>
              <a:t>D’UNE</a:t>
            </a:r>
            <a:r>
              <a:rPr sz="2400" b="1" spc="-35" dirty="0">
                <a:solidFill>
                  <a:srgbClr val="FFFFFF"/>
                </a:solidFill>
                <a:latin typeface="Calibri"/>
                <a:cs typeface="Calibri"/>
              </a:rPr>
              <a:t> </a:t>
            </a:r>
            <a:r>
              <a:rPr sz="2400" b="1" spc="-5" dirty="0">
                <a:solidFill>
                  <a:srgbClr val="FFFFFF"/>
                </a:solidFill>
                <a:latin typeface="Calibri"/>
                <a:cs typeface="Calibri"/>
              </a:rPr>
              <a:t>MISSION</a:t>
            </a:r>
            <a:endParaRPr sz="2400" dirty="0">
              <a:latin typeface="Calibri"/>
              <a:cs typeface="Calibri"/>
            </a:endParaRPr>
          </a:p>
        </p:txBody>
      </p:sp>
      <p:sp>
        <p:nvSpPr>
          <p:cNvPr id="12" name="ZoneTexte 11">
            <a:extLst>
              <a:ext uri="{FF2B5EF4-FFF2-40B4-BE49-F238E27FC236}">
                <a16:creationId xmlns:a16="http://schemas.microsoft.com/office/drawing/2014/main" id="{6F67AB1C-EF35-4B2F-B477-33C3336E8255}"/>
              </a:ext>
            </a:extLst>
          </p:cNvPr>
          <p:cNvSpPr txBox="1"/>
          <p:nvPr/>
        </p:nvSpPr>
        <p:spPr>
          <a:xfrm>
            <a:off x="2590800" y="1693909"/>
            <a:ext cx="5181600" cy="3531736"/>
          </a:xfrm>
          <a:prstGeom prst="rect">
            <a:avLst/>
          </a:prstGeom>
          <a:noFill/>
        </p:spPr>
        <p:txBody>
          <a:bodyPr wrap="square">
            <a:spAutoFit/>
          </a:bodyPr>
          <a:lstStyle/>
          <a:p>
            <a:pPr marL="91440">
              <a:lnSpc>
                <a:spcPct val="100000"/>
              </a:lnSpc>
              <a:spcBef>
                <a:spcPts val="5"/>
              </a:spcBef>
            </a:pPr>
            <a:r>
              <a:rPr lang="fr-FR" sz="2000" b="1" dirty="0">
                <a:latin typeface="Calibri"/>
                <a:cs typeface="Calibri"/>
              </a:rPr>
              <a:t>Un </a:t>
            </a:r>
            <a:r>
              <a:rPr lang="fr-FR" sz="2000" b="1" spc="-5" dirty="0">
                <a:latin typeface="Calibri"/>
                <a:cs typeface="Calibri"/>
              </a:rPr>
              <a:t>projet </a:t>
            </a:r>
            <a:r>
              <a:rPr lang="fr-FR" sz="2000" b="1" spc="-15" dirty="0">
                <a:latin typeface="Calibri"/>
                <a:cs typeface="Calibri"/>
              </a:rPr>
              <a:t>d’intérêt</a:t>
            </a:r>
            <a:r>
              <a:rPr lang="fr-FR" sz="2000" b="1" spc="-25" dirty="0">
                <a:latin typeface="Calibri"/>
                <a:cs typeface="Calibri"/>
              </a:rPr>
              <a:t> </a:t>
            </a:r>
            <a:r>
              <a:rPr lang="fr-FR" sz="2000" b="1" spc="-15" dirty="0">
                <a:latin typeface="Calibri"/>
                <a:cs typeface="Calibri"/>
              </a:rPr>
              <a:t>général</a:t>
            </a:r>
            <a:endParaRPr lang="fr-FR" sz="2000" dirty="0">
              <a:latin typeface="Calibri"/>
              <a:cs typeface="Calibri"/>
            </a:endParaRPr>
          </a:p>
          <a:p>
            <a:pPr>
              <a:lnSpc>
                <a:spcPct val="100000"/>
              </a:lnSpc>
              <a:spcBef>
                <a:spcPts val="50"/>
              </a:spcBef>
            </a:pPr>
            <a:endParaRPr lang="fr-FR" sz="2800" dirty="0">
              <a:latin typeface="Times New Roman"/>
              <a:cs typeface="Times New Roman"/>
            </a:endParaRPr>
          </a:p>
          <a:p>
            <a:pPr marL="91440" marR="466090">
              <a:lnSpc>
                <a:spcPct val="100000"/>
              </a:lnSpc>
            </a:pPr>
            <a:r>
              <a:rPr lang="fr-FR" sz="2000" b="1" dirty="0">
                <a:latin typeface="Calibri"/>
                <a:cs typeface="Calibri"/>
              </a:rPr>
              <a:t>Un </a:t>
            </a:r>
            <a:r>
              <a:rPr lang="fr-FR" sz="2000" b="1" spc="-5" dirty="0">
                <a:latin typeface="Calibri"/>
                <a:cs typeface="Calibri"/>
              </a:rPr>
              <a:t>projet qui doit </a:t>
            </a:r>
            <a:r>
              <a:rPr lang="fr-FR" sz="2000" b="1" spc="-10" dirty="0">
                <a:latin typeface="Calibri"/>
                <a:cs typeface="Calibri"/>
              </a:rPr>
              <a:t>permettre </a:t>
            </a:r>
            <a:r>
              <a:rPr lang="fr-FR" sz="2000" b="1" dirty="0">
                <a:latin typeface="Calibri"/>
                <a:cs typeface="Calibri"/>
              </a:rPr>
              <a:t>au </a:t>
            </a:r>
            <a:r>
              <a:rPr lang="fr-FR" sz="2000" b="1" spc="-15" dirty="0">
                <a:latin typeface="Calibri"/>
                <a:cs typeface="Calibri"/>
              </a:rPr>
              <a:t>volontaire  </a:t>
            </a:r>
            <a:r>
              <a:rPr lang="fr-FR" sz="2000" b="1" dirty="0">
                <a:latin typeface="Calibri"/>
                <a:cs typeface="Calibri"/>
              </a:rPr>
              <a:t>de </a:t>
            </a:r>
            <a:r>
              <a:rPr lang="fr-FR" sz="2000" b="1" spc="-10" dirty="0">
                <a:latin typeface="Calibri"/>
                <a:cs typeface="Calibri"/>
              </a:rPr>
              <a:t>gagner </a:t>
            </a:r>
            <a:r>
              <a:rPr lang="fr-FR" sz="2000" b="1" spc="-5" dirty="0">
                <a:latin typeface="Calibri"/>
                <a:cs typeface="Calibri"/>
              </a:rPr>
              <a:t>en conscience</a:t>
            </a:r>
            <a:r>
              <a:rPr lang="fr-FR" sz="2000" b="1" spc="-35" dirty="0">
                <a:latin typeface="Calibri"/>
                <a:cs typeface="Calibri"/>
              </a:rPr>
              <a:t> </a:t>
            </a:r>
            <a:r>
              <a:rPr lang="fr-FR" sz="2000" b="1" spc="-10" dirty="0">
                <a:latin typeface="Calibri"/>
                <a:cs typeface="Calibri"/>
              </a:rPr>
              <a:t>citoyenne</a:t>
            </a:r>
            <a:endParaRPr lang="fr-FR" sz="2000" dirty="0">
              <a:latin typeface="Calibri"/>
              <a:cs typeface="Calibri"/>
            </a:endParaRPr>
          </a:p>
          <a:p>
            <a:pPr>
              <a:lnSpc>
                <a:spcPct val="100000"/>
              </a:lnSpc>
            </a:pPr>
            <a:endParaRPr lang="fr-FR" sz="2000" dirty="0">
              <a:latin typeface="Times New Roman"/>
              <a:cs typeface="Times New Roman"/>
            </a:endParaRPr>
          </a:p>
          <a:p>
            <a:pPr marL="91440" marR="265430">
              <a:lnSpc>
                <a:spcPct val="100000"/>
              </a:lnSpc>
              <a:spcBef>
                <a:spcPts val="2039"/>
              </a:spcBef>
            </a:pPr>
            <a:r>
              <a:rPr lang="fr-FR" sz="2000" b="1" spc="-10" dirty="0">
                <a:latin typeface="Calibri"/>
                <a:cs typeface="Calibri"/>
              </a:rPr>
              <a:t>Complémentarité </a:t>
            </a:r>
            <a:r>
              <a:rPr lang="fr-FR" sz="2000" b="1" spc="-5" dirty="0">
                <a:latin typeface="Calibri"/>
                <a:cs typeface="Calibri"/>
              </a:rPr>
              <a:t>et non </a:t>
            </a:r>
            <a:r>
              <a:rPr lang="fr-FR" sz="2000" b="1" spc="-10" dirty="0">
                <a:latin typeface="Calibri"/>
                <a:cs typeface="Calibri"/>
              </a:rPr>
              <a:t>substitution </a:t>
            </a:r>
            <a:r>
              <a:rPr lang="fr-FR" sz="2000" b="1" dirty="0">
                <a:latin typeface="Calibri"/>
                <a:cs typeface="Calibri"/>
              </a:rPr>
              <a:t>de ses  actions </a:t>
            </a:r>
            <a:r>
              <a:rPr lang="fr-FR" sz="2000" b="1" spc="-15" dirty="0">
                <a:latin typeface="Calibri"/>
                <a:cs typeface="Calibri"/>
              </a:rPr>
              <a:t>avec </a:t>
            </a:r>
            <a:r>
              <a:rPr lang="fr-FR" sz="2000" b="1" dirty="0">
                <a:latin typeface="Calibri"/>
                <a:cs typeface="Calibri"/>
              </a:rPr>
              <a:t>celles menées </a:t>
            </a:r>
            <a:r>
              <a:rPr lang="fr-FR" sz="2000" b="1" spc="-5" dirty="0">
                <a:latin typeface="Calibri"/>
                <a:cs typeface="Calibri"/>
              </a:rPr>
              <a:t>par </a:t>
            </a:r>
            <a:r>
              <a:rPr lang="fr-FR" sz="2000" b="1" dirty="0">
                <a:latin typeface="Calibri"/>
                <a:cs typeface="Calibri"/>
              </a:rPr>
              <a:t>les salariés,  </a:t>
            </a:r>
            <a:r>
              <a:rPr lang="fr-FR" sz="2000" b="1" spc="-10" dirty="0">
                <a:latin typeface="Calibri"/>
                <a:cs typeface="Calibri"/>
              </a:rPr>
              <a:t>enseignants </a:t>
            </a:r>
            <a:r>
              <a:rPr lang="fr-FR" sz="2000" b="1" spc="-5" dirty="0">
                <a:latin typeface="Calibri"/>
                <a:cs typeface="Calibri"/>
              </a:rPr>
              <a:t>et</a:t>
            </a:r>
            <a:r>
              <a:rPr lang="fr-FR" sz="2000" b="1" spc="10" dirty="0">
                <a:latin typeface="Calibri"/>
                <a:cs typeface="Calibri"/>
              </a:rPr>
              <a:t> </a:t>
            </a:r>
            <a:r>
              <a:rPr lang="fr-FR" sz="2000" b="1" spc="-5" dirty="0">
                <a:latin typeface="Calibri"/>
                <a:cs typeface="Calibri"/>
              </a:rPr>
              <a:t>bénévoles</a:t>
            </a:r>
          </a:p>
          <a:p>
            <a:pPr>
              <a:lnSpc>
                <a:spcPct val="100000"/>
              </a:lnSpc>
              <a:spcBef>
                <a:spcPts val="30"/>
              </a:spcBef>
            </a:pPr>
            <a:endParaRPr lang="fr-FR" dirty="0">
              <a:latin typeface="Times New Roman"/>
              <a:cs typeface="Times New Roman"/>
            </a:endParaRPr>
          </a:p>
          <a:p>
            <a:pPr marL="91440">
              <a:lnSpc>
                <a:spcPct val="100000"/>
              </a:lnSpc>
            </a:pPr>
            <a:r>
              <a:rPr lang="fr-FR" sz="2000" b="1" spc="-10" dirty="0">
                <a:latin typeface="Calibri"/>
                <a:cs typeface="Calibri"/>
              </a:rPr>
              <a:t>Devoirs</a:t>
            </a:r>
            <a:r>
              <a:rPr lang="fr-FR" sz="2000" b="1" spc="-45" dirty="0">
                <a:latin typeface="Calibri"/>
                <a:cs typeface="Calibri"/>
              </a:rPr>
              <a:t> </a:t>
            </a:r>
            <a:r>
              <a:rPr lang="fr-FR" sz="2000" b="1" spc="-10" dirty="0">
                <a:latin typeface="Calibri"/>
                <a:cs typeface="Calibri"/>
              </a:rPr>
              <a:t>faits inclus dans 4 axes de mission </a:t>
            </a:r>
            <a:endParaRPr lang="fr-FR" sz="1800" dirty="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1752" y="207263"/>
            <a:ext cx="8380730" cy="394980"/>
          </a:xfrm>
          <a:prstGeom prst="rect">
            <a:avLst/>
          </a:prstGeom>
          <a:solidFill>
            <a:srgbClr val="00A9C2"/>
          </a:solidFill>
          <a:ln w="9144">
            <a:solidFill>
              <a:srgbClr val="92D050"/>
            </a:solidFill>
          </a:ln>
        </p:spPr>
        <p:txBody>
          <a:bodyPr vert="horz" wrap="square" lIns="0" tIns="25400" rIns="0" bIns="0" rtlCol="0">
            <a:spAutoFit/>
          </a:bodyPr>
          <a:lstStyle/>
          <a:p>
            <a:pPr marL="1557655">
              <a:lnSpc>
                <a:spcPct val="100000"/>
              </a:lnSpc>
              <a:spcBef>
                <a:spcPts val="200"/>
              </a:spcBef>
            </a:pPr>
            <a:r>
              <a:rPr dirty="0"/>
              <a:t>AXE </a:t>
            </a:r>
            <a:r>
              <a:rPr lang="fr-FR" dirty="0"/>
              <a:t>9</a:t>
            </a:r>
            <a:r>
              <a:rPr spc="-5" dirty="0"/>
              <a:t>- </a:t>
            </a:r>
            <a:r>
              <a:rPr lang="fr-FR" spc="-5" dirty="0"/>
              <a:t>CITOYENNETE EUROPEENNE</a:t>
            </a:r>
            <a:endParaRPr spc="-20" dirty="0"/>
          </a:p>
        </p:txBody>
      </p:sp>
      <p:sp>
        <p:nvSpPr>
          <p:cNvPr id="3" name="object 3"/>
          <p:cNvSpPr/>
          <p:nvPr/>
        </p:nvSpPr>
        <p:spPr>
          <a:xfrm>
            <a:off x="301688" y="1194561"/>
            <a:ext cx="8380539" cy="336499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354579" y="1188211"/>
            <a:ext cx="0" cy="2931795"/>
          </a:xfrm>
          <a:custGeom>
            <a:avLst/>
            <a:gdLst/>
            <a:ahLst/>
            <a:cxnLst/>
            <a:rect l="l" t="t" r="r" b="b"/>
            <a:pathLst>
              <a:path h="2931795">
                <a:moveTo>
                  <a:pt x="0" y="0"/>
                </a:moveTo>
                <a:lnTo>
                  <a:pt x="0" y="2931604"/>
                </a:lnTo>
              </a:path>
            </a:pathLst>
          </a:custGeom>
          <a:ln w="12700">
            <a:solidFill>
              <a:srgbClr val="FFFFFF"/>
            </a:solidFill>
          </a:ln>
        </p:spPr>
        <p:txBody>
          <a:bodyPr wrap="square" lIns="0" tIns="0" rIns="0" bIns="0" rtlCol="0"/>
          <a:lstStyle/>
          <a:p>
            <a:endParaRPr/>
          </a:p>
        </p:txBody>
      </p:sp>
      <p:sp>
        <p:nvSpPr>
          <p:cNvPr id="5" name="object 5"/>
          <p:cNvSpPr/>
          <p:nvPr/>
        </p:nvSpPr>
        <p:spPr>
          <a:xfrm>
            <a:off x="301688" y="1188211"/>
            <a:ext cx="0" cy="3390900"/>
          </a:xfrm>
          <a:custGeom>
            <a:avLst/>
            <a:gdLst/>
            <a:ahLst/>
            <a:cxnLst/>
            <a:rect l="l" t="t" r="r" b="b"/>
            <a:pathLst>
              <a:path h="3390900">
                <a:moveTo>
                  <a:pt x="0" y="0"/>
                </a:moveTo>
                <a:lnTo>
                  <a:pt x="0" y="3390392"/>
                </a:lnTo>
              </a:path>
            </a:pathLst>
          </a:custGeom>
          <a:ln w="12700">
            <a:solidFill>
              <a:srgbClr val="FFFFFF"/>
            </a:solidFill>
          </a:ln>
        </p:spPr>
        <p:txBody>
          <a:bodyPr wrap="square" lIns="0" tIns="0" rIns="0" bIns="0" rtlCol="0"/>
          <a:lstStyle/>
          <a:p>
            <a:endParaRPr/>
          </a:p>
        </p:txBody>
      </p:sp>
      <p:sp>
        <p:nvSpPr>
          <p:cNvPr id="6" name="object 6"/>
          <p:cNvSpPr/>
          <p:nvPr/>
        </p:nvSpPr>
        <p:spPr>
          <a:xfrm>
            <a:off x="8681593" y="1188211"/>
            <a:ext cx="0" cy="3390900"/>
          </a:xfrm>
          <a:custGeom>
            <a:avLst/>
            <a:gdLst/>
            <a:ahLst/>
            <a:cxnLst/>
            <a:rect l="l" t="t" r="r" b="b"/>
            <a:pathLst>
              <a:path h="3390900">
                <a:moveTo>
                  <a:pt x="0" y="0"/>
                </a:moveTo>
                <a:lnTo>
                  <a:pt x="0" y="3390392"/>
                </a:lnTo>
              </a:path>
            </a:pathLst>
          </a:custGeom>
          <a:ln w="12700">
            <a:solidFill>
              <a:srgbClr val="FFFFFF"/>
            </a:solidFill>
          </a:ln>
        </p:spPr>
        <p:txBody>
          <a:bodyPr wrap="square" lIns="0" tIns="0" rIns="0" bIns="0" rtlCol="0"/>
          <a:lstStyle/>
          <a:p>
            <a:endParaRPr/>
          </a:p>
        </p:txBody>
      </p:sp>
      <p:sp>
        <p:nvSpPr>
          <p:cNvPr id="7" name="object 7"/>
          <p:cNvSpPr/>
          <p:nvPr/>
        </p:nvSpPr>
        <p:spPr>
          <a:xfrm>
            <a:off x="295338" y="1194561"/>
            <a:ext cx="8392795" cy="0"/>
          </a:xfrm>
          <a:custGeom>
            <a:avLst/>
            <a:gdLst/>
            <a:ahLst/>
            <a:cxnLst/>
            <a:rect l="l" t="t" r="r" b="b"/>
            <a:pathLst>
              <a:path w="8392795">
                <a:moveTo>
                  <a:pt x="0" y="0"/>
                </a:moveTo>
                <a:lnTo>
                  <a:pt x="8392604" y="0"/>
                </a:lnTo>
              </a:path>
            </a:pathLst>
          </a:custGeom>
          <a:ln w="12700">
            <a:solidFill>
              <a:srgbClr val="FFFFFF"/>
            </a:solidFill>
          </a:ln>
        </p:spPr>
        <p:txBody>
          <a:bodyPr wrap="square" lIns="0" tIns="0" rIns="0" bIns="0" rtlCol="0"/>
          <a:lstStyle/>
          <a:p>
            <a:endParaRPr/>
          </a:p>
        </p:txBody>
      </p:sp>
      <p:sp>
        <p:nvSpPr>
          <p:cNvPr id="8" name="object 8"/>
          <p:cNvSpPr/>
          <p:nvPr/>
        </p:nvSpPr>
        <p:spPr>
          <a:xfrm>
            <a:off x="298513" y="4540503"/>
            <a:ext cx="0" cy="38100"/>
          </a:xfrm>
          <a:custGeom>
            <a:avLst/>
            <a:gdLst/>
            <a:ahLst/>
            <a:cxnLst/>
            <a:rect l="l" t="t" r="r" b="b"/>
            <a:pathLst>
              <a:path h="38100">
                <a:moveTo>
                  <a:pt x="0" y="0"/>
                </a:moveTo>
                <a:lnTo>
                  <a:pt x="0" y="38100"/>
                </a:lnTo>
              </a:path>
            </a:pathLst>
          </a:custGeom>
          <a:ln w="6350">
            <a:solidFill>
              <a:srgbClr val="FFFFFF"/>
            </a:solidFill>
          </a:ln>
        </p:spPr>
        <p:txBody>
          <a:bodyPr wrap="square" lIns="0" tIns="0" rIns="0" bIns="0" rtlCol="0"/>
          <a:lstStyle/>
          <a:p>
            <a:endParaRPr/>
          </a:p>
        </p:txBody>
      </p:sp>
      <p:sp>
        <p:nvSpPr>
          <p:cNvPr id="9" name="object 9"/>
          <p:cNvSpPr/>
          <p:nvPr/>
        </p:nvSpPr>
        <p:spPr>
          <a:xfrm>
            <a:off x="4786376" y="4113403"/>
            <a:ext cx="0" cy="658495"/>
          </a:xfrm>
          <a:custGeom>
            <a:avLst/>
            <a:gdLst/>
            <a:ahLst/>
            <a:cxnLst/>
            <a:rect l="l" t="t" r="r" b="b"/>
            <a:pathLst>
              <a:path h="658495">
                <a:moveTo>
                  <a:pt x="0" y="0"/>
                </a:moveTo>
                <a:lnTo>
                  <a:pt x="0" y="658114"/>
                </a:lnTo>
              </a:path>
            </a:pathLst>
          </a:custGeom>
          <a:ln w="12700">
            <a:solidFill>
              <a:srgbClr val="FFFFFF"/>
            </a:solidFill>
          </a:ln>
        </p:spPr>
        <p:txBody>
          <a:bodyPr wrap="square" lIns="0" tIns="0" rIns="0" bIns="0" rtlCol="0"/>
          <a:lstStyle/>
          <a:p>
            <a:endParaRPr/>
          </a:p>
        </p:txBody>
      </p:sp>
      <p:sp>
        <p:nvSpPr>
          <p:cNvPr id="10" name="object 10"/>
          <p:cNvSpPr/>
          <p:nvPr/>
        </p:nvSpPr>
        <p:spPr>
          <a:xfrm>
            <a:off x="301688" y="4113403"/>
            <a:ext cx="0" cy="658495"/>
          </a:xfrm>
          <a:custGeom>
            <a:avLst/>
            <a:gdLst/>
            <a:ahLst/>
            <a:cxnLst/>
            <a:rect l="l" t="t" r="r" b="b"/>
            <a:pathLst>
              <a:path h="658495">
                <a:moveTo>
                  <a:pt x="0" y="0"/>
                </a:moveTo>
                <a:lnTo>
                  <a:pt x="0" y="658114"/>
                </a:lnTo>
              </a:path>
            </a:pathLst>
          </a:custGeom>
          <a:ln w="12700">
            <a:solidFill>
              <a:srgbClr val="FFFFFF"/>
            </a:solidFill>
          </a:ln>
        </p:spPr>
        <p:txBody>
          <a:bodyPr wrap="square" lIns="0" tIns="0" rIns="0" bIns="0" rtlCol="0"/>
          <a:lstStyle/>
          <a:p>
            <a:endParaRPr/>
          </a:p>
        </p:txBody>
      </p:sp>
      <p:sp>
        <p:nvSpPr>
          <p:cNvPr id="11" name="object 11"/>
          <p:cNvSpPr/>
          <p:nvPr/>
        </p:nvSpPr>
        <p:spPr>
          <a:xfrm>
            <a:off x="8681719" y="4113403"/>
            <a:ext cx="0" cy="658495"/>
          </a:xfrm>
          <a:custGeom>
            <a:avLst/>
            <a:gdLst/>
            <a:ahLst/>
            <a:cxnLst/>
            <a:rect l="l" t="t" r="r" b="b"/>
            <a:pathLst>
              <a:path h="658495">
                <a:moveTo>
                  <a:pt x="0" y="0"/>
                </a:moveTo>
                <a:lnTo>
                  <a:pt x="0" y="658114"/>
                </a:lnTo>
              </a:path>
            </a:pathLst>
          </a:custGeom>
          <a:ln w="12700">
            <a:solidFill>
              <a:srgbClr val="FFFFFF"/>
            </a:solidFill>
          </a:ln>
        </p:spPr>
        <p:txBody>
          <a:bodyPr wrap="square" lIns="0" tIns="0" rIns="0" bIns="0" rtlCol="0"/>
          <a:lstStyle/>
          <a:p>
            <a:endParaRPr/>
          </a:p>
        </p:txBody>
      </p:sp>
      <p:sp>
        <p:nvSpPr>
          <p:cNvPr id="12" name="object 12"/>
          <p:cNvSpPr/>
          <p:nvPr/>
        </p:nvSpPr>
        <p:spPr>
          <a:xfrm>
            <a:off x="295338" y="4119753"/>
            <a:ext cx="8392795" cy="0"/>
          </a:xfrm>
          <a:custGeom>
            <a:avLst/>
            <a:gdLst/>
            <a:ahLst/>
            <a:cxnLst/>
            <a:rect l="l" t="t" r="r" b="b"/>
            <a:pathLst>
              <a:path w="8392795">
                <a:moveTo>
                  <a:pt x="0" y="0"/>
                </a:moveTo>
                <a:lnTo>
                  <a:pt x="8392731" y="0"/>
                </a:lnTo>
              </a:path>
            </a:pathLst>
          </a:custGeom>
          <a:ln w="12700">
            <a:solidFill>
              <a:srgbClr val="FFFFFF"/>
            </a:solidFill>
          </a:ln>
        </p:spPr>
        <p:txBody>
          <a:bodyPr wrap="square" lIns="0" tIns="0" rIns="0" bIns="0" rtlCol="0"/>
          <a:lstStyle/>
          <a:p>
            <a:endParaRPr/>
          </a:p>
        </p:txBody>
      </p:sp>
      <p:sp>
        <p:nvSpPr>
          <p:cNvPr id="13" name="object 13"/>
          <p:cNvSpPr/>
          <p:nvPr/>
        </p:nvSpPr>
        <p:spPr>
          <a:xfrm>
            <a:off x="295338" y="4752466"/>
            <a:ext cx="8392795" cy="0"/>
          </a:xfrm>
          <a:custGeom>
            <a:avLst/>
            <a:gdLst/>
            <a:ahLst/>
            <a:cxnLst/>
            <a:rect l="l" t="t" r="r" b="b"/>
            <a:pathLst>
              <a:path w="8392795">
                <a:moveTo>
                  <a:pt x="0" y="0"/>
                </a:moveTo>
                <a:lnTo>
                  <a:pt x="8392731" y="0"/>
                </a:lnTo>
              </a:path>
            </a:pathLst>
          </a:custGeom>
          <a:ln w="38100">
            <a:solidFill>
              <a:srgbClr val="FFFFFF"/>
            </a:solidFill>
          </a:ln>
        </p:spPr>
        <p:txBody>
          <a:bodyPr wrap="square" lIns="0" tIns="0" rIns="0" bIns="0" rtlCol="0"/>
          <a:lstStyle/>
          <a:p>
            <a:endParaRPr/>
          </a:p>
        </p:txBody>
      </p:sp>
      <p:graphicFrame>
        <p:nvGraphicFramePr>
          <p:cNvPr id="14" name="object 14"/>
          <p:cNvGraphicFramePr>
            <a:graphicFrameLocks noGrp="1"/>
          </p:cNvGraphicFramePr>
          <p:nvPr>
            <p:extLst>
              <p:ext uri="{D42A27DB-BD31-4B8C-83A1-F6EECF244321}">
                <p14:modId xmlns:p14="http://schemas.microsoft.com/office/powerpoint/2010/main" val="4061322971"/>
              </p:ext>
            </p:extLst>
          </p:nvPr>
        </p:nvGraphicFramePr>
        <p:xfrm>
          <a:off x="346540" y="1262200"/>
          <a:ext cx="8300771" cy="3805370"/>
        </p:xfrm>
        <a:graphic>
          <a:graphicData uri="http://schemas.openxmlformats.org/drawingml/2006/table">
            <a:tbl>
              <a:tblPr firstRow="1" bandRow="1">
                <a:tableStyleId>{2D5ABB26-0587-4C30-8999-92F81FD0307C}</a:tableStyleId>
              </a:tblPr>
              <a:tblGrid>
                <a:gridCol w="1976913">
                  <a:extLst>
                    <a:ext uri="{9D8B030D-6E8A-4147-A177-3AD203B41FA5}">
                      <a16:colId xmlns:a16="http://schemas.microsoft.com/office/drawing/2014/main" val="20000"/>
                    </a:ext>
                  </a:extLst>
                </a:gridCol>
                <a:gridCol w="2479413">
                  <a:extLst>
                    <a:ext uri="{9D8B030D-6E8A-4147-A177-3AD203B41FA5}">
                      <a16:colId xmlns:a16="http://schemas.microsoft.com/office/drawing/2014/main" val="20001"/>
                    </a:ext>
                  </a:extLst>
                </a:gridCol>
                <a:gridCol w="3844445">
                  <a:extLst>
                    <a:ext uri="{9D8B030D-6E8A-4147-A177-3AD203B41FA5}">
                      <a16:colId xmlns:a16="http://schemas.microsoft.com/office/drawing/2014/main" val="20002"/>
                    </a:ext>
                  </a:extLst>
                </a:gridCol>
              </a:tblGrid>
              <a:tr h="2726752">
                <a:tc>
                  <a:txBody>
                    <a:bodyPr/>
                    <a:lstStyle/>
                    <a:p>
                      <a:pPr>
                        <a:lnSpc>
                          <a:spcPct val="100000"/>
                        </a:lnSpc>
                      </a:pPr>
                      <a:endParaRPr sz="3000" dirty="0">
                        <a:latin typeface="Times New Roman"/>
                        <a:cs typeface="Times New Roman"/>
                      </a:endParaRPr>
                    </a:p>
                    <a:p>
                      <a:pPr>
                        <a:lnSpc>
                          <a:spcPct val="100000"/>
                        </a:lnSpc>
                        <a:spcBef>
                          <a:spcPts val="25"/>
                        </a:spcBef>
                      </a:pPr>
                      <a:endParaRPr sz="4100" dirty="0">
                        <a:latin typeface="Times New Roman"/>
                        <a:cs typeface="Times New Roman"/>
                      </a:endParaRPr>
                    </a:p>
                    <a:p>
                      <a:pPr marL="180975" marR="115570" indent="97155">
                        <a:lnSpc>
                          <a:spcPct val="115100"/>
                        </a:lnSpc>
                      </a:pPr>
                      <a:r>
                        <a:rPr sz="3000" b="1" spc="-15" dirty="0">
                          <a:latin typeface="Calibri"/>
                          <a:cs typeface="Calibri"/>
                        </a:rPr>
                        <a:t>Exemples  </a:t>
                      </a:r>
                      <a:r>
                        <a:rPr sz="3000" b="1" dirty="0">
                          <a:latin typeface="Calibri"/>
                          <a:cs typeface="Calibri"/>
                        </a:rPr>
                        <a:t>de</a:t>
                      </a:r>
                      <a:r>
                        <a:rPr sz="3000" b="1" spc="-70" dirty="0">
                          <a:latin typeface="Calibri"/>
                          <a:cs typeface="Calibri"/>
                        </a:rPr>
                        <a:t> </a:t>
                      </a:r>
                      <a:r>
                        <a:rPr sz="3000" b="1" spc="-10" dirty="0">
                          <a:latin typeface="Calibri"/>
                          <a:cs typeface="Calibri"/>
                        </a:rPr>
                        <a:t>mission</a:t>
                      </a:r>
                      <a:endParaRPr sz="3000" dirty="0">
                        <a:latin typeface="Calibri"/>
                        <a:cs typeface="Calibri"/>
                      </a:endParaRPr>
                    </a:p>
                  </a:txBody>
                  <a:tcPr marL="0" marR="0" marT="0" marB="0"/>
                </a:tc>
                <a:tc gridSpan="2">
                  <a:txBody>
                    <a:bodyPr/>
                    <a:lstStyle/>
                    <a:p>
                      <a:pPr marL="466725" indent="-343535">
                        <a:lnSpc>
                          <a:spcPts val="2480"/>
                        </a:lnSpc>
                        <a:buClr>
                          <a:srgbClr val="FF3399"/>
                        </a:buClr>
                        <a:buFont typeface="Courier New"/>
                        <a:buChar char="o"/>
                        <a:tabLst>
                          <a:tab pos="581025" algn="l"/>
                          <a:tab pos="581660" algn="l"/>
                        </a:tabLst>
                      </a:pPr>
                      <a:r>
                        <a:rPr sz="2000" b="0" dirty="0"/>
                        <a:t>	</a:t>
                      </a:r>
                      <a:r>
                        <a:rPr sz="2000" b="0" dirty="0">
                          <a:solidFill>
                            <a:schemeClr val="tx1"/>
                          </a:solidFill>
                          <a:latin typeface="Calibri"/>
                          <a:cs typeface="Calibri"/>
                        </a:rPr>
                        <a:t>En </a:t>
                      </a:r>
                      <a:r>
                        <a:rPr sz="2000" b="0" spc="-5" dirty="0" err="1">
                          <a:solidFill>
                            <a:schemeClr val="tx1"/>
                          </a:solidFill>
                          <a:latin typeface="Calibri"/>
                          <a:cs typeface="Calibri"/>
                        </a:rPr>
                        <a:t>accueillant</a:t>
                      </a:r>
                      <a:r>
                        <a:rPr sz="2000" b="0" spc="-5" dirty="0">
                          <a:solidFill>
                            <a:schemeClr val="tx1"/>
                          </a:solidFill>
                          <a:latin typeface="Calibri"/>
                          <a:cs typeface="Calibri"/>
                        </a:rPr>
                        <a:t> un </a:t>
                      </a:r>
                      <a:r>
                        <a:rPr sz="2000" b="0" spc="-10" dirty="0" err="1">
                          <a:solidFill>
                            <a:schemeClr val="tx1"/>
                          </a:solidFill>
                          <a:latin typeface="Calibri"/>
                          <a:cs typeface="Calibri"/>
                        </a:rPr>
                        <a:t>volontaire</a:t>
                      </a:r>
                      <a:r>
                        <a:rPr sz="2000" b="0" spc="-45" dirty="0">
                          <a:solidFill>
                            <a:schemeClr val="tx1"/>
                          </a:solidFill>
                          <a:latin typeface="Calibri"/>
                          <a:cs typeface="Calibri"/>
                        </a:rPr>
                        <a:t> </a:t>
                      </a:r>
                      <a:r>
                        <a:rPr sz="2000" b="0" spc="-15" dirty="0">
                          <a:solidFill>
                            <a:schemeClr val="tx1"/>
                          </a:solidFill>
                          <a:latin typeface="Calibri"/>
                          <a:cs typeface="Calibri"/>
                        </a:rPr>
                        <a:t>étranger</a:t>
                      </a:r>
                      <a:endParaRPr lang="fr-FR" sz="2000" b="0" spc="-15" dirty="0">
                        <a:solidFill>
                          <a:schemeClr val="tx1"/>
                        </a:solidFill>
                        <a:latin typeface="Calibri"/>
                        <a:cs typeface="Calibri"/>
                      </a:endParaRPr>
                    </a:p>
                    <a:p>
                      <a:pPr marL="466725" indent="-343535">
                        <a:lnSpc>
                          <a:spcPts val="2480"/>
                        </a:lnSpc>
                        <a:buClr>
                          <a:srgbClr val="FF3399"/>
                        </a:buClr>
                        <a:buFont typeface="Courier New"/>
                        <a:buChar char="o"/>
                        <a:tabLst>
                          <a:tab pos="581025" algn="l"/>
                          <a:tab pos="581660" algn="l"/>
                        </a:tabLst>
                      </a:pPr>
                      <a:endParaRPr sz="2000" b="0" dirty="0">
                        <a:solidFill>
                          <a:schemeClr val="tx1"/>
                        </a:solidFill>
                        <a:latin typeface="Calibri"/>
                        <a:cs typeface="Calibri"/>
                      </a:endParaRPr>
                    </a:p>
                    <a:p>
                      <a:pPr marL="457200" marR="0" lvl="1" indent="0" defTabSz="914400" eaLnBrk="1" fontAlgn="auto" latinLnBrk="0" hangingPunct="1">
                        <a:lnSpc>
                          <a:spcPct val="100000"/>
                        </a:lnSpc>
                        <a:spcBef>
                          <a:spcPts val="35"/>
                        </a:spcBef>
                        <a:spcAft>
                          <a:spcPts val="0"/>
                        </a:spcAft>
                        <a:buClr>
                          <a:srgbClr val="FF3399"/>
                        </a:buClr>
                        <a:buSzTx/>
                        <a:buFont typeface="Courier New"/>
                        <a:buChar char="o"/>
                        <a:tabLst/>
                        <a:defRPr/>
                      </a:pPr>
                      <a:r>
                        <a:rPr lang="fr-FR" sz="2000" b="0" i="0" u="none" strike="noStrike" baseline="0" dirty="0">
                          <a:solidFill>
                            <a:schemeClr val="tx1"/>
                          </a:solidFill>
                          <a:latin typeface="+mn-lt"/>
                          <a:ea typeface="+mn-ea"/>
                          <a:cs typeface="+mn-cs"/>
                        </a:rPr>
                        <a:t>animer différentes actions de sensibilisation et d'échanges autour de la construction </a:t>
                      </a:r>
                      <a:r>
                        <a:rPr lang="fr-FR" sz="2000" b="0" i="0" u="none" strike="noStrike" baseline="0" dirty="0" err="1">
                          <a:solidFill>
                            <a:schemeClr val="tx1"/>
                          </a:solidFill>
                          <a:latin typeface="+mn-lt"/>
                          <a:ea typeface="+mn-ea"/>
                          <a:cs typeface="+mn-cs"/>
                        </a:rPr>
                        <a:t>europeénne</a:t>
                      </a:r>
                      <a:r>
                        <a:rPr lang="fr-FR" sz="2000" b="0" i="0" u="none" strike="noStrike" baseline="0" dirty="0">
                          <a:solidFill>
                            <a:schemeClr val="tx1"/>
                          </a:solidFill>
                          <a:latin typeface="+mn-lt"/>
                          <a:ea typeface="+mn-ea"/>
                          <a:cs typeface="+mn-cs"/>
                        </a:rPr>
                        <a:t>, des valeurs européennes et de la citoyenneté européenne, avec la priorité d'</a:t>
                      </a:r>
                      <a:r>
                        <a:rPr lang="fr-FR" sz="2000" b="0" i="0" u="none" strike="noStrike" baseline="0" dirty="0" err="1">
                          <a:solidFill>
                            <a:schemeClr val="tx1"/>
                          </a:solidFill>
                          <a:latin typeface="+mn-lt"/>
                          <a:ea typeface="+mn-ea"/>
                          <a:cs typeface="+mn-cs"/>
                        </a:rPr>
                        <a:t>oeuvrer</a:t>
                      </a:r>
                      <a:r>
                        <a:rPr lang="fr-FR" sz="2000" b="0" i="0" u="none" strike="noStrike" baseline="0" dirty="0">
                          <a:solidFill>
                            <a:schemeClr val="tx1"/>
                          </a:solidFill>
                          <a:latin typeface="+mn-lt"/>
                          <a:ea typeface="+mn-ea"/>
                          <a:cs typeface="+mn-cs"/>
                        </a:rPr>
                        <a:t> pour des publics défavorisés souvent éloignés des opportunités de mobilité en Europe. Il s'adressera à différents publics, élèves, équipe pédagogique, parents 	</a:t>
                      </a:r>
                    </a:p>
                    <a:p>
                      <a:pPr>
                        <a:lnSpc>
                          <a:spcPct val="100000"/>
                        </a:lnSpc>
                        <a:spcBef>
                          <a:spcPts val="35"/>
                        </a:spcBef>
                        <a:buClr>
                          <a:srgbClr val="FF3399"/>
                        </a:buClr>
                        <a:buFont typeface="Courier New"/>
                        <a:buChar char="o"/>
                      </a:pPr>
                      <a:endParaRPr sz="2850" b="0" dirty="0">
                        <a:solidFill>
                          <a:schemeClr val="tx1"/>
                        </a:solidFill>
                        <a:latin typeface="Times New Roman"/>
                        <a:cs typeface="Times New Roman"/>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02430">
                <a:tc gridSpan="2">
                  <a:txBody>
                    <a:bodyPr/>
                    <a:lstStyle/>
                    <a:p>
                      <a:pPr marL="419734" algn="ctr">
                        <a:lnSpc>
                          <a:spcPct val="100000"/>
                        </a:lnSpc>
                        <a:spcBef>
                          <a:spcPts val="245"/>
                        </a:spcBef>
                      </a:pPr>
                      <a:r>
                        <a:rPr sz="1800" b="1" spc="-5" dirty="0">
                          <a:latin typeface="Calibri"/>
                          <a:cs typeface="Calibri"/>
                        </a:rPr>
                        <a:t>POSSIBLE</a:t>
                      </a:r>
                      <a:endParaRPr sz="1800" dirty="0">
                        <a:latin typeface="Calibri"/>
                        <a:cs typeface="Calibri"/>
                      </a:endParaRPr>
                    </a:p>
                  </a:txBody>
                  <a:tcPr marL="0" marR="0" marT="31115" marB="0">
                    <a:solidFill>
                      <a:srgbClr val="00A9C2"/>
                    </a:solidFill>
                  </a:tcPr>
                </a:tc>
                <a:tc hMerge="1">
                  <a:txBody>
                    <a:bodyPr/>
                    <a:lstStyle/>
                    <a:p>
                      <a:endParaRPr/>
                    </a:p>
                  </a:txBody>
                  <a:tcPr marL="0" marR="0" marT="0" marB="0"/>
                </a:tc>
                <a:tc>
                  <a:txBody>
                    <a:bodyPr/>
                    <a:lstStyle/>
                    <a:p>
                      <a:pPr marL="1377315">
                        <a:lnSpc>
                          <a:spcPct val="100000"/>
                        </a:lnSpc>
                        <a:spcBef>
                          <a:spcPts val="245"/>
                        </a:spcBef>
                      </a:pPr>
                      <a:r>
                        <a:rPr lang="fr-FR" sz="1800" b="1" spc="-5" dirty="0">
                          <a:latin typeface="Calibri"/>
                          <a:cs typeface="Calibri"/>
                        </a:rPr>
                        <a:t>POINT </a:t>
                      </a:r>
                      <a:r>
                        <a:rPr lang="fr-FR" sz="1800" b="1" dirty="0">
                          <a:latin typeface="Calibri"/>
                          <a:cs typeface="Calibri"/>
                        </a:rPr>
                        <a:t>DE</a:t>
                      </a:r>
                      <a:r>
                        <a:rPr lang="fr-FR" sz="1800" b="1" spc="-15" dirty="0">
                          <a:latin typeface="Calibri"/>
                          <a:cs typeface="Calibri"/>
                        </a:rPr>
                        <a:t> </a:t>
                      </a:r>
                      <a:r>
                        <a:rPr lang="fr-FR" sz="1800" b="1" dirty="0">
                          <a:latin typeface="Calibri"/>
                          <a:cs typeface="Calibri"/>
                        </a:rPr>
                        <a:t>VIGILANCE</a:t>
                      </a:r>
                      <a:endParaRPr lang="fr-FR" sz="1800" dirty="0">
                        <a:latin typeface="Calibri"/>
                        <a:cs typeface="Calibri"/>
                      </a:endParaRPr>
                    </a:p>
                  </a:txBody>
                  <a:tcPr marL="0" marR="0" marT="31115" marB="0">
                    <a:solidFill>
                      <a:schemeClr val="accent5">
                        <a:lumMod val="75000"/>
                      </a:schemeClr>
                    </a:solidFill>
                  </a:tcPr>
                </a:tc>
                <a:extLst>
                  <a:ext uri="{0D108BD9-81ED-4DB2-BD59-A6C34878D82A}">
                    <a16:rowId xmlns:a16="http://schemas.microsoft.com/office/drawing/2014/main" val="10001"/>
                  </a:ext>
                </a:extLst>
              </a:tr>
            </a:tbl>
          </a:graphicData>
        </a:graphic>
      </p:graphicFrame>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101600">
              <a:lnSpc>
                <a:spcPts val="1240"/>
              </a:lnSpc>
            </a:pPr>
            <a:fld id="{81D60167-4931-47E6-BA6A-407CBD079E47}" type="slidenum">
              <a:rPr dirty="0"/>
              <a:t>30</a:t>
            </a:fld>
            <a:endParaRPr dirty="0"/>
          </a:p>
        </p:txBody>
      </p:sp>
      <p:sp>
        <p:nvSpPr>
          <p:cNvPr id="15" name="object 15"/>
          <p:cNvSpPr txBox="1"/>
          <p:nvPr/>
        </p:nvSpPr>
        <p:spPr>
          <a:xfrm>
            <a:off x="4912766" y="5234292"/>
            <a:ext cx="3562350" cy="628377"/>
          </a:xfrm>
          <a:prstGeom prst="rect">
            <a:avLst/>
          </a:prstGeom>
        </p:spPr>
        <p:txBody>
          <a:bodyPr vert="horz" wrap="square" lIns="0" tIns="12700" rIns="0" bIns="0" rtlCol="0">
            <a:spAutoFit/>
          </a:bodyPr>
          <a:lstStyle/>
          <a:p>
            <a:pPr marL="12700" marR="5080">
              <a:lnSpc>
                <a:spcPct val="100000"/>
              </a:lnSpc>
              <a:spcBef>
                <a:spcPts val="100"/>
              </a:spcBef>
            </a:pPr>
            <a:r>
              <a:rPr sz="2000" dirty="0">
                <a:latin typeface="Calibri"/>
                <a:cs typeface="Calibri"/>
              </a:rPr>
              <a:t>Ne </a:t>
            </a:r>
            <a:r>
              <a:rPr sz="2000" spc="-5" dirty="0">
                <a:latin typeface="Calibri"/>
                <a:cs typeface="Calibri"/>
              </a:rPr>
              <a:t>remplace pas </a:t>
            </a:r>
            <a:r>
              <a:rPr sz="2000" dirty="0">
                <a:latin typeface="Calibri"/>
                <a:cs typeface="Calibri"/>
              </a:rPr>
              <a:t>le </a:t>
            </a:r>
            <a:r>
              <a:rPr sz="2000" spc="-10" dirty="0">
                <a:latin typeface="Calibri"/>
                <a:cs typeface="Calibri"/>
              </a:rPr>
              <a:t>professeur </a:t>
            </a:r>
            <a:r>
              <a:rPr sz="2000" spc="-5" dirty="0">
                <a:latin typeface="Calibri"/>
                <a:cs typeface="Calibri"/>
              </a:rPr>
              <a:t>de  langue</a:t>
            </a:r>
            <a:endParaRPr sz="2000" dirty="0">
              <a:latin typeface="Calibri"/>
              <a:cs typeface="Calibri"/>
            </a:endParaRPr>
          </a:p>
        </p:txBody>
      </p:sp>
    </p:spTree>
    <p:extLst>
      <p:ext uri="{BB962C8B-B14F-4D97-AF65-F5344CB8AC3E}">
        <p14:creationId xmlns:p14="http://schemas.microsoft.com/office/powerpoint/2010/main" val="2063626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0415" y="332231"/>
            <a:ext cx="8639810" cy="396261"/>
          </a:xfrm>
          <a:prstGeom prst="rect">
            <a:avLst/>
          </a:prstGeom>
          <a:solidFill>
            <a:srgbClr val="00A9C2"/>
          </a:solidFill>
          <a:ln w="9144">
            <a:solidFill>
              <a:srgbClr val="92D050"/>
            </a:solidFill>
          </a:ln>
        </p:spPr>
        <p:txBody>
          <a:bodyPr vert="horz" wrap="square" lIns="0" tIns="26669" rIns="0" bIns="0" rtlCol="0">
            <a:spAutoFit/>
          </a:bodyPr>
          <a:lstStyle/>
          <a:p>
            <a:pPr marL="1497965">
              <a:lnSpc>
                <a:spcPct val="100000"/>
              </a:lnSpc>
              <a:spcBef>
                <a:spcPts val="209"/>
              </a:spcBef>
            </a:pPr>
            <a:r>
              <a:rPr lang="fr-FR" spc="-10" dirty="0"/>
              <a:t>CITOYENNETE EUROPEENNE -EXEMPLES</a:t>
            </a:r>
            <a:endParaRPr spc="-10" dirty="0"/>
          </a:p>
        </p:txBody>
      </p:sp>
      <p:sp>
        <p:nvSpPr>
          <p:cNvPr id="3" name="object 3"/>
          <p:cNvSpPr/>
          <p:nvPr/>
        </p:nvSpPr>
        <p:spPr>
          <a:xfrm>
            <a:off x="279742" y="1149222"/>
            <a:ext cx="8641118" cy="84429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88667" y="1142872"/>
            <a:ext cx="0" cy="870585"/>
          </a:xfrm>
          <a:custGeom>
            <a:avLst/>
            <a:gdLst/>
            <a:ahLst/>
            <a:cxnLst/>
            <a:rect l="l" t="t" r="r" b="b"/>
            <a:pathLst>
              <a:path h="870585">
                <a:moveTo>
                  <a:pt x="0" y="0"/>
                </a:moveTo>
                <a:lnTo>
                  <a:pt x="0" y="870076"/>
                </a:lnTo>
              </a:path>
            </a:pathLst>
          </a:custGeom>
          <a:ln w="12700">
            <a:solidFill>
              <a:srgbClr val="FFFFFF"/>
            </a:solidFill>
          </a:ln>
        </p:spPr>
        <p:txBody>
          <a:bodyPr wrap="square" lIns="0" tIns="0" rIns="0" bIns="0" rtlCol="0"/>
          <a:lstStyle/>
          <a:p>
            <a:endParaRPr/>
          </a:p>
        </p:txBody>
      </p:sp>
      <p:sp>
        <p:nvSpPr>
          <p:cNvPr id="5" name="object 5"/>
          <p:cNvSpPr/>
          <p:nvPr/>
        </p:nvSpPr>
        <p:spPr>
          <a:xfrm>
            <a:off x="279742" y="1142872"/>
            <a:ext cx="0" cy="870585"/>
          </a:xfrm>
          <a:custGeom>
            <a:avLst/>
            <a:gdLst/>
            <a:ahLst/>
            <a:cxnLst/>
            <a:rect l="l" t="t" r="r" b="b"/>
            <a:pathLst>
              <a:path h="870585">
                <a:moveTo>
                  <a:pt x="0" y="0"/>
                </a:moveTo>
                <a:lnTo>
                  <a:pt x="0" y="870076"/>
                </a:lnTo>
              </a:path>
            </a:pathLst>
          </a:custGeom>
          <a:ln w="12700">
            <a:solidFill>
              <a:srgbClr val="FFFFFF"/>
            </a:solidFill>
          </a:ln>
        </p:spPr>
        <p:txBody>
          <a:bodyPr wrap="square" lIns="0" tIns="0" rIns="0" bIns="0" rtlCol="0"/>
          <a:lstStyle/>
          <a:p>
            <a:endParaRPr/>
          </a:p>
        </p:txBody>
      </p:sp>
      <p:sp>
        <p:nvSpPr>
          <p:cNvPr id="6" name="object 6"/>
          <p:cNvSpPr/>
          <p:nvPr/>
        </p:nvSpPr>
        <p:spPr>
          <a:xfrm>
            <a:off x="8920733" y="1142872"/>
            <a:ext cx="0" cy="870585"/>
          </a:xfrm>
          <a:custGeom>
            <a:avLst/>
            <a:gdLst/>
            <a:ahLst/>
            <a:cxnLst/>
            <a:rect l="l" t="t" r="r" b="b"/>
            <a:pathLst>
              <a:path h="870585">
                <a:moveTo>
                  <a:pt x="0" y="0"/>
                </a:moveTo>
                <a:lnTo>
                  <a:pt x="0" y="870076"/>
                </a:lnTo>
              </a:path>
            </a:pathLst>
          </a:custGeom>
          <a:ln w="12700">
            <a:solidFill>
              <a:srgbClr val="FFFFFF"/>
            </a:solidFill>
          </a:ln>
        </p:spPr>
        <p:txBody>
          <a:bodyPr wrap="square" lIns="0" tIns="0" rIns="0" bIns="0" rtlCol="0"/>
          <a:lstStyle/>
          <a:p>
            <a:endParaRPr/>
          </a:p>
        </p:txBody>
      </p:sp>
      <p:sp>
        <p:nvSpPr>
          <p:cNvPr id="7" name="object 7"/>
          <p:cNvSpPr/>
          <p:nvPr/>
        </p:nvSpPr>
        <p:spPr>
          <a:xfrm>
            <a:off x="273392" y="1149222"/>
            <a:ext cx="8653780" cy="0"/>
          </a:xfrm>
          <a:custGeom>
            <a:avLst/>
            <a:gdLst/>
            <a:ahLst/>
            <a:cxnLst/>
            <a:rect l="l" t="t" r="r" b="b"/>
            <a:pathLst>
              <a:path w="8653780">
                <a:moveTo>
                  <a:pt x="0" y="0"/>
                </a:moveTo>
                <a:lnTo>
                  <a:pt x="8653691" y="0"/>
                </a:lnTo>
              </a:path>
            </a:pathLst>
          </a:custGeom>
          <a:ln w="12700">
            <a:solidFill>
              <a:srgbClr val="FFFFFF"/>
            </a:solidFill>
          </a:ln>
        </p:spPr>
        <p:txBody>
          <a:bodyPr wrap="square" lIns="0" tIns="0" rIns="0" bIns="0" rtlCol="0"/>
          <a:lstStyle/>
          <a:p>
            <a:endParaRPr/>
          </a:p>
        </p:txBody>
      </p:sp>
      <p:sp>
        <p:nvSpPr>
          <p:cNvPr id="8" name="object 8"/>
          <p:cNvSpPr/>
          <p:nvPr/>
        </p:nvSpPr>
        <p:spPr>
          <a:xfrm>
            <a:off x="273392" y="1993900"/>
            <a:ext cx="8653780" cy="0"/>
          </a:xfrm>
          <a:custGeom>
            <a:avLst/>
            <a:gdLst/>
            <a:ahLst/>
            <a:cxnLst/>
            <a:rect l="l" t="t" r="r" b="b"/>
            <a:pathLst>
              <a:path w="8653780">
                <a:moveTo>
                  <a:pt x="0" y="0"/>
                </a:moveTo>
                <a:lnTo>
                  <a:pt x="8653691"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503326" y="1426844"/>
            <a:ext cx="1965325" cy="269240"/>
          </a:xfrm>
          <a:prstGeom prst="rect">
            <a:avLst/>
          </a:prstGeom>
        </p:spPr>
        <p:txBody>
          <a:bodyPr vert="horz" wrap="square" lIns="0" tIns="12065" rIns="0" bIns="0" rtlCol="0">
            <a:spAutoFit/>
          </a:bodyPr>
          <a:lstStyle/>
          <a:p>
            <a:pPr marL="12700">
              <a:lnSpc>
                <a:spcPct val="100000"/>
              </a:lnSpc>
              <a:spcBef>
                <a:spcPts val="95"/>
              </a:spcBef>
              <a:tabLst>
                <a:tab pos="1830070" algn="l"/>
              </a:tabLst>
            </a:pPr>
            <a:r>
              <a:rPr sz="1600" b="1" spc="-10" dirty="0">
                <a:latin typeface="Calibri"/>
                <a:cs typeface="Calibri"/>
              </a:rPr>
              <a:t>T</a:t>
            </a:r>
            <a:r>
              <a:rPr sz="1600" b="1" spc="-5" dirty="0">
                <a:latin typeface="Calibri"/>
                <a:cs typeface="Calibri"/>
              </a:rPr>
              <a:t>it</a:t>
            </a:r>
            <a:r>
              <a:rPr sz="1600" b="1" spc="-25" dirty="0">
                <a:latin typeface="Calibri"/>
                <a:cs typeface="Calibri"/>
              </a:rPr>
              <a:t>r</a:t>
            </a:r>
            <a:r>
              <a:rPr sz="1600" b="1" spc="-5" dirty="0">
                <a:latin typeface="Calibri"/>
                <a:cs typeface="Calibri"/>
              </a:rPr>
              <a:t>e</a:t>
            </a:r>
            <a:r>
              <a:rPr sz="1600" b="1" spc="-15" dirty="0">
                <a:latin typeface="Calibri"/>
                <a:cs typeface="Calibri"/>
              </a:rPr>
              <a:t> </a:t>
            </a:r>
            <a:r>
              <a:rPr sz="1600" b="1" spc="-10" dirty="0">
                <a:latin typeface="Calibri"/>
                <a:cs typeface="Calibri"/>
              </a:rPr>
              <a:t>d</a:t>
            </a:r>
            <a:r>
              <a:rPr sz="1600" b="1" spc="-5" dirty="0">
                <a:latin typeface="Calibri"/>
                <a:cs typeface="Calibri"/>
              </a:rPr>
              <a:t>e</a:t>
            </a:r>
            <a:r>
              <a:rPr sz="1600" b="1" spc="5" dirty="0">
                <a:latin typeface="Calibri"/>
                <a:cs typeface="Calibri"/>
              </a:rPr>
              <a:t> </a:t>
            </a:r>
            <a:r>
              <a:rPr sz="1600" b="1" spc="-5" dirty="0">
                <a:latin typeface="Calibri"/>
                <a:cs typeface="Calibri"/>
              </a:rPr>
              <a:t>la</a:t>
            </a:r>
            <a:r>
              <a:rPr sz="1600" b="1" spc="-10" dirty="0">
                <a:latin typeface="Calibri"/>
                <a:cs typeface="Calibri"/>
              </a:rPr>
              <a:t> missi</a:t>
            </a:r>
            <a:r>
              <a:rPr sz="1600" b="1" dirty="0">
                <a:latin typeface="Calibri"/>
                <a:cs typeface="Calibri"/>
              </a:rPr>
              <a:t>o</a:t>
            </a:r>
            <a:r>
              <a:rPr sz="1600" b="1" spc="-5" dirty="0">
                <a:latin typeface="Calibri"/>
                <a:cs typeface="Calibri"/>
              </a:rPr>
              <a:t>n</a:t>
            </a:r>
            <a:r>
              <a:rPr sz="1600" b="1" dirty="0">
                <a:latin typeface="Calibri"/>
                <a:cs typeface="Calibri"/>
              </a:rPr>
              <a:t>	</a:t>
            </a:r>
            <a:r>
              <a:rPr sz="1600" spc="-5" dirty="0">
                <a:latin typeface="Courier New"/>
                <a:cs typeface="Courier New"/>
              </a:rPr>
              <a:t>o</a:t>
            </a:r>
            <a:endParaRPr sz="1600">
              <a:latin typeface="Courier New"/>
              <a:cs typeface="Courier New"/>
            </a:endParaRPr>
          </a:p>
        </p:txBody>
      </p:sp>
      <p:sp>
        <p:nvSpPr>
          <p:cNvPr id="10" name="object 10"/>
          <p:cNvSpPr txBox="1"/>
          <p:nvPr/>
        </p:nvSpPr>
        <p:spPr>
          <a:xfrm>
            <a:off x="2664332" y="1426844"/>
            <a:ext cx="3267710" cy="258404"/>
          </a:xfrm>
          <a:prstGeom prst="rect">
            <a:avLst/>
          </a:prstGeom>
        </p:spPr>
        <p:txBody>
          <a:bodyPr vert="horz" wrap="square" lIns="0" tIns="12065" rIns="0" bIns="0" rtlCol="0">
            <a:spAutoFit/>
          </a:bodyPr>
          <a:lstStyle/>
          <a:p>
            <a:pPr marL="12700">
              <a:lnSpc>
                <a:spcPct val="100000"/>
              </a:lnSpc>
              <a:spcBef>
                <a:spcPts val="95"/>
              </a:spcBef>
            </a:pPr>
            <a:r>
              <a:rPr lang="fr-FR" sz="1600" b="1" spc="-5" dirty="0">
                <a:latin typeface="Calibri"/>
                <a:cs typeface="Calibri"/>
              </a:rPr>
              <a:t>Que se passe-t-il en Europe ?</a:t>
            </a:r>
            <a:endParaRPr sz="1600" dirty="0">
              <a:latin typeface="Calibri"/>
              <a:cs typeface="Calibri"/>
            </a:endParaRPr>
          </a:p>
        </p:txBody>
      </p:sp>
      <p:sp>
        <p:nvSpPr>
          <p:cNvPr id="11" name="object 11"/>
          <p:cNvSpPr/>
          <p:nvPr/>
        </p:nvSpPr>
        <p:spPr>
          <a:xfrm>
            <a:off x="305612" y="2348877"/>
            <a:ext cx="8401050" cy="3652520"/>
          </a:xfrm>
          <a:custGeom>
            <a:avLst/>
            <a:gdLst/>
            <a:ahLst/>
            <a:cxnLst/>
            <a:rect l="l" t="t" r="r" b="b"/>
            <a:pathLst>
              <a:path w="8401050" h="3652520">
                <a:moveTo>
                  <a:pt x="0" y="3652520"/>
                </a:moveTo>
                <a:lnTo>
                  <a:pt x="8400923" y="3652520"/>
                </a:lnTo>
                <a:lnTo>
                  <a:pt x="8400923" y="0"/>
                </a:lnTo>
                <a:lnTo>
                  <a:pt x="0" y="0"/>
                </a:lnTo>
                <a:lnTo>
                  <a:pt x="0" y="3652520"/>
                </a:lnTo>
                <a:close/>
              </a:path>
            </a:pathLst>
          </a:custGeom>
          <a:solidFill>
            <a:srgbClr val="F1F1F1"/>
          </a:solidFill>
        </p:spPr>
        <p:txBody>
          <a:bodyPr wrap="square" lIns="0" tIns="0" rIns="0" bIns="0" rtlCol="0"/>
          <a:lstStyle/>
          <a:p>
            <a:endParaRPr/>
          </a:p>
        </p:txBody>
      </p:sp>
      <p:sp>
        <p:nvSpPr>
          <p:cNvPr id="12" name="object 12"/>
          <p:cNvSpPr/>
          <p:nvPr/>
        </p:nvSpPr>
        <p:spPr>
          <a:xfrm>
            <a:off x="8706484" y="2348877"/>
            <a:ext cx="216535" cy="3652520"/>
          </a:xfrm>
          <a:custGeom>
            <a:avLst/>
            <a:gdLst/>
            <a:ahLst/>
            <a:cxnLst/>
            <a:rect l="l" t="t" r="r" b="b"/>
            <a:pathLst>
              <a:path w="216534" h="3652520">
                <a:moveTo>
                  <a:pt x="0" y="3652520"/>
                </a:moveTo>
                <a:lnTo>
                  <a:pt x="216026" y="3652520"/>
                </a:lnTo>
                <a:lnTo>
                  <a:pt x="216026" y="0"/>
                </a:lnTo>
                <a:lnTo>
                  <a:pt x="0" y="0"/>
                </a:lnTo>
                <a:lnTo>
                  <a:pt x="0" y="3652520"/>
                </a:lnTo>
                <a:close/>
              </a:path>
            </a:pathLst>
          </a:custGeom>
          <a:solidFill>
            <a:srgbClr val="F1F1F1"/>
          </a:solidFill>
        </p:spPr>
        <p:txBody>
          <a:bodyPr wrap="square" lIns="0" tIns="0" rIns="0" bIns="0" rtlCol="0"/>
          <a:lstStyle/>
          <a:p>
            <a:endParaRPr/>
          </a:p>
        </p:txBody>
      </p:sp>
      <p:sp>
        <p:nvSpPr>
          <p:cNvPr id="13" name="object 13"/>
          <p:cNvSpPr/>
          <p:nvPr/>
        </p:nvSpPr>
        <p:spPr>
          <a:xfrm>
            <a:off x="8706484" y="2342514"/>
            <a:ext cx="0" cy="3678554"/>
          </a:xfrm>
          <a:custGeom>
            <a:avLst/>
            <a:gdLst/>
            <a:ahLst/>
            <a:cxnLst/>
            <a:rect l="l" t="t" r="r" b="b"/>
            <a:pathLst>
              <a:path h="3678554">
                <a:moveTo>
                  <a:pt x="0" y="0"/>
                </a:moveTo>
                <a:lnTo>
                  <a:pt x="0" y="3677932"/>
                </a:lnTo>
              </a:path>
            </a:pathLst>
          </a:custGeom>
          <a:ln w="12700">
            <a:solidFill>
              <a:srgbClr val="FFFFFF"/>
            </a:solidFill>
          </a:ln>
        </p:spPr>
        <p:txBody>
          <a:bodyPr wrap="square" lIns="0" tIns="0" rIns="0" bIns="0" rtlCol="0"/>
          <a:lstStyle/>
          <a:p>
            <a:endParaRPr/>
          </a:p>
        </p:txBody>
      </p:sp>
      <p:sp>
        <p:nvSpPr>
          <p:cNvPr id="14" name="object 14"/>
          <p:cNvSpPr/>
          <p:nvPr/>
        </p:nvSpPr>
        <p:spPr>
          <a:xfrm>
            <a:off x="305612" y="2342514"/>
            <a:ext cx="0" cy="3678554"/>
          </a:xfrm>
          <a:custGeom>
            <a:avLst/>
            <a:gdLst/>
            <a:ahLst/>
            <a:cxnLst/>
            <a:rect l="l" t="t" r="r" b="b"/>
            <a:pathLst>
              <a:path h="3678554">
                <a:moveTo>
                  <a:pt x="0" y="0"/>
                </a:moveTo>
                <a:lnTo>
                  <a:pt x="0" y="3677932"/>
                </a:lnTo>
              </a:path>
            </a:pathLst>
          </a:custGeom>
          <a:ln w="12700">
            <a:solidFill>
              <a:srgbClr val="FFFFFF"/>
            </a:solidFill>
          </a:ln>
        </p:spPr>
        <p:txBody>
          <a:bodyPr wrap="square" lIns="0" tIns="0" rIns="0" bIns="0" rtlCol="0"/>
          <a:lstStyle/>
          <a:p>
            <a:endParaRPr/>
          </a:p>
        </p:txBody>
      </p:sp>
      <p:sp>
        <p:nvSpPr>
          <p:cNvPr id="15" name="object 15"/>
          <p:cNvSpPr/>
          <p:nvPr/>
        </p:nvSpPr>
        <p:spPr>
          <a:xfrm>
            <a:off x="8922511" y="2342514"/>
            <a:ext cx="0" cy="3678554"/>
          </a:xfrm>
          <a:custGeom>
            <a:avLst/>
            <a:gdLst/>
            <a:ahLst/>
            <a:cxnLst/>
            <a:rect l="l" t="t" r="r" b="b"/>
            <a:pathLst>
              <a:path h="3678554">
                <a:moveTo>
                  <a:pt x="0" y="0"/>
                </a:moveTo>
                <a:lnTo>
                  <a:pt x="0" y="3677932"/>
                </a:lnTo>
              </a:path>
            </a:pathLst>
          </a:custGeom>
          <a:ln w="12700">
            <a:solidFill>
              <a:srgbClr val="FFFFFF"/>
            </a:solidFill>
          </a:ln>
        </p:spPr>
        <p:txBody>
          <a:bodyPr wrap="square" lIns="0" tIns="0" rIns="0" bIns="0" rtlCol="0"/>
          <a:lstStyle/>
          <a:p>
            <a:endParaRPr/>
          </a:p>
        </p:txBody>
      </p:sp>
      <p:sp>
        <p:nvSpPr>
          <p:cNvPr id="16" name="object 16"/>
          <p:cNvSpPr/>
          <p:nvPr/>
        </p:nvSpPr>
        <p:spPr>
          <a:xfrm>
            <a:off x="299262" y="2348864"/>
            <a:ext cx="8629650" cy="0"/>
          </a:xfrm>
          <a:custGeom>
            <a:avLst/>
            <a:gdLst/>
            <a:ahLst/>
            <a:cxnLst/>
            <a:rect l="l" t="t" r="r" b="b"/>
            <a:pathLst>
              <a:path w="8629650">
                <a:moveTo>
                  <a:pt x="0" y="0"/>
                </a:moveTo>
                <a:lnTo>
                  <a:pt x="8629599" y="0"/>
                </a:lnTo>
              </a:path>
            </a:pathLst>
          </a:custGeom>
          <a:ln w="12700">
            <a:solidFill>
              <a:srgbClr val="FFFFFF"/>
            </a:solidFill>
          </a:ln>
        </p:spPr>
        <p:txBody>
          <a:bodyPr wrap="square" lIns="0" tIns="0" rIns="0" bIns="0" rtlCol="0"/>
          <a:lstStyle/>
          <a:p>
            <a:endParaRPr/>
          </a:p>
        </p:txBody>
      </p:sp>
      <p:sp>
        <p:nvSpPr>
          <p:cNvPr id="17" name="object 17"/>
          <p:cNvSpPr/>
          <p:nvPr/>
        </p:nvSpPr>
        <p:spPr>
          <a:xfrm>
            <a:off x="299262" y="6001397"/>
            <a:ext cx="8629650" cy="0"/>
          </a:xfrm>
          <a:custGeom>
            <a:avLst/>
            <a:gdLst/>
            <a:ahLst/>
            <a:cxnLst/>
            <a:rect l="l" t="t" r="r" b="b"/>
            <a:pathLst>
              <a:path w="8629650">
                <a:moveTo>
                  <a:pt x="0" y="0"/>
                </a:moveTo>
                <a:lnTo>
                  <a:pt x="8629599" y="0"/>
                </a:lnTo>
              </a:path>
            </a:pathLst>
          </a:custGeom>
          <a:ln w="38100">
            <a:solidFill>
              <a:srgbClr val="FFFFFF"/>
            </a:solidFill>
          </a:ln>
        </p:spPr>
        <p:txBody>
          <a:bodyPr wrap="square" lIns="0" tIns="0" rIns="0" bIns="0" rtlCol="0"/>
          <a:lstStyle/>
          <a:p>
            <a:endParaRPr/>
          </a:p>
        </p:txBody>
      </p:sp>
      <p:sp>
        <p:nvSpPr>
          <p:cNvPr id="18" name="object 18"/>
          <p:cNvSpPr txBox="1"/>
          <p:nvPr/>
        </p:nvSpPr>
        <p:spPr>
          <a:xfrm>
            <a:off x="384352" y="2369896"/>
            <a:ext cx="8460386" cy="4426212"/>
          </a:xfrm>
          <a:prstGeom prst="rect">
            <a:avLst/>
          </a:prstGeom>
        </p:spPr>
        <p:txBody>
          <a:bodyPr vert="horz" wrap="square" lIns="0" tIns="12065" rIns="0" bIns="0" rtlCol="0">
            <a:spAutoFit/>
          </a:bodyPr>
          <a:lstStyle/>
          <a:p>
            <a:r>
              <a:rPr sz="1600" u="heavy" spc="-405" dirty="0">
                <a:uFill>
                  <a:solidFill>
                    <a:srgbClr val="000000"/>
                  </a:solidFill>
                </a:uFill>
                <a:latin typeface="Times New Roman"/>
                <a:cs typeface="Times New Roman"/>
              </a:rPr>
              <a:t> </a:t>
            </a:r>
            <a:r>
              <a:rPr lang="fr-FR" sz="1600" u="heavy" spc="-405" dirty="0">
                <a:solidFill>
                  <a:srgbClr val="000000"/>
                </a:solidFill>
                <a:uFill>
                  <a:solidFill>
                    <a:srgbClr val="000000"/>
                  </a:solidFill>
                </a:uFill>
                <a:latin typeface="Arial" panose="020B0604020202020204" pitchFamily="34" charset="0"/>
                <a:cs typeface="Times New Roman"/>
              </a:rPr>
              <a:t>P </a:t>
            </a:r>
            <a:r>
              <a:rPr lang="fr-FR" sz="1800" b="0" i="0" u="none" strike="noStrike" baseline="0" dirty="0" err="1">
                <a:solidFill>
                  <a:srgbClr val="000000"/>
                </a:solidFill>
                <a:latin typeface="Arial" panose="020B0604020202020204" pitchFamily="34" charset="0"/>
              </a:rPr>
              <a:t>articiper</a:t>
            </a:r>
            <a:r>
              <a:rPr lang="fr-FR" sz="1800" b="0" i="0" u="none" strike="noStrike" baseline="0" dirty="0">
                <a:solidFill>
                  <a:srgbClr val="000000"/>
                </a:solidFill>
                <a:latin typeface="Arial" panose="020B0604020202020204" pitchFamily="34" charset="0"/>
              </a:rPr>
              <a:t> à l'animation d'actions organisées dans le cadre d'évènements comme la Journée Européenne des Langues en septembre, des </a:t>
            </a:r>
            <a:r>
              <a:rPr lang="fr-FR" sz="1800" b="0" i="0" u="none" strike="noStrike" baseline="0" dirty="0" err="1">
                <a:solidFill>
                  <a:srgbClr val="000000"/>
                </a:solidFill>
                <a:latin typeface="Arial" panose="020B0604020202020204" pitchFamily="34" charset="0"/>
              </a:rPr>
              <a:t>ErasmusDays</a:t>
            </a:r>
            <a:r>
              <a:rPr lang="fr-FR" sz="1800" b="0" i="0" u="none" strike="noStrike" baseline="0" dirty="0">
                <a:solidFill>
                  <a:srgbClr val="000000"/>
                </a:solidFill>
                <a:latin typeface="Arial" panose="020B0604020202020204" pitchFamily="34" charset="0"/>
              </a:rPr>
              <a:t> en octobre, des Journées de l'Europe en mai, </a:t>
            </a:r>
            <a:r>
              <a:rPr lang="fr-FR" sz="1800" b="0" i="0" u="none" strike="noStrike" baseline="0" dirty="0" err="1">
                <a:solidFill>
                  <a:srgbClr val="000000"/>
                </a:solidFill>
                <a:latin typeface="Arial" panose="020B0604020202020204" pitchFamily="34" charset="0"/>
              </a:rPr>
              <a:t>Euroscola</a:t>
            </a:r>
            <a:r>
              <a:rPr lang="fr-FR" sz="1800" b="0" i="0" u="none" strike="noStrike" baseline="0" dirty="0">
                <a:solidFill>
                  <a:srgbClr val="000000"/>
                </a:solidFill>
                <a:latin typeface="Arial" panose="020B0604020202020204" pitchFamily="34" charset="0"/>
              </a:rPr>
              <a:t> </a:t>
            </a:r>
            <a:r>
              <a:rPr lang="fr-FR" sz="1800" b="0" i="0" u="none" strike="noStrike" baseline="0" dirty="0" err="1">
                <a:solidFill>
                  <a:srgbClr val="000000"/>
                </a:solidFill>
                <a:latin typeface="Arial" panose="020B0604020202020204" pitchFamily="34" charset="0"/>
              </a:rPr>
              <a:t>etc</a:t>
            </a:r>
            <a:r>
              <a:rPr lang="fr-FR" sz="1800" b="0" i="0" u="none" strike="noStrike" baseline="0" dirty="0">
                <a:solidFill>
                  <a:srgbClr val="000000"/>
                </a:solidFill>
                <a:latin typeface="Arial" panose="020B0604020202020204" pitchFamily="34" charset="0"/>
              </a:rPr>
              <a:t> </a:t>
            </a:r>
          </a:p>
          <a:p>
            <a:r>
              <a:rPr lang="fr-FR" sz="1800" b="0" i="0" u="none" strike="noStrike" baseline="0" dirty="0">
                <a:solidFill>
                  <a:srgbClr val="000000"/>
                </a:solidFill>
                <a:latin typeface="Arial" panose="020B0604020202020204" pitchFamily="34" charset="0"/>
              </a:rPr>
              <a:t>- coanimer des actions de sensibilisation auprès des jeunes dans le cadre d’interventions de partenaires extérieurs </a:t>
            </a:r>
          </a:p>
          <a:p>
            <a:r>
              <a:rPr lang="fr-FR" sz="1800" b="0" i="0" u="none" strike="noStrike" baseline="0" dirty="0">
                <a:solidFill>
                  <a:srgbClr val="000000"/>
                </a:solidFill>
                <a:latin typeface="Arial" panose="020B0604020202020204" pitchFamily="34" charset="0"/>
              </a:rPr>
              <a:t>(type Maison de l'Europe/ Europe Direct / </a:t>
            </a:r>
            <a:r>
              <a:rPr lang="fr-FR" sz="1800" b="0" i="0" u="none" strike="noStrike" baseline="0" dirty="0" err="1">
                <a:solidFill>
                  <a:srgbClr val="000000"/>
                </a:solidFill>
                <a:latin typeface="Arial" panose="020B0604020202020204" pitchFamily="34" charset="0"/>
              </a:rPr>
              <a:t>Eurodesk</a:t>
            </a:r>
            <a:r>
              <a:rPr lang="fr-FR" sz="1800" b="0" i="0" u="none" strike="noStrike" baseline="0" dirty="0">
                <a:solidFill>
                  <a:srgbClr val="000000"/>
                </a:solidFill>
                <a:latin typeface="Arial" panose="020B0604020202020204" pitchFamily="34" charset="0"/>
              </a:rPr>
              <a:t>/ CRIJ ou autre) </a:t>
            </a:r>
          </a:p>
          <a:p>
            <a:r>
              <a:rPr lang="fr-FR" sz="1800" b="0" i="0" u="none" strike="noStrike" baseline="0" dirty="0">
                <a:solidFill>
                  <a:srgbClr val="000000"/>
                </a:solidFill>
                <a:latin typeface="Arial" panose="020B0604020202020204" pitchFamily="34" charset="0"/>
              </a:rPr>
              <a:t>- coanimer un ou plusieurs évènements sur son pays d'origine le cas échéant, en lien avec la programmation des cours </a:t>
            </a:r>
          </a:p>
          <a:p>
            <a:r>
              <a:rPr lang="fr-FR" sz="1800" b="0" i="0" u="none" strike="noStrike" baseline="0" dirty="0">
                <a:solidFill>
                  <a:srgbClr val="000000"/>
                </a:solidFill>
                <a:latin typeface="Arial" panose="020B0604020202020204" pitchFamily="34" charset="0"/>
              </a:rPr>
              <a:t>- présenter l'Europe, sous des angles différents, en compléments des enseignements, organiser des débats </a:t>
            </a:r>
          </a:p>
          <a:p>
            <a:r>
              <a:rPr lang="fr-FR" sz="1800" b="0" i="0" u="none" strike="noStrike" baseline="0" dirty="0">
                <a:solidFill>
                  <a:srgbClr val="000000"/>
                </a:solidFill>
                <a:latin typeface="Arial" panose="020B0604020202020204" pitchFamily="34" charset="0"/>
              </a:rPr>
              <a:t>- coanimer des cafés polyglottes au sein de l'établissement et/ou en dehors </a:t>
            </a:r>
          </a:p>
          <a:p>
            <a:r>
              <a:rPr lang="fr-FR" sz="1800" b="0" i="0" u="none" strike="noStrike" baseline="0" dirty="0">
                <a:solidFill>
                  <a:srgbClr val="000000"/>
                </a:solidFill>
                <a:latin typeface="Arial" panose="020B0604020202020204" pitchFamily="34" charset="0"/>
              </a:rPr>
              <a:t>- promouvoir la mobilité européenne, en faisant appel à des témoins, animer des ateliers pour renseigner les personnes </a:t>
            </a:r>
            <a:r>
              <a:rPr lang="fr-FR" sz="1800" b="0" i="0" u="none" strike="noStrike" baseline="0" dirty="0" err="1">
                <a:solidFill>
                  <a:srgbClr val="000000"/>
                </a:solidFill>
                <a:latin typeface="Arial" panose="020B0604020202020204" pitchFamily="34" charset="0"/>
              </a:rPr>
              <a:t>interressées</a:t>
            </a:r>
            <a:r>
              <a:rPr lang="fr-FR" sz="1800" b="0" i="0" u="none" strike="noStrike" baseline="0" dirty="0">
                <a:solidFill>
                  <a:srgbClr val="000000"/>
                </a:solidFill>
                <a:latin typeface="Arial" panose="020B0604020202020204" pitchFamily="34" charset="0"/>
              </a:rPr>
              <a:t>, </a:t>
            </a:r>
          </a:p>
          <a:p>
            <a:r>
              <a:rPr lang="fr-FR" dirty="0">
                <a:solidFill>
                  <a:srgbClr val="000000"/>
                </a:solidFill>
                <a:latin typeface="Arial" panose="020B0604020202020204" pitchFamily="34" charset="0"/>
              </a:rPr>
              <a:t>-</a:t>
            </a:r>
            <a:r>
              <a:rPr lang="fr-FR" sz="1800" b="0" i="0" u="none" strike="noStrike" baseline="0" dirty="0">
                <a:solidFill>
                  <a:srgbClr val="000000"/>
                </a:solidFill>
                <a:latin typeface="Arial" panose="020B0604020202020204" pitchFamily="34" charset="0"/>
              </a:rPr>
              <a:t>Il peut aussi être identifié comme "ambassadeur européen" si l'initiative est proposée localement de façon à intervenir dans différents établissements. 	</a:t>
            </a:r>
          </a:p>
          <a:p>
            <a:pPr marL="12700">
              <a:lnSpc>
                <a:spcPct val="100000"/>
              </a:lnSpc>
              <a:spcBef>
                <a:spcPts val="95"/>
              </a:spcBef>
            </a:pPr>
            <a:endParaRPr sz="1600" dirty="0">
              <a:latin typeface="Calibri"/>
              <a:cs typeface="Calibri"/>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101600">
              <a:lnSpc>
                <a:spcPts val="1240"/>
              </a:lnSpc>
            </a:pPr>
            <a:fld id="{81D60167-4931-47E6-BA6A-407CBD079E47}" type="slidenum">
              <a:rPr dirty="0"/>
              <a:t>31</a:t>
            </a:fld>
            <a:endParaRPr dirty="0"/>
          </a:p>
        </p:txBody>
      </p:sp>
    </p:spTree>
    <p:extLst>
      <p:ext uri="{BB962C8B-B14F-4D97-AF65-F5344CB8AC3E}">
        <p14:creationId xmlns:p14="http://schemas.microsoft.com/office/powerpoint/2010/main" val="3767376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9495" y="300227"/>
            <a:ext cx="7920355" cy="585470"/>
          </a:xfrm>
          <a:prstGeom prst="rect">
            <a:avLst/>
          </a:prstGeom>
          <a:solidFill>
            <a:srgbClr val="00A9C2"/>
          </a:solidFill>
          <a:ln w="9144">
            <a:solidFill>
              <a:srgbClr val="00AF50"/>
            </a:solidFill>
          </a:ln>
        </p:spPr>
        <p:txBody>
          <a:bodyPr vert="horz" wrap="square" lIns="0" tIns="20320" rIns="0" bIns="0" rtlCol="0">
            <a:spAutoFit/>
          </a:bodyPr>
          <a:lstStyle/>
          <a:p>
            <a:pPr marL="321945">
              <a:lnSpc>
                <a:spcPct val="100000"/>
              </a:lnSpc>
              <a:spcBef>
                <a:spcPts val="160"/>
              </a:spcBef>
            </a:pPr>
            <a:r>
              <a:rPr sz="3200" b="1" spc="-10" dirty="0">
                <a:solidFill>
                  <a:srgbClr val="FFFFFF"/>
                </a:solidFill>
                <a:latin typeface="Calibri"/>
                <a:cs typeface="Calibri"/>
              </a:rPr>
              <a:t>CONCLUSION </a:t>
            </a:r>
            <a:r>
              <a:rPr sz="3200" b="1" dirty="0">
                <a:solidFill>
                  <a:srgbClr val="FFFFFF"/>
                </a:solidFill>
                <a:latin typeface="Calibri"/>
                <a:cs typeface="Calibri"/>
              </a:rPr>
              <a:t>: </a:t>
            </a:r>
            <a:r>
              <a:rPr sz="3200" b="1" spc="-5" dirty="0">
                <a:solidFill>
                  <a:srgbClr val="FFFFFF"/>
                </a:solidFill>
                <a:latin typeface="Calibri"/>
                <a:cs typeface="Calibri"/>
              </a:rPr>
              <a:t>INTÉRÊT </a:t>
            </a:r>
            <a:r>
              <a:rPr sz="3200" b="1" dirty="0">
                <a:solidFill>
                  <a:srgbClr val="FFFFFF"/>
                </a:solidFill>
                <a:latin typeface="Calibri"/>
                <a:cs typeface="Calibri"/>
              </a:rPr>
              <a:t>DE</a:t>
            </a:r>
            <a:r>
              <a:rPr sz="3200" b="1" spc="-15" dirty="0">
                <a:solidFill>
                  <a:srgbClr val="FFFFFF"/>
                </a:solidFill>
                <a:latin typeface="Calibri"/>
                <a:cs typeface="Calibri"/>
              </a:rPr>
              <a:t> </a:t>
            </a:r>
            <a:r>
              <a:rPr sz="3200" b="1" spc="-25" dirty="0">
                <a:solidFill>
                  <a:srgbClr val="FFFFFF"/>
                </a:solidFill>
                <a:latin typeface="Calibri"/>
                <a:cs typeface="Calibri"/>
              </a:rPr>
              <a:t>L’ENGAGEMENT</a:t>
            </a:r>
            <a:endParaRPr sz="3200">
              <a:latin typeface="Calibri"/>
              <a:cs typeface="Calibri"/>
            </a:endParaRPr>
          </a:p>
        </p:txBody>
      </p:sp>
      <p:sp>
        <p:nvSpPr>
          <p:cNvPr id="3" name="object 3"/>
          <p:cNvSpPr txBox="1"/>
          <p:nvPr/>
        </p:nvSpPr>
        <p:spPr>
          <a:xfrm>
            <a:off x="1198880" y="1406778"/>
            <a:ext cx="6816090" cy="756920"/>
          </a:xfrm>
          <a:prstGeom prst="rect">
            <a:avLst/>
          </a:prstGeom>
        </p:spPr>
        <p:txBody>
          <a:bodyPr vert="horz" wrap="square" lIns="0" tIns="12700" rIns="0" bIns="0" rtlCol="0">
            <a:spAutoFit/>
          </a:bodyPr>
          <a:lstStyle/>
          <a:p>
            <a:pPr marL="12700">
              <a:lnSpc>
                <a:spcPct val="100000"/>
              </a:lnSpc>
              <a:spcBef>
                <a:spcPts val="100"/>
              </a:spcBef>
            </a:pPr>
            <a:r>
              <a:rPr sz="4800" b="1" spc="-10" dirty="0">
                <a:latin typeface="Calibri"/>
                <a:cs typeface="Calibri"/>
              </a:rPr>
              <a:t>Gagnant-Gagnant-Gagnant</a:t>
            </a:r>
            <a:endParaRPr sz="4800" dirty="0">
              <a:latin typeface="Calibri"/>
              <a:cs typeface="Calibri"/>
            </a:endParaRPr>
          </a:p>
        </p:txBody>
      </p:sp>
      <p:sp>
        <p:nvSpPr>
          <p:cNvPr id="4" name="object 4"/>
          <p:cNvSpPr/>
          <p:nvPr/>
        </p:nvSpPr>
        <p:spPr>
          <a:xfrm>
            <a:off x="2196083" y="2671572"/>
            <a:ext cx="4751832" cy="26289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1600">
              <a:lnSpc>
                <a:spcPts val="1240"/>
              </a:lnSpc>
            </a:pPr>
            <a:fld id="{81D60167-4931-47E6-BA6A-407CBD079E47}" type="slidenum">
              <a:rPr dirty="0"/>
              <a:t>32</a:t>
            </a:fld>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19606" y="1719198"/>
            <a:ext cx="7379970" cy="4019550"/>
          </a:xfrm>
          <a:prstGeom prst="rect">
            <a:avLst/>
          </a:prstGeom>
        </p:spPr>
        <p:txBody>
          <a:bodyPr vert="horz" wrap="square" lIns="0" tIns="12700" rIns="0" bIns="0" rtlCol="0">
            <a:spAutoFit/>
          </a:bodyPr>
          <a:lstStyle/>
          <a:p>
            <a:pPr marL="299085" marR="5080" indent="-286385">
              <a:lnSpc>
                <a:spcPct val="100000"/>
              </a:lnSpc>
              <a:spcBef>
                <a:spcPts val="100"/>
              </a:spcBef>
              <a:buFont typeface="Wingdings"/>
              <a:buChar char=""/>
              <a:tabLst>
                <a:tab pos="299720" algn="l"/>
              </a:tabLst>
            </a:pPr>
            <a:r>
              <a:rPr sz="1800" b="1" spc="-5" dirty="0">
                <a:latin typeface="Calibri"/>
                <a:cs typeface="Calibri"/>
              </a:rPr>
              <a:t>Une </a:t>
            </a:r>
            <a:r>
              <a:rPr sz="1800" b="1" spc="-15" dirty="0">
                <a:latin typeface="Calibri"/>
                <a:cs typeface="Calibri"/>
              </a:rPr>
              <a:t>grande variété </a:t>
            </a:r>
            <a:r>
              <a:rPr sz="1800" b="1" spc="-10" dirty="0">
                <a:latin typeface="Calibri"/>
                <a:cs typeface="Calibri"/>
              </a:rPr>
              <a:t>des missions </a:t>
            </a:r>
            <a:r>
              <a:rPr sz="1800" b="1" dirty="0">
                <a:latin typeface="Calibri"/>
                <a:cs typeface="Calibri"/>
              </a:rPr>
              <a:t>: 100 % </a:t>
            </a:r>
            <a:r>
              <a:rPr sz="1800" b="1" spc="-5" dirty="0">
                <a:latin typeface="Calibri"/>
                <a:cs typeface="Calibri"/>
              </a:rPr>
              <a:t>des </a:t>
            </a:r>
            <a:r>
              <a:rPr sz="1800" b="1" spc="-10" dirty="0">
                <a:latin typeface="Calibri"/>
                <a:cs typeface="Calibri"/>
              </a:rPr>
              <a:t>établissements doivent  </a:t>
            </a:r>
            <a:r>
              <a:rPr sz="1800" b="1" spc="-5" dirty="0">
                <a:latin typeface="Calibri"/>
                <a:cs typeface="Calibri"/>
              </a:rPr>
              <a:t>pouvoir </a:t>
            </a:r>
            <a:r>
              <a:rPr sz="1800" b="1" dirty="0">
                <a:latin typeface="Calibri"/>
                <a:cs typeface="Calibri"/>
              </a:rPr>
              <a:t>y </a:t>
            </a:r>
            <a:r>
              <a:rPr sz="1800" b="1" spc="-10" dirty="0">
                <a:latin typeface="Calibri"/>
                <a:cs typeface="Calibri"/>
              </a:rPr>
              <a:t>trouver </a:t>
            </a:r>
            <a:r>
              <a:rPr sz="1800" b="1" dirty="0">
                <a:latin typeface="Calibri"/>
                <a:cs typeface="Calibri"/>
              </a:rPr>
              <a:t>leur</a:t>
            </a:r>
            <a:r>
              <a:rPr sz="1800" b="1" spc="-80" dirty="0">
                <a:latin typeface="Calibri"/>
                <a:cs typeface="Calibri"/>
              </a:rPr>
              <a:t> </a:t>
            </a:r>
            <a:r>
              <a:rPr sz="1800" b="1" spc="-10" dirty="0">
                <a:latin typeface="Calibri"/>
                <a:cs typeface="Calibri"/>
              </a:rPr>
              <a:t>intérêt</a:t>
            </a:r>
            <a:endParaRPr sz="1800">
              <a:latin typeface="Calibri"/>
              <a:cs typeface="Calibri"/>
            </a:endParaRPr>
          </a:p>
          <a:p>
            <a:pPr marL="299085" indent="-286385">
              <a:lnSpc>
                <a:spcPct val="100000"/>
              </a:lnSpc>
              <a:buFont typeface="Wingdings"/>
              <a:buChar char=""/>
              <a:tabLst>
                <a:tab pos="299720" algn="l"/>
              </a:tabLst>
            </a:pPr>
            <a:r>
              <a:rPr sz="1800" b="1" spc="-5" dirty="0">
                <a:latin typeface="Calibri"/>
                <a:cs typeface="Calibri"/>
              </a:rPr>
              <a:t>Une</a:t>
            </a:r>
            <a:r>
              <a:rPr sz="1800" b="1" spc="140" dirty="0">
                <a:latin typeface="Calibri"/>
                <a:cs typeface="Calibri"/>
              </a:rPr>
              <a:t> </a:t>
            </a:r>
            <a:r>
              <a:rPr sz="1800" b="1" spc="-10" dirty="0">
                <a:latin typeface="Calibri"/>
                <a:cs typeface="Calibri"/>
              </a:rPr>
              <a:t>opportunité</a:t>
            </a:r>
            <a:r>
              <a:rPr sz="1800" b="1" spc="145" dirty="0">
                <a:latin typeface="Calibri"/>
                <a:cs typeface="Calibri"/>
              </a:rPr>
              <a:t> </a:t>
            </a:r>
            <a:r>
              <a:rPr sz="1800" b="1" spc="-25" dirty="0">
                <a:latin typeface="Calibri"/>
                <a:cs typeface="Calibri"/>
              </a:rPr>
              <a:t>d’ouverture</a:t>
            </a:r>
            <a:r>
              <a:rPr sz="1800" b="1" spc="160" dirty="0">
                <a:latin typeface="Calibri"/>
                <a:cs typeface="Calibri"/>
              </a:rPr>
              <a:t> </a:t>
            </a:r>
            <a:r>
              <a:rPr sz="1800" b="1" spc="-5" dirty="0">
                <a:latin typeface="Calibri"/>
                <a:cs typeface="Calibri"/>
              </a:rPr>
              <a:t>pour</a:t>
            </a:r>
            <a:r>
              <a:rPr sz="1800" b="1" spc="135" dirty="0">
                <a:latin typeface="Calibri"/>
                <a:cs typeface="Calibri"/>
              </a:rPr>
              <a:t> </a:t>
            </a:r>
            <a:r>
              <a:rPr sz="1800" b="1" spc="-20" dirty="0">
                <a:latin typeface="Calibri"/>
                <a:cs typeface="Calibri"/>
              </a:rPr>
              <a:t>l’établissement</a:t>
            </a:r>
            <a:r>
              <a:rPr sz="1800" b="1" spc="145" dirty="0">
                <a:latin typeface="Calibri"/>
                <a:cs typeface="Calibri"/>
              </a:rPr>
              <a:t> </a:t>
            </a:r>
            <a:r>
              <a:rPr sz="1800" b="1" spc="-5" dirty="0">
                <a:latin typeface="Calibri"/>
                <a:cs typeface="Calibri"/>
              </a:rPr>
              <a:t>sur</a:t>
            </a:r>
            <a:r>
              <a:rPr sz="1800" b="1" spc="135" dirty="0">
                <a:latin typeface="Calibri"/>
                <a:cs typeface="Calibri"/>
              </a:rPr>
              <a:t> </a:t>
            </a:r>
            <a:r>
              <a:rPr sz="1800" b="1" spc="-10" dirty="0">
                <a:latin typeface="Calibri"/>
                <a:cs typeface="Calibri"/>
              </a:rPr>
              <a:t>des</a:t>
            </a:r>
            <a:r>
              <a:rPr sz="1800" b="1" spc="140" dirty="0">
                <a:latin typeface="Calibri"/>
                <a:cs typeface="Calibri"/>
              </a:rPr>
              <a:t> </a:t>
            </a:r>
            <a:r>
              <a:rPr sz="1800" b="1" spc="-10" dirty="0">
                <a:latin typeface="Calibri"/>
                <a:cs typeface="Calibri"/>
              </a:rPr>
              <a:t>nouveaux</a:t>
            </a:r>
            <a:r>
              <a:rPr sz="1800" b="1" spc="145" dirty="0">
                <a:latin typeface="Calibri"/>
                <a:cs typeface="Calibri"/>
              </a:rPr>
              <a:t> </a:t>
            </a:r>
            <a:r>
              <a:rPr sz="1800" b="1" spc="-10" dirty="0">
                <a:latin typeface="Calibri"/>
                <a:cs typeface="Calibri"/>
              </a:rPr>
              <a:t>défis</a:t>
            </a:r>
            <a:endParaRPr sz="1800">
              <a:latin typeface="Calibri"/>
              <a:cs typeface="Calibri"/>
            </a:endParaRPr>
          </a:p>
          <a:p>
            <a:pPr marL="299085">
              <a:lnSpc>
                <a:spcPct val="100000"/>
              </a:lnSpc>
            </a:pPr>
            <a:r>
              <a:rPr sz="1800" b="1" dirty="0">
                <a:latin typeface="Calibri"/>
                <a:cs typeface="Calibri"/>
              </a:rPr>
              <a:t>sociaux </a:t>
            </a:r>
            <a:r>
              <a:rPr sz="1800" b="1" spc="-5" dirty="0">
                <a:latin typeface="Calibri"/>
                <a:cs typeface="Calibri"/>
              </a:rPr>
              <a:t>et</a:t>
            </a:r>
            <a:r>
              <a:rPr sz="1800" b="1" spc="-55" dirty="0">
                <a:latin typeface="Calibri"/>
                <a:cs typeface="Calibri"/>
              </a:rPr>
              <a:t> </a:t>
            </a:r>
            <a:r>
              <a:rPr sz="1800" b="1" spc="-10" dirty="0">
                <a:latin typeface="Calibri"/>
                <a:cs typeface="Calibri"/>
              </a:rPr>
              <a:t>environnementaux</a:t>
            </a:r>
            <a:endParaRPr sz="1800">
              <a:latin typeface="Calibri"/>
              <a:cs typeface="Calibri"/>
            </a:endParaRPr>
          </a:p>
          <a:p>
            <a:pPr>
              <a:lnSpc>
                <a:spcPct val="100000"/>
              </a:lnSpc>
            </a:pPr>
            <a:endParaRPr sz="1800">
              <a:latin typeface="Times New Roman"/>
              <a:cs typeface="Times New Roman"/>
            </a:endParaRPr>
          </a:p>
          <a:p>
            <a:pPr>
              <a:lnSpc>
                <a:spcPct val="100000"/>
              </a:lnSpc>
              <a:spcBef>
                <a:spcPts val="5"/>
              </a:spcBef>
            </a:pPr>
            <a:endParaRPr sz="1950">
              <a:latin typeface="Times New Roman"/>
              <a:cs typeface="Times New Roman"/>
            </a:endParaRPr>
          </a:p>
          <a:p>
            <a:pPr marL="299085" indent="-286385">
              <a:lnSpc>
                <a:spcPct val="100000"/>
              </a:lnSpc>
              <a:spcBef>
                <a:spcPts val="5"/>
              </a:spcBef>
              <a:buFont typeface="Wingdings"/>
              <a:buChar char=""/>
              <a:tabLst>
                <a:tab pos="299720" algn="l"/>
              </a:tabLst>
            </a:pPr>
            <a:r>
              <a:rPr sz="1800" b="1" spc="-5" dirty="0">
                <a:latin typeface="Calibri"/>
                <a:cs typeface="Calibri"/>
              </a:rPr>
              <a:t>Offrir </a:t>
            </a:r>
            <a:r>
              <a:rPr sz="1800" b="1" dirty="0">
                <a:latin typeface="Calibri"/>
                <a:cs typeface="Calibri"/>
              </a:rPr>
              <a:t>à un </a:t>
            </a:r>
            <a:r>
              <a:rPr sz="1800" b="1" spc="-5" dirty="0">
                <a:latin typeface="Calibri"/>
                <a:cs typeface="Calibri"/>
              </a:rPr>
              <a:t>jeune </a:t>
            </a:r>
            <a:r>
              <a:rPr sz="1800" b="1" dirty="0">
                <a:latin typeface="Calibri"/>
                <a:cs typeface="Calibri"/>
              </a:rPr>
              <a:t>la </a:t>
            </a:r>
            <a:r>
              <a:rPr sz="1800" b="1" spc="-5" dirty="0">
                <a:latin typeface="Calibri"/>
                <a:cs typeface="Calibri"/>
              </a:rPr>
              <a:t>possibilité </a:t>
            </a:r>
            <a:r>
              <a:rPr sz="1800" b="1" dirty="0">
                <a:latin typeface="Calibri"/>
                <a:cs typeface="Calibri"/>
              </a:rPr>
              <a:t>de </a:t>
            </a:r>
            <a:r>
              <a:rPr sz="1800" b="1" spc="-35" dirty="0">
                <a:latin typeface="Calibri"/>
                <a:cs typeface="Calibri"/>
              </a:rPr>
              <a:t>s’engager, </a:t>
            </a:r>
            <a:r>
              <a:rPr sz="1800" b="1" dirty="0">
                <a:latin typeface="Calibri"/>
                <a:cs typeface="Calibri"/>
              </a:rPr>
              <a:t>de </a:t>
            </a:r>
            <a:r>
              <a:rPr sz="1800" b="1" spc="-10" dirty="0">
                <a:latin typeface="Calibri"/>
                <a:cs typeface="Calibri"/>
              </a:rPr>
              <a:t>prendre confiance </a:t>
            </a:r>
            <a:r>
              <a:rPr sz="1800" b="1" dirty="0">
                <a:latin typeface="Calibri"/>
                <a:cs typeface="Calibri"/>
              </a:rPr>
              <a:t>en</a:t>
            </a:r>
            <a:r>
              <a:rPr sz="1800" b="1" spc="-55" dirty="0">
                <a:latin typeface="Calibri"/>
                <a:cs typeface="Calibri"/>
              </a:rPr>
              <a:t> </a:t>
            </a:r>
            <a:r>
              <a:rPr sz="1800" b="1" dirty="0">
                <a:latin typeface="Calibri"/>
                <a:cs typeface="Calibri"/>
              </a:rPr>
              <a:t>lui</a:t>
            </a:r>
            <a:endParaRPr sz="1800">
              <a:latin typeface="Calibri"/>
              <a:cs typeface="Calibri"/>
            </a:endParaRPr>
          </a:p>
          <a:p>
            <a:pPr marL="299085" indent="-286385">
              <a:lnSpc>
                <a:spcPct val="100000"/>
              </a:lnSpc>
              <a:buFont typeface="Wingdings"/>
              <a:buChar char=""/>
              <a:tabLst>
                <a:tab pos="299720" algn="l"/>
              </a:tabLst>
            </a:pPr>
            <a:r>
              <a:rPr sz="1800" b="1" spc="-5" dirty="0">
                <a:latin typeface="Calibri"/>
                <a:cs typeface="Calibri"/>
              </a:rPr>
              <a:t>Offrir</a:t>
            </a:r>
            <a:r>
              <a:rPr sz="1800" b="1" spc="180" dirty="0">
                <a:latin typeface="Calibri"/>
                <a:cs typeface="Calibri"/>
              </a:rPr>
              <a:t> </a:t>
            </a:r>
            <a:r>
              <a:rPr sz="1800" b="1" dirty="0">
                <a:latin typeface="Calibri"/>
                <a:cs typeface="Calibri"/>
              </a:rPr>
              <a:t>à</a:t>
            </a:r>
            <a:r>
              <a:rPr sz="1800" b="1" spc="200" dirty="0">
                <a:latin typeface="Calibri"/>
                <a:cs typeface="Calibri"/>
              </a:rPr>
              <a:t> </a:t>
            </a:r>
            <a:r>
              <a:rPr sz="1800" b="1" dirty="0">
                <a:latin typeface="Calibri"/>
                <a:cs typeface="Calibri"/>
              </a:rPr>
              <a:t>un</a:t>
            </a:r>
            <a:r>
              <a:rPr sz="1800" b="1" spc="190" dirty="0">
                <a:latin typeface="Calibri"/>
                <a:cs typeface="Calibri"/>
              </a:rPr>
              <a:t> </a:t>
            </a:r>
            <a:r>
              <a:rPr sz="1800" b="1" spc="-5" dirty="0">
                <a:latin typeface="Calibri"/>
                <a:cs typeface="Calibri"/>
              </a:rPr>
              <a:t>jeune,</a:t>
            </a:r>
            <a:r>
              <a:rPr sz="1800" b="1" spc="200" dirty="0">
                <a:latin typeface="Calibri"/>
                <a:cs typeface="Calibri"/>
              </a:rPr>
              <a:t> </a:t>
            </a:r>
            <a:r>
              <a:rPr sz="1800" b="1" spc="-5" dirty="0">
                <a:latin typeface="Calibri"/>
                <a:cs typeface="Calibri"/>
              </a:rPr>
              <a:t>diplômé</a:t>
            </a:r>
            <a:r>
              <a:rPr sz="1800" b="1" spc="190" dirty="0">
                <a:latin typeface="Calibri"/>
                <a:cs typeface="Calibri"/>
              </a:rPr>
              <a:t> </a:t>
            </a:r>
            <a:r>
              <a:rPr sz="1800" b="1" spc="-5" dirty="0">
                <a:latin typeface="Calibri"/>
                <a:cs typeface="Calibri"/>
              </a:rPr>
              <a:t>ou</a:t>
            </a:r>
            <a:r>
              <a:rPr sz="1800" b="1" spc="195" dirty="0">
                <a:latin typeface="Calibri"/>
                <a:cs typeface="Calibri"/>
              </a:rPr>
              <a:t> </a:t>
            </a:r>
            <a:r>
              <a:rPr sz="1800" b="1" spc="-5" dirty="0">
                <a:latin typeface="Calibri"/>
                <a:cs typeface="Calibri"/>
              </a:rPr>
              <a:t>non,</a:t>
            </a:r>
            <a:r>
              <a:rPr sz="1800" b="1" spc="195" dirty="0">
                <a:latin typeface="Calibri"/>
                <a:cs typeface="Calibri"/>
              </a:rPr>
              <a:t> </a:t>
            </a:r>
            <a:r>
              <a:rPr sz="1800" b="1" dirty="0">
                <a:latin typeface="Calibri"/>
                <a:cs typeface="Calibri"/>
              </a:rPr>
              <a:t>la</a:t>
            </a:r>
            <a:r>
              <a:rPr sz="1800" b="1" spc="185" dirty="0">
                <a:latin typeface="Calibri"/>
                <a:cs typeface="Calibri"/>
              </a:rPr>
              <a:t> </a:t>
            </a:r>
            <a:r>
              <a:rPr sz="1800" b="1" spc="-10" dirty="0">
                <a:latin typeface="Calibri"/>
                <a:cs typeface="Calibri"/>
              </a:rPr>
              <a:t>possibilité</a:t>
            </a:r>
            <a:r>
              <a:rPr sz="1800" b="1" spc="200" dirty="0">
                <a:latin typeface="Calibri"/>
                <a:cs typeface="Calibri"/>
              </a:rPr>
              <a:t> </a:t>
            </a:r>
            <a:r>
              <a:rPr sz="1800" b="1" spc="-5" dirty="0">
                <a:latin typeface="Calibri"/>
                <a:cs typeface="Calibri"/>
              </a:rPr>
              <a:t>de</a:t>
            </a:r>
            <a:r>
              <a:rPr sz="1800" b="1" spc="190" dirty="0">
                <a:latin typeface="Calibri"/>
                <a:cs typeface="Calibri"/>
              </a:rPr>
              <a:t> </a:t>
            </a:r>
            <a:r>
              <a:rPr sz="1800" b="1" spc="-15" dirty="0">
                <a:latin typeface="Calibri"/>
                <a:cs typeface="Calibri"/>
              </a:rPr>
              <a:t>vivre</a:t>
            </a:r>
            <a:r>
              <a:rPr sz="1800" b="1" spc="200" dirty="0">
                <a:latin typeface="Calibri"/>
                <a:cs typeface="Calibri"/>
              </a:rPr>
              <a:t> </a:t>
            </a:r>
            <a:r>
              <a:rPr sz="1800" b="1" spc="-5" dirty="0">
                <a:latin typeface="Calibri"/>
                <a:cs typeface="Calibri"/>
              </a:rPr>
              <a:t>une</a:t>
            </a:r>
            <a:r>
              <a:rPr sz="1800" b="1" spc="195" dirty="0">
                <a:latin typeface="Calibri"/>
                <a:cs typeface="Calibri"/>
              </a:rPr>
              <a:t> </a:t>
            </a:r>
            <a:r>
              <a:rPr sz="1800" b="1" spc="-10" dirty="0">
                <a:latin typeface="Calibri"/>
                <a:cs typeface="Calibri"/>
              </a:rPr>
              <a:t>expérience</a:t>
            </a:r>
            <a:endParaRPr sz="1800">
              <a:latin typeface="Calibri"/>
              <a:cs typeface="Calibri"/>
            </a:endParaRPr>
          </a:p>
          <a:p>
            <a:pPr marL="299085">
              <a:lnSpc>
                <a:spcPct val="100000"/>
              </a:lnSpc>
            </a:pPr>
            <a:r>
              <a:rPr sz="1800" b="1" spc="-5" dirty="0">
                <a:latin typeface="Calibri"/>
                <a:cs typeface="Calibri"/>
              </a:rPr>
              <a:t>formatrice et </a:t>
            </a:r>
            <a:r>
              <a:rPr sz="1800" b="1" spc="-10" dirty="0">
                <a:latin typeface="Calibri"/>
                <a:cs typeface="Calibri"/>
              </a:rPr>
              <a:t>valorisante </a:t>
            </a:r>
            <a:r>
              <a:rPr sz="1800" b="1" dirty="0">
                <a:latin typeface="Calibri"/>
                <a:cs typeface="Calibri"/>
              </a:rPr>
              <a:t>pour son</a:t>
            </a:r>
            <a:r>
              <a:rPr sz="1800" b="1" spc="-105" dirty="0">
                <a:latin typeface="Calibri"/>
                <a:cs typeface="Calibri"/>
              </a:rPr>
              <a:t> </a:t>
            </a:r>
            <a:r>
              <a:rPr sz="1800" b="1" spc="-10" dirty="0">
                <a:latin typeface="Calibri"/>
                <a:cs typeface="Calibri"/>
              </a:rPr>
              <a:t>avenir</a:t>
            </a:r>
            <a:endParaRPr sz="1800">
              <a:latin typeface="Calibri"/>
              <a:cs typeface="Calibri"/>
            </a:endParaRPr>
          </a:p>
          <a:p>
            <a:pPr marL="299085" indent="-286385">
              <a:lnSpc>
                <a:spcPct val="100000"/>
              </a:lnSpc>
              <a:buFont typeface="Wingdings"/>
              <a:buChar char=""/>
              <a:tabLst>
                <a:tab pos="299720" algn="l"/>
              </a:tabLst>
            </a:pPr>
            <a:r>
              <a:rPr sz="1800" b="1" spc="-5" dirty="0">
                <a:latin typeface="Calibri"/>
                <a:cs typeface="Calibri"/>
              </a:rPr>
              <a:t>Constituer </a:t>
            </a:r>
            <a:r>
              <a:rPr sz="1800" b="1" dirty="0">
                <a:latin typeface="Calibri"/>
                <a:cs typeface="Calibri"/>
              </a:rPr>
              <a:t>un « </a:t>
            </a:r>
            <a:r>
              <a:rPr sz="1800" b="1" spc="-5" dirty="0">
                <a:latin typeface="Calibri"/>
                <a:cs typeface="Calibri"/>
              </a:rPr>
              <a:t>vivier </a:t>
            </a:r>
            <a:r>
              <a:rPr sz="1800" b="1" dirty="0">
                <a:latin typeface="Calibri"/>
                <a:cs typeface="Calibri"/>
              </a:rPr>
              <a:t>» pour de </a:t>
            </a:r>
            <a:r>
              <a:rPr sz="1800" b="1" spc="-10" dirty="0">
                <a:latin typeface="Calibri"/>
                <a:cs typeface="Calibri"/>
              </a:rPr>
              <a:t>futurs</a:t>
            </a:r>
            <a:r>
              <a:rPr sz="1800" b="1" spc="-75" dirty="0">
                <a:latin typeface="Calibri"/>
                <a:cs typeface="Calibri"/>
              </a:rPr>
              <a:t> </a:t>
            </a:r>
            <a:r>
              <a:rPr sz="1800" b="1" spc="-10" dirty="0">
                <a:latin typeface="Calibri"/>
                <a:cs typeface="Calibri"/>
              </a:rPr>
              <a:t>recrutements</a:t>
            </a:r>
            <a:endParaRPr sz="1800">
              <a:latin typeface="Calibri"/>
              <a:cs typeface="Calibri"/>
            </a:endParaRPr>
          </a:p>
          <a:p>
            <a:pPr>
              <a:lnSpc>
                <a:spcPct val="100000"/>
              </a:lnSpc>
              <a:spcBef>
                <a:spcPts val="25"/>
              </a:spcBef>
              <a:buFont typeface="Wingdings"/>
              <a:buChar char=""/>
            </a:pPr>
            <a:endParaRPr sz="2900">
              <a:latin typeface="Times New Roman"/>
              <a:cs typeface="Times New Roman"/>
            </a:endParaRPr>
          </a:p>
          <a:p>
            <a:pPr marL="299085" indent="-286385">
              <a:lnSpc>
                <a:spcPct val="100000"/>
              </a:lnSpc>
              <a:buFont typeface="Wingdings"/>
              <a:buChar char=""/>
              <a:tabLst>
                <a:tab pos="299720" algn="l"/>
              </a:tabLst>
            </a:pPr>
            <a:r>
              <a:rPr sz="1800" b="1" dirty="0">
                <a:latin typeface="Calibri"/>
                <a:cs typeface="Calibri"/>
              </a:rPr>
              <a:t>Une </a:t>
            </a:r>
            <a:r>
              <a:rPr sz="1800" b="1" spc="-5" dirty="0">
                <a:latin typeface="Calibri"/>
                <a:cs typeface="Calibri"/>
              </a:rPr>
              <a:t>nouvelle </a:t>
            </a:r>
            <a:r>
              <a:rPr sz="1800" b="1" spc="-10" dirty="0">
                <a:latin typeface="Calibri"/>
                <a:cs typeface="Calibri"/>
              </a:rPr>
              <a:t>énergie </a:t>
            </a:r>
            <a:r>
              <a:rPr sz="1800" b="1" dirty="0">
                <a:latin typeface="Calibri"/>
                <a:cs typeface="Calibri"/>
              </a:rPr>
              <a:t>pour </a:t>
            </a:r>
            <a:r>
              <a:rPr sz="1800" b="1" spc="-5" dirty="0">
                <a:latin typeface="Calibri"/>
                <a:cs typeface="Calibri"/>
              </a:rPr>
              <a:t>mener </a:t>
            </a:r>
            <a:r>
              <a:rPr sz="1800" b="1" dirty="0">
                <a:latin typeface="Calibri"/>
                <a:cs typeface="Calibri"/>
              </a:rPr>
              <a:t>à bien des </a:t>
            </a:r>
            <a:r>
              <a:rPr sz="1800" b="1" spc="-5" dirty="0">
                <a:latin typeface="Calibri"/>
                <a:cs typeface="Calibri"/>
              </a:rPr>
              <a:t>initiatives </a:t>
            </a:r>
            <a:r>
              <a:rPr sz="1800" b="1" spc="-10" dirty="0">
                <a:latin typeface="Calibri"/>
                <a:cs typeface="Calibri"/>
              </a:rPr>
              <a:t>d’intérêt</a:t>
            </a:r>
            <a:r>
              <a:rPr sz="1800" b="1" spc="-195" dirty="0">
                <a:latin typeface="Calibri"/>
                <a:cs typeface="Calibri"/>
              </a:rPr>
              <a:t> </a:t>
            </a:r>
            <a:r>
              <a:rPr sz="1800" b="1" spc="-15" dirty="0">
                <a:latin typeface="Calibri"/>
                <a:cs typeface="Calibri"/>
              </a:rPr>
              <a:t>général</a:t>
            </a:r>
            <a:endParaRPr sz="1800">
              <a:latin typeface="Calibri"/>
              <a:cs typeface="Calibri"/>
            </a:endParaRPr>
          </a:p>
          <a:p>
            <a:pPr marL="299085" indent="-286385">
              <a:lnSpc>
                <a:spcPct val="100000"/>
              </a:lnSpc>
              <a:buFont typeface="Wingdings"/>
              <a:buChar char=""/>
              <a:tabLst>
                <a:tab pos="299720" algn="l"/>
              </a:tabLst>
            </a:pPr>
            <a:r>
              <a:rPr sz="1800" b="1" spc="-10" dirty="0">
                <a:latin typeface="Calibri"/>
                <a:cs typeface="Calibri"/>
              </a:rPr>
              <a:t>Mobiliser </a:t>
            </a:r>
            <a:r>
              <a:rPr sz="1800" b="1" dirty="0">
                <a:latin typeface="Calibri"/>
                <a:cs typeface="Calibri"/>
              </a:rPr>
              <a:t>la </a:t>
            </a:r>
            <a:r>
              <a:rPr sz="1800" b="1" spc="-10" dirty="0">
                <a:latin typeface="Calibri"/>
                <a:cs typeface="Calibri"/>
              </a:rPr>
              <a:t>jeunesse </a:t>
            </a:r>
            <a:r>
              <a:rPr sz="1800" b="1" dirty="0">
                <a:latin typeface="Calibri"/>
                <a:cs typeface="Calibri"/>
              </a:rPr>
              <a:t>, </a:t>
            </a:r>
            <a:r>
              <a:rPr sz="1800" b="1" spc="-10" dirty="0">
                <a:latin typeface="Calibri"/>
                <a:cs typeface="Calibri"/>
              </a:rPr>
              <a:t>leur proposer </a:t>
            </a:r>
            <a:r>
              <a:rPr sz="1800" b="1" spc="-5" dirty="0">
                <a:latin typeface="Calibri"/>
                <a:cs typeface="Calibri"/>
              </a:rPr>
              <a:t>un </a:t>
            </a:r>
            <a:r>
              <a:rPr sz="1800" b="1" spc="-10" dirty="0">
                <a:latin typeface="Calibri"/>
                <a:cs typeface="Calibri"/>
              </a:rPr>
              <a:t>défi visant </a:t>
            </a:r>
            <a:r>
              <a:rPr sz="1800" b="1" dirty="0">
                <a:latin typeface="Calibri"/>
                <a:cs typeface="Calibri"/>
              </a:rPr>
              <a:t>à </a:t>
            </a:r>
            <a:r>
              <a:rPr sz="1800" b="1" spc="-15" dirty="0">
                <a:latin typeface="Calibri"/>
                <a:cs typeface="Calibri"/>
              </a:rPr>
              <a:t>renforcer </a:t>
            </a:r>
            <a:r>
              <a:rPr sz="1800" b="1" dirty="0">
                <a:latin typeface="Calibri"/>
                <a:cs typeface="Calibri"/>
              </a:rPr>
              <a:t>la</a:t>
            </a:r>
            <a:r>
              <a:rPr sz="1800" b="1" spc="35" dirty="0">
                <a:latin typeface="Calibri"/>
                <a:cs typeface="Calibri"/>
              </a:rPr>
              <a:t> </a:t>
            </a:r>
            <a:r>
              <a:rPr sz="1800" b="1" spc="-10" dirty="0">
                <a:latin typeface="Calibri"/>
                <a:cs typeface="Calibri"/>
              </a:rPr>
              <a:t>cohésion</a:t>
            </a:r>
            <a:endParaRPr sz="1800">
              <a:latin typeface="Calibri"/>
              <a:cs typeface="Calibri"/>
            </a:endParaRPr>
          </a:p>
          <a:p>
            <a:pPr marL="299085">
              <a:lnSpc>
                <a:spcPct val="100000"/>
              </a:lnSpc>
              <a:spcBef>
                <a:spcPts val="5"/>
              </a:spcBef>
            </a:pPr>
            <a:r>
              <a:rPr sz="1800" b="1" spc="-5" dirty="0">
                <a:latin typeface="Calibri"/>
                <a:cs typeface="Calibri"/>
              </a:rPr>
              <a:t>nationale </a:t>
            </a:r>
            <a:r>
              <a:rPr sz="1800" b="1" spc="-10" dirty="0">
                <a:latin typeface="Calibri"/>
                <a:cs typeface="Calibri"/>
              </a:rPr>
              <a:t>et </a:t>
            </a:r>
            <a:r>
              <a:rPr sz="1800" b="1" dirty="0">
                <a:latin typeface="Calibri"/>
                <a:cs typeface="Calibri"/>
              </a:rPr>
              <a:t>la </a:t>
            </a:r>
            <a:r>
              <a:rPr sz="1800" b="1" spc="-10" dirty="0">
                <a:latin typeface="Calibri"/>
                <a:cs typeface="Calibri"/>
              </a:rPr>
              <a:t>mixité</a:t>
            </a:r>
            <a:r>
              <a:rPr sz="1800" b="1" spc="-35" dirty="0">
                <a:latin typeface="Calibri"/>
                <a:cs typeface="Calibri"/>
              </a:rPr>
              <a:t> </a:t>
            </a:r>
            <a:r>
              <a:rPr sz="1800" b="1" spc="-5" dirty="0">
                <a:latin typeface="Calibri"/>
                <a:cs typeface="Calibri"/>
              </a:rPr>
              <a:t>sociale</a:t>
            </a:r>
            <a:endParaRPr sz="1800">
              <a:latin typeface="Calibri"/>
              <a:cs typeface="Calibri"/>
            </a:endParaRPr>
          </a:p>
        </p:txBody>
      </p:sp>
      <p:sp>
        <p:nvSpPr>
          <p:cNvPr id="3" name="object 3"/>
          <p:cNvSpPr txBox="1"/>
          <p:nvPr/>
        </p:nvSpPr>
        <p:spPr>
          <a:xfrm>
            <a:off x="594359" y="243840"/>
            <a:ext cx="7920355" cy="1077595"/>
          </a:xfrm>
          <a:prstGeom prst="rect">
            <a:avLst/>
          </a:prstGeom>
          <a:solidFill>
            <a:srgbClr val="00A9C2"/>
          </a:solidFill>
          <a:ln w="9144">
            <a:solidFill>
              <a:srgbClr val="00AF50"/>
            </a:solidFill>
          </a:ln>
        </p:spPr>
        <p:txBody>
          <a:bodyPr vert="horz" wrap="square" lIns="0" tIns="20320" rIns="0" bIns="0" rtlCol="0">
            <a:spAutoFit/>
          </a:bodyPr>
          <a:lstStyle/>
          <a:p>
            <a:pPr algn="ctr">
              <a:lnSpc>
                <a:spcPct val="100000"/>
              </a:lnSpc>
              <a:spcBef>
                <a:spcPts val="160"/>
              </a:spcBef>
            </a:pPr>
            <a:r>
              <a:rPr sz="3200" b="1" spc="-15" dirty="0">
                <a:solidFill>
                  <a:srgbClr val="FFFFFF"/>
                </a:solidFill>
                <a:latin typeface="Calibri"/>
                <a:cs typeface="Calibri"/>
              </a:rPr>
              <a:t>CONCLUSION </a:t>
            </a:r>
            <a:r>
              <a:rPr sz="3200" b="1" dirty="0">
                <a:solidFill>
                  <a:srgbClr val="FFFFFF"/>
                </a:solidFill>
                <a:latin typeface="Calibri"/>
                <a:cs typeface="Calibri"/>
              </a:rPr>
              <a:t>: INTÉRÊT </a:t>
            </a:r>
            <a:r>
              <a:rPr sz="3200" b="1" spc="-5" dirty="0">
                <a:solidFill>
                  <a:srgbClr val="FFFFFF"/>
                </a:solidFill>
                <a:latin typeface="Calibri"/>
                <a:cs typeface="Calibri"/>
              </a:rPr>
              <a:t>DE </a:t>
            </a:r>
            <a:r>
              <a:rPr sz="3200" b="1" spc="-25" dirty="0">
                <a:solidFill>
                  <a:srgbClr val="FFFFFF"/>
                </a:solidFill>
                <a:latin typeface="Calibri"/>
                <a:cs typeface="Calibri"/>
              </a:rPr>
              <a:t>L’ENGAGEMENT</a:t>
            </a:r>
            <a:endParaRPr sz="3200">
              <a:latin typeface="Calibri"/>
              <a:cs typeface="Calibri"/>
            </a:endParaRPr>
          </a:p>
          <a:p>
            <a:pPr algn="ctr">
              <a:lnSpc>
                <a:spcPct val="100000"/>
              </a:lnSpc>
            </a:pPr>
            <a:r>
              <a:rPr sz="3200" b="1" spc="-10" dirty="0">
                <a:solidFill>
                  <a:srgbClr val="FFFFFF"/>
                </a:solidFill>
                <a:latin typeface="Calibri"/>
                <a:cs typeface="Calibri"/>
              </a:rPr>
              <a:t>GAGNANT-GAGNANT-GAGNANT</a:t>
            </a:r>
            <a:endParaRPr sz="3200">
              <a:latin typeface="Calibri"/>
              <a:cs typeface="Calibri"/>
            </a:endParaRPr>
          </a:p>
        </p:txBody>
      </p:sp>
      <p:sp>
        <p:nvSpPr>
          <p:cNvPr id="4" name="object 4"/>
          <p:cNvSpPr/>
          <p:nvPr/>
        </p:nvSpPr>
        <p:spPr>
          <a:xfrm>
            <a:off x="251459" y="1845564"/>
            <a:ext cx="720852" cy="8382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06324" y="5209032"/>
            <a:ext cx="899160" cy="7239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51459" y="3452552"/>
            <a:ext cx="827532" cy="997527"/>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01600">
              <a:lnSpc>
                <a:spcPts val="1240"/>
              </a:lnSpc>
            </a:pPr>
            <a:fld id="{81D60167-4931-47E6-BA6A-407CBD079E47}" type="slidenum">
              <a:rPr dirty="0"/>
              <a:t>33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351011" y="6374993"/>
            <a:ext cx="257175"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14</a:t>
            </a:r>
            <a:endParaRPr sz="1800">
              <a:latin typeface="Calibri"/>
              <a:cs typeface="Calibri"/>
            </a:endParaRPr>
          </a:p>
        </p:txBody>
      </p:sp>
      <p:sp>
        <p:nvSpPr>
          <p:cNvPr id="3" name="object 3"/>
          <p:cNvSpPr/>
          <p:nvPr/>
        </p:nvSpPr>
        <p:spPr>
          <a:xfrm>
            <a:off x="310134" y="1154430"/>
            <a:ext cx="1872996" cy="134955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10134" y="1154430"/>
            <a:ext cx="1873250" cy="1350010"/>
          </a:xfrm>
          <a:custGeom>
            <a:avLst/>
            <a:gdLst/>
            <a:ahLst/>
            <a:cxnLst/>
            <a:rect l="l" t="t" r="r" b="b"/>
            <a:pathLst>
              <a:path w="1873250" h="1350010">
                <a:moveTo>
                  <a:pt x="0" y="0"/>
                </a:moveTo>
                <a:lnTo>
                  <a:pt x="1872996" y="0"/>
                </a:lnTo>
                <a:lnTo>
                  <a:pt x="1872996" y="1096264"/>
                </a:lnTo>
                <a:lnTo>
                  <a:pt x="1813228" y="1096845"/>
                </a:lnTo>
                <a:lnTo>
                  <a:pt x="1756001" y="1098544"/>
                </a:lnTo>
                <a:lnTo>
                  <a:pt x="1701198" y="1101296"/>
                </a:lnTo>
                <a:lnTo>
                  <a:pt x="1648704" y="1105033"/>
                </a:lnTo>
                <a:lnTo>
                  <a:pt x="1598404" y="1109691"/>
                </a:lnTo>
                <a:lnTo>
                  <a:pt x="1550182" y="1115202"/>
                </a:lnTo>
                <a:lnTo>
                  <a:pt x="1503923" y="1121501"/>
                </a:lnTo>
                <a:lnTo>
                  <a:pt x="1459511" y="1128522"/>
                </a:lnTo>
                <a:lnTo>
                  <a:pt x="1416831" y="1136198"/>
                </a:lnTo>
                <a:lnTo>
                  <a:pt x="1375767" y="1144463"/>
                </a:lnTo>
                <a:lnTo>
                  <a:pt x="1336204" y="1153251"/>
                </a:lnTo>
                <a:lnTo>
                  <a:pt x="1298027" y="1162496"/>
                </a:lnTo>
                <a:lnTo>
                  <a:pt x="1261120" y="1172133"/>
                </a:lnTo>
                <a:lnTo>
                  <a:pt x="1190654" y="1192313"/>
                </a:lnTo>
                <a:lnTo>
                  <a:pt x="1123882" y="1213264"/>
                </a:lnTo>
                <a:lnTo>
                  <a:pt x="1059881" y="1234455"/>
                </a:lnTo>
                <a:lnTo>
                  <a:pt x="1028631" y="1244976"/>
                </a:lnTo>
                <a:lnTo>
                  <a:pt x="997727" y="1255358"/>
                </a:lnTo>
                <a:lnTo>
                  <a:pt x="936497" y="1275445"/>
                </a:lnTo>
                <a:lnTo>
                  <a:pt x="875268" y="1294185"/>
                </a:lnTo>
                <a:lnTo>
                  <a:pt x="813114" y="1311050"/>
                </a:lnTo>
                <a:lnTo>
                  <a:pt x="749113" y="1325511"/>
                </a:lnTo>
                <a:lnTo>
                  <a:pt x="682341" y="1337038"/>
                </a:lnTo>
                <a:lnTo>
                  <a:pt x="611875" y="1345104"/>
                </a:lnTo>
                <a:lnTo>
                  <a:pt x="536791" y="1349178"/>
                </a:lnTo>
                <a:lnTo>
                  <a:pt x="497228" y="1349554"/>
                </a:lnTo>
                <a:lnTo>
                  <a:pt x="456164" y="1348732"/>
                </a:lnTo>
                <a:lnTo>
                  <a:pt x="413484" y="1346649"/>
                </a:lnTo>
                <a:lnTo>
                  <a:pt x="369072" y="1343237"/>
                </a:lnTo>
                <a:lnTo>
                  <a:pt x="322813" y="1338431"/>
                </a:lnTo>
                <a:lnTo>
                  <a:pt x="274591" y="1332164"/>
                </a:lnTo>
                <a:lnTo>
                  <a:pt x="224291" y="1324370"/>
                </a:lnTo>
                <a:lnTo>
                  <a:pt x="171797" y="1314983"/>
                </a:lnTo>
                <a:lnTo>
                  <a:pt x="116994" y="1303937"/>
                </a:lnTo>
                <a:lnTo>
                  <a:pt x="59767" y="1291166"/>
                </a:lnTo>
                <a:lnTo>
                  <a:pt x="0" y="1276604"/>
                </a:lnTo>
                <a:lnTo>
                  <a:pt x="0" y="0"/>
                </a:lnTo>
                <a:close/>
              </a:path>
            </a:pathLst>
          </a:custGeom>
          <a:ln w="25908">
            <a:solidFill>
              <a:srgbClr val="385D89"/>
            </a:solidFill>
          </a:ln>
        </p:spPr>
        <p:txBody>
          <a:bodyPr wrap="square" lIns="0" tIns="0" rIns="0" bIns="0" rtlCol="0"/>
          <a:lstStyle/>
          <a:p>
            <a:endParaRPr/>
          </a:p>
        </p:txBody>
      </p:sp>
      <p:sp>
        <p:nvSpPr>
          <p:cNvPr id="5" name="object 5"/>
          <p:cNvSpPr txBox="1"/>
          <p:nvPr/>
        </p:nvSpPr>
        <p:spPr>
          <a:xfrm>
            <a:off x="661517" y="1399794"/>
            <a:ext cx="1169035" cy="574040"/>
          </a:xfrm>
          <a:prstGeom prst="rect">
            <a:avLst/>
          </a:prstGeom>
        </p:spPr>
        <p:txBody>
          <a:bodyPr vert="horz" wrap="square" lIns="0" tIns="12700" rIns="0" bIns="0" rtlCol="0">
            <a:spAutoFit/>
          </a:bodyPr>
          <a:lstStyle/>
          <a:p>
            <a:pPr marL="18415" marR="5080" indent="-6350">
              <a:lnSpc>
                <a:spcPct val="100000"/>
              </a:lnSpc>
              <a:spcBef>
                <a:spcPts val="100"/>
              </a:spcBef>
            </a:pPr>
            <a:r>
              <a:rPr lang="fr-FR" b="1" dirty="0">
                <a:latin typeface="Calibri"/>
                <a:cs typeface="Calibri"/>
              </a:rPr>
              <a:t>É</a:t>
            </a:r>
            <a:r>
              <a:rPr sz="1800" b="1" dirty="0">
                <a:latin typeface="Calibri"/>
                <a:cs typeface="Calibri"/>
              </a:rPr>
              <a:t>DUCATI</a:t>
            </a:r>
            <a:r>
              <a:rPr sz="1800" b="1" spc="-10" dirty="0">
                <a:latin typeface="Calibri"/>
                <a:cs typeface="Calibri"/>
              </a:rPr>
              <a:t>O</a:t>
            </a:r>
            <a:r>
              <a:rPr sz="1800" b="1" dirty="0">
                <a:latin typeface="Calibri"/>
                <a:cs typeface="Calibri"/>
              </a:rPr>
              <a:t>N  </a:t>
            </a:r>
            <a:r>
              <a:rPr sz="1800" b="1" spc="-5" dirty="0">
                <a:latin typeface="Calibri"/>
                <a:cs typeface="Calibri"/>
              </a:rPr>
              <a:t>POUR</a:t>
            </a:r>
            <a:r>
              <a:rPr sz="1800" b="1" spc="-75" dirty="0">
                <a:latin typeface="Calibri"/>
                <a:cs typeface="Calibri"/>
              </a:rPr>
              <a:t> </a:t>
            </a:r>
            <a:r>
              <a:rPr sz="1800" b="1" spc="-5" dirty="0">
                <a:latin typeface="Calibri"/>
                <a:cs typeface="Calibri"/>
              </a:rPr>
              <a:t>TOUS</a:t>
            </a:r>
            <a:endParaRPr sz="1800" dirty="0">
              <a:latin typeface="Calibri"/>
              <a:cs typeface="Calibri"/>
            </a:endParaRPr>
          </a:p>
        </p:txBody>
      </p:sp>
      <p:sp>
        <p:nvSpPr>
          <p:cNvPr id="6" name="object 6"/>
          <p:cNvSpPr/>
          <p:nvPr/>
        </p:nvSpPr>
        <p:spPr>
          <a:xfrm>
            <a:off x="3593338" y="1194132"/>
            <a:ext cx="2016252" cy="127881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568446" y="1194053"/>
            <a:ext cx="2016760" cy="1278890"/>
          </a:xfrm>
          <a:custGeom>
            <a:avLst/>
            <a:gdLst/>
            <a:ahLst/>
            <a:cxnLst/>
            <a:rect l="l" t="t" r="r" b="b"/>
            <a:pathLst>
              <a:path w="2016760" h="1278889">
                <a:moveTo>
                  <a:pt x="0" y="0"/>
                </a:moveTo>
                <a:lnTo>
                  <a:pt x="2016252" y="0"/>
                </a:lnTo>
                <a:lnTo>
                  <a:pt x="2016252" y="1038860"/>
                </a:lnTo>
                <a:lnTo>
                  <a:pt x="1954538" y="1039366"/>
                </a:lnTo>
                <a:lnTo>
                  <a:pt x="1895341" y="1040847"/>
                </a:lnTo>
                <a:lnTo>
                  <a:pt x="1838550" y="1043249"/>
                </a:lnTo>
                <a:lnTo>
                  <a:pt x="1784056" y="1046516"/>
                </a:lnTo>
                <a:lnTo>
                  <a:pt x="1731750" y="1050593"/>
                </a:lnTo>
                <a:lnTo>
                  <a:pt x="1681522" y="1055425"/>
                </a:lnTo>
                <a:lnTo>
                  <a:pt x="1633264" y="1060956"/>
                </a:lnTo>
                <a:lnTo>
                  <a:pt x="1586864" y="1067132"/>
                </a:lnTo>
                <a:lnTo>
                  <a:pt x="1542216" y="1073898"/>
                </a:lnTo>
                <a:lnTo>
                  <a:pt x="1499208" y="1081198"/>
                </a:lnTo>
                <a:lnTo>
                  <a:pt x="1457731" y="1088977"/>
                </a:lnTo>
                <a:lnTo>
                  <a:pt x="1417677" y="1097180"/>
                </a:lnTo>
                <a:lnTo>
                  <a:pt x="1378935" y="1105752"/>
                </a:lnTo>
                <a:lnTo>
                  <a:pt x="1341396" y="1114638"/>
                </a:lnTo>
                <a:lnTo>
                  <a:pt x="1269491" y="1133131"/>
                </a:lnTo>
                <a:lnTo>
                  <a:pt x="1201087" y="1152217"/>
                </a:lnTo>
                <a:lnTo>
                  <a:pt x="1135308" y="1171456"/>
                </a:lnTo>
                <a:lnTo>
                  <a:pt x="1103130" y="1180995"/>
                </a:lnTo>
                <a:lnTo>
                  <a:pt x="1071279" y="1190406"/>
                </a:lnTo>
                <a:lnTo>
                  <a:pt x="1008125" y="1208627"/>
                </a:lnTo>
                <a:lnTo>
                  <a:pt x="944972" y="1225676"/>
                </a:lnTo>
                <a:lnTo>
                  <a:pt x="880943" y="1241114"/>
                </a:lnTo>
                <a:lnTo>
                  <a:pt x="815164" y="1254499"/>
                </a:lnTo>
                <a:lnTo>
                  <a:pt x="746759" y="1265390"/>
                </a:lnTo>
                <a:lnTo>
                  <a:pt x="674855" y="1273346"/>
                </a:lnTo>
                <a:lnTo>
                  <a:pt x="598574" y="1277925"/>
                </a:lnTo>
                <a:lnTo>
                  <a:pt x="558520" y="1278811"/>
                </a:lnTo>
                <a:lnTo>
                  <a:pt x="517043" y="1278687"/>
                </a:lnTo>
                <a:lnTo>
                  <a:pt x="474035" y="1277499"/>
                </a:lnTo>
                <a:lnTo>
                  <a:pt x="429386" y="1275191"/>
                </a:lnTo>
                <a:lnTo>
                  <a:pt x="382987" y="1271708"/>
                </a:lnTo>
                <a:lnTo>
                  <a:pt x="334729" y="1266996"/>
                </a:lnTo>
                <a:lnTo>
                  <a:pt x="284501" y="1260998"/>
                </a:lnTo>
                <a:lnTo>
                  <a:pt x="232195" y="1253660"/>
                </a:lnTo>
                <a:lnTo>
                  <a:pt x="177701" y="1244926"/>
                </a:lnTo>
                <a:lnTo>
                  <a:pt x="120910" y="1234742"/>
                </a:lnTo>
                <a:lnTo>
                  <a:pt x="61713" y="1223052"/>
                </a:lnTo>
                <a:lnTo>
                  <a:pt x="0" y="1209802"/>
                </a:lnTo>
                <a:lnTo>
                  <a:pt x="0" y="0"/>
                </a:lnTo>
                <a:close/>
              </a:path>
            </a:pathLst>
          </a:custGeom>
          <a:ln w="25908">
            <a:solidFill>
              <a:srgbClr val="385D89"/>
            </a:solidFill>
          </a:ln>
        </p:spPr>
        <p:txBody>
          <a:bodyPr wrap="square" lIns="0" tIns="0" rIns="0" bIns="0" rtlCol="0"/>
          <a:lstStyle/>
          <a:p>
            <a:endParaRPr/>
          </a:p>
        </p:txBody>
      </p:sp>
      <p:sp>
        <p:nvSpPr>
          <p:cNvPr id="8" name="object 8"/>
          <p:cNvSpPr txBox="1"/>
          <p:nvPr/>
        </p:nvSpPr>
        <p:spPr>
          <a:xfrm>
            <a:off x="3990847" y="1410461"/>
            <a:ext cx="1170305" cy="574675"/>
          </a:xfrm>
          <a:prstGeom prst="rect">
            <a:avLst/>
          </a:prstGeom>
        </p:spPr>
        <p:txBody>
          <a:bodyPr vert="horz" wrap="square" lIns="0" tIns="12700" rIns="0" bIns="0" rtlCol="0">
            <a:spAutoFit/>
          </a:bodyPr>
          <a:lstStyle/>
          <a:p>
            <a:pPr algn="ctr">
              <a:lnSpc>
                <a:spcPct val="100000"/>
              </a:lnSpc>
              <a:spcBef>
                <a:spcPts val="100"/>
              </a:spcBef>
            </a:pPr>
            <a:r>
              <a:rPr sz="1800" b="1" spc="-10" dirty="0">
                <a:latin typeface="Calibri"/>
                <a:cs typeface="Calibri"/>
              </a:rPr>
              <a:t>CULTURE</a:t>
            </a:r>
            <a:r>
              <a:rPr sz="1800" b="1" spc="-50" dirty="0">
                <a:latin typeface="Calibri"/>
                <a:cs typeface="Calibri"/>
              </a:rPr>
              <a:t> </a:t>
            </a:r>
            <a:r>
              <a:rPr sz="1800" b="1" dirty="0">
                <a:latin typeface="Calibri"/>
                <a:cs typeface="Calibri"/>
              </a:rPr>
              <a:t>ET</a:t>
            </a:r>
            <a:endParaRPr sz="1800">
              <a:latin typeface="Calibri"/>
              <a:cs typeface="Calibri"/>
            </a:endParaRPr>
          </a:p>
          <a:p>
            <a:pPr marL="635" algn="ctr">
              <a:lnSpc>
                <a:spcPct val="100000"/>
              </a:lnSpc>
            </a:pPr>
            <a:r>
              <a:rPr sz="1800" b="1" spc="-5" dirty="0">
                <a:latin typeface="Calibri"/>
                <a:cs typeface="Calibri"/>
              </a:rPr>
              <a:t>LOISIRS</a:t>
            </a:r>
            <a:endParaRPr sz="1800">
              <a:latin typeface="Calibri"/>
              <a:cs typeface="Calibri"/>
            </a:endParaRPr>
          </a:p>
        </p:txBody>
      </p:sp>
      <p:sp>
        <p:nvSpPr>
          <p:cNvPr id="9" name="object 9"/>
          <p:cNvSpPr/>
          <p:nvPr/>
        </p:nvSpPr>
        <p:spPr>
          <a:xfrm>
            <a:off x="6784702" y="835381"/>
            <a:ext cx="1953768" cy="1209641"/>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779132" y="860309"/>
            <a:ext cx="1953895" cy="1209675"/>
          </a:xfrm>
          <a:custGeom>
            <a:avLst/>
            <a:gdLst/>
            <a:ahLst/>
            <a:cxnLst/>
            <a:rect l="l" t="t" r="r" b="b"/>
            <a:pathLst>
              <a:path w="1953895" h="1209675">
                <a:moveTo>
                  <a:pt x="0" y="0"/>
                </a:moveTo>
                <a:lnTo>
                  <a:pt x="1953768" y="0"/>
                </a:lnTo>
                <a:lnTo>
                  <a:pt x="1953768" y="982599"/>
                </a:lnTo>
                <a:lnTo>
                  <a:pt x="1891423" y="983119"/>
                </a:lnTo>
                <a:lnTo>
                  <a:pt x="1831727" y="984643"/>
                </a:lnTo>
                <a:lnTo>
                  <a:pt x="1774561" y="987109"/>
                </a:lnTo>
                <a:lnTo>
                  <a:pt x="1719804" y="990459"/>
                </a:lnTo>
                <a:lnTo>
                  <a:pt x="1667334" y="994634"/>
                </a:lnTo>
                <a:lnTo>
                  <a:pt x="1617033" y="999574"/>
                </a:lnTo>
                <a:lnTo>
                  <a:pt x="1568779" y="1005220"/>
                </a:lnTo>
                <a:lnTo>
                  <a:pt x="1522452" y="1011512"/>
                </a:lnTo>
                <a:lnTo>
                  <a:pt x="1477931" y="1018393"/>
                </a:lnTo>
                <a:lnTo>
                  <a:pt x="1435096" y="1025801"/>
                </a:lnTo>
                <a:lnTo>
                  <a:pt x="1393828" y="1033678"/>
                </a:lnTo>
                <a:lnTo>
                  <a:pt x="1354004" y="1041965"/>
                </a:lnTo>
                <a:lnTo>
                  <a:pt x="1315505" y="1050602"/>
                </a:lnTo>
                <a:lnTo>
                  <a:pt x="1278211" y="1059531"/>
                </a:lnTo>
                <a:lnTo>
                  <a:pt x="1206753" y="1078024"/>
                </a:lnTo>
                <a:lnTo>
                  <a:pt x="1138667" y="1096970"/>
                </a:lnTo>
                <a:lnTo>
                  <a:pt x="1072990" y="1115895"/>
                </a:lnTo>
                <a:lnTo>
                  <a:pt x="1040754" y="1125201"/>
                </a:lnTo>
                <a:lnTo>
                  <a:pt x="976883" y="1143206"/>
                </a:lnTo>
                <a:lnTo>
                  <a:pt x="913013" y="1160004"/>
                </a:lnTo>
                <a:lnTo>
                  <a:pt x="848179" y="1175122"/>
                </a:lnTo>
                <a:lnTo>
                  <a:pt x="781418" y="1188085"/>
                </a:lnTo>
                <a:lnTo>
                  <a:pt x="711767" y="1198419"/>
                </a:lnTo>
                <a:lnTo>
                  <a:pt x="638262" y="1205650"/>
                </a:lnTo>
                <a:lnTo>
                  <a:pt x="599763" y="1207954"/>
                </a:lnTo>
                <a:lnTo>
                  <a:pt x="559939" y="1209304"/>
                </a:lnTo>
                <a:lnTo>
                  <a:pt x="518671" y="1209641"/>
                </a:lnTo>
                <a:lnTo>
                  <a:pt x="475836" y="1208907"/>
                </a:lnTo>
                <a:lnTo>
                  <a:pt x="431315" y="1207040"/>
                </a:lnTo>
                <a:lnTo>
                  <a:pt x="384988" y="1203984"/>
                </a:lnTo>
                <a:lnTo>
                  <a:pt x="336734" y="1199677"/>
                </a:lnTo>
                <a:lnTo>
                  <a:pt x="286433" y="1194061"/>
                </a:lnTo>
                <a:lnTo>
                  <a:pt x="233963" y="1187077"/>
                </a:lnTo>
                <a:lnTo>
                  <a:pt x="179206" y="1178665"/>
                </a:lnTo>
                <a:lnTo>
                  <a:pt x="122040" y="1168766"/>
                </a:lnTo>
                <a:lnTo>
                  <a:pt x="62344" y="1157320"/>
                </a:lnTo>
                <a:lnTo>
                  <a:pt x="0" y="1144269"/>
                </a:lnTo>
                <a:lnTo>
                  <a:pt x="0" y="0"/>
                </a:lnTo>
                <a:close/>
              </a:path>
            </a:pathLst>
          </a:custGeom>
          <a:ln w="25908">
            <a:solidFill>
              <a:srgbClr val="385D89"/>
            </a:solidFill>
          </a:ln>
        </p:spPr>
        <p:txBody>
          <a:bodyPr wrap="square" lIns="0" tIns="0" rIns="0" bIns="0" rtlCol="0"/>
          <a:lstStyle/>
          <a:p>
            <a:endParaRPr/>
          </a:p>
        </p:txBody>
      </p:sp>
      <p:sp>
        <p:nvSpPr>
          <p:cNvPr id="11" name="object 11"/>
          <p:cNvSpPr txBox="1"/>
          <p:nvPr/>
        </p:nvSpPr>
        <p:spPr>
          <a:xfrm>
            <a:off x="6870954" y="1290341"/>
            <a:ext cx="175450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ENVIRONNEMENT</a:t>
            </a:r>
            <a:endParaRPr sz="1800" dirty="0">
              <a:latin typeface="Calibri"/>
              <a:cs typeface="Calibri"/>
            </a:endParaRPr>
          </a:p>
        </p:txBody>
      </p:sp>
      <p:sp>
        <p:nvSpPr>
          <p:cNvPr id="12" name="object 12"/>
          <p:cNvSpPr/>
          <p:nvPr/>
        </p:nvSpPr>
        <p:spPr>
          <a:xfrm>
            <a:off x="315117" y="2861371"/>
            <a:ext cx="1801368" cy="1278842"/>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280175" y="2842061"/>
            <a:ext cx="1801495" cy="1278890"/>
          </a:xfrm>
          <a:custGeom>
            <a:avLst/>
            <a:gdLst/>
            <a:ahLst/>
            <a:cxnLst/>
            <a:rect l="l" t="t" r="r" b="b"/>
            <a:pathLst>
              <a:path w="1801495" h="1278889">
                <a:moveTo>
                  <a:pt x="0" y="0"/>
                </a:moveTo>
                <a:lnTo>
                  <a:pt x="1801368" y="0"/>
                </a:lnTo>
                <a:lnTo>
                  <a:pt x="1801368" y="1038860"/>
                </a:lnTo>
                <a:lnTo>
                  <a:pt x="1741332" y="1039461"/>
                </a:lnTo>
                <a:lnTo>
                  <a:pt x="1683961" y="1041217"/>
                </a:lnTo>
                <a:lnTo>
                  <a:pt x="1629127" y="1044056"/>
                </a:lnTo>
                <a:lnTo>
                  <a:pt x="1576704" y="1047908"/>
                </a:lnTo>
                <a:lnTo>
                  <a:pt x="1526565" y="1052699"/>
                </a:lnTo>
                <a:lnTo>
                  <a:pt x="1478583" y="1058359"/>
                </a:lnTo>
                <a:lnTo>
                  <a:pt x="1432631" y="1064815"/>
                </a:lnTo>
                <a:lnTo>
                  <a:pt x="1388582" y="1071997"/>
                </a:lnTo>
                <a:lnTo>
                  <a:pt x="1346310" y="1079833"/>
                </a:lnTo>
                <a:lnTo>
                  <a:pt x="1305687" y="1088252"/>
                </a:lnTo>
                <a:lnTo>
                  <a:pt x="1266586" y="1097180"/>
                </a:lnTo>
                <a:lnTo>
                  <a:pt x="1228882" y="1106548"/>
                </a:lnTo>
                <a:lnTo>
                  <a:pt x="1157152" y="1126315"/>
                </a:lnTo>
                <a:lnTo>
                  <a:pt x="1089482" y="1146978"/>
                </a:lnTo>
                <a:lnTo>
                  <a:pt x="1024857" y="1167967"/>
                </a:lnTo>
                <a:lnTo>
                  <a:pt x="993370" y="1178404"/>
                </a:lnTo>
                <a:lnTo>
                  <a:pt x="962263" y="1188707"/>
                </a:lnTo>
                <a:lnTo>
                  <a:pt x="900683" y="1208627"/>
                </a:lnTo>
                <a:lnTo>
                  <a:pt x="839104" y="1227153"/>
                </a:lnTo>
                <a:lnTo>
                  <a:pt x="776510" y="1243713"/>
                </a:lnTo>
                <a:lnTo>
                  <a:pt x="711885" y="1257735"/>
                </a:lnTo>
                <a:lnTo>
                  <a:pt x="644215" y="1268646"/>
                </a:lnTo>
                <a:lnTo>
                  <a:pt x="572485" y="1275872"/>
                </a:lnTo>
                <a:lnTo>
                  <a:pt x="495680" y="1278842"/>
                </a:lnTo>
                <a:lnTo>
                  <a:pt x="455057" y="1278552"/>
                </a:lnTo>
                <a:lnTo>
                  <a:pt x="412785" y="1276983"/>
                </a:lnTo>
                <a:lnTo>
                  <a:pt x="368736" y="1274064"/>
                </a:lnTo>
                <a:lnTo>
                  <a:pt x="322784" y="1269722"/>
                </a:lnTo>
                <a:lnTo>
                  <a:pt x="274802" y="1263887"/>
                </a:lnTo>
                <a:lnTo>
                  <a:pt x="224663" y="1256487"/>
                </a:lnTo>
                <a:lnTo>
                  <a:pt x="172240" y="1247449"/>
                </a:lnTo>
                <a:lnTo>
                  <a:pt x="117406" y="1236704"/>
                </a:lnTo>
                <a:lnTo>
                  <a:pt x="60035" y="1224178"/>
                </a:lnTo>
                <a:lnTo>
                  <a:pt x="0" y="1209802"/>
                </a:lnTo>
                <a:lnTo>
                  <a:pt x="0" y="0"/>
                </a:lnTo>
                <a:close/>
              </a:path>
            </a:pathLst>
          </a:custGeom>
          <a:ln w="25908">
            <a:solidFill>
              <a:srgbClr val="385D89"/>
            </a:solidFill>
          </a:ln>
        </p:spPr>
        <p:txBody>
          <a:bodyPr wrap="square" lIns="0" tIns="0" rIns="0" bIns="0" rtlCol="0"/>
          <a:lstStyle/>
          <a:p>
            <a:endParaRPr/>
          </a:p>
        </p:txBody>
      </p:sp>
      <p:sp>
        <p:nvSpPr>
          <p:cNvPr id="14" name="object 14"/>
          <p:cNvSpPr txBox="1"/>
          <p:nvPr/>
        </p:nvSpPr>
        <p:spPr>
          <a:xfrm>
            <a:off x="503631" y="3070605"/>
            <a:ext cx="1341120" cy="574040"/>
          </a:xfrm>
          <a:prstGeom prst="rect">
            <a:avLst/>
          </a:prstGeom>
        </p:spPr>
        <p:txBody>
          <a:bodyPr vert="horz" wrap="square" lIns="0" tIns="12700" rIns="0" bIns="0" rtlCol="0">
            <a:spAutoFit/>
          </a:bodyPr>
          <a:lstStyle/>
          <a:p>
            <a:pPr marL="12700" marR="5080" indent="25400">
              <a:lnSpc>
                <a:spcPct val="100000"/>
              </a:lnSpc>
              <a:spcBef>
                <a:spcPts val="100"/>
              </a:spcBef>
            </a:pPr>
            <a:r>
              <a:rPr sz="1800" b="1" spc="-5" dirty="0">
                <a:latin typeface="Calibri"/>
                <a:cs typeface="Calibri"/>
              </a:rPr>
              <a:t>MÉMOIRE </a:t>
            </a:r>
            <a:r>
              <a:rPr sz="1800" b="1" dirty="0">
                <a:latin typeface="Calibri"/>
                <a:cs typeface="Calibri"/>
              </a:rPr>
              <a:t>et  </a:t>
            </a:r>
            <a:r>
              <a:rPr sz="1800" b="1" spc="-5" dirty="0">
                <a:latin typeface="Calibri"/>
                <a:cs typeface="Calibri"/>
              </a:rPr>
              <a:t>CI</a:t>
            </a:r>
            <a:r>
              <a:rPr sz="1800" b="1" spc="-10" dirty="0">
                <a:latin typeface="Calibri"/>
                <a:cs typeface="Calibri"/>
              </a:rPr>
              <a:t>T</a:t>
            </a:r>
            <a:r>
              <a:rPr sz="1800" b="1" spc="-5" dirty="0">
                <a:latin typeface="Calibri"/>
                <a:cs typeface="Calibri"/>
              </a:rPr>
              <a:t>OY</a:t>
            </a:r>
            <a:r>
              <a:rPr sz="1800" b="1" spc="-10" dirty="0">
                <a:latin typeface="Calibri"/>
                <a:cs typeface="Calibri"/>
              </a:rPr>
              <a:t>E</a:t>
            </a:r>
            <a:r>
              <a:rPr sz="1800" b="1" dirty="0">
                <a:latin typeface="Calibri"/>
                <a:cs typeface="Calibri"/>
              </a:rPr>
              <a:t>NNET</a:t>
            </a:r>
            <a:r>
              <a:rPr lang="fr-FR" sz="1800" b="1" dirty="0">
                <a:latin typeface="Calibri"/>
                <a:cs typeface="Calibri"/>
              </a:rPr>
              <a:t>É</a:t>
            </a:r>
            <a:endParaRPr sz="1800" dirty="0">
              <a:latin typeface="Calibri"/>
              <a:cs typeface="Calibri"/>
            </a:endParaRPr>
          </a:p>
        </p:txBody>
      </p:sp>
      <p:sp>
        <p:nvSpPr>
          <p:cNvPr id="15" name="object 15"/>
          <p:cNvSpPr/>
          <p:nvPr/>
        </p:nvSpPr>
        <p:spPr>
          <a:xfrm>
            <a:off x="6779259" y="2480968"/>
            <a:ext cx="1953768" cy="1208174"/>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6808942" y="2496705"/>
            <a:ext cx="1953895" cy="1208405"/>
          </a:xfrm>
          <a:custGeom>
            <a:avLst/>
            <a:gdLst/>
            <a:ahLst/>
            <a:cxnLst/>
            <a:rect l="l" t="t" r="r" b="b"/>
            <a:pathLst>
              <a:path w="1953895" h="1208404">
                <a:moveTo>
                  <a:pt x="0" y="0"/>
                </a:moveTo>
                <a:lnTo>
                  <a:pt x="1953768" y="0"/>
                </a:lnTo>
                <a:lnTo>
                  <a:pt x="1953768" y="981455"/>
                </a:lnTo>
                <a:lnTo>
                  <a:pt x="1891423" y="981976"/>
                </a:lnTo>
                <a:lnTo>
                  <a:pt x="1831727" y="983497"/>
                </a:lnTo>
                <a:lnTo>
                  <a:pt x="1774561" y="985960"/>
                </a:lnTo>
                <a:lnTo>
                  <a:pt x="1719804" y="989306"/>
                </a:lnTo>
                <a:lnTo>
                  <a:pt x="1667334" y="993475"/>
                </a:lnTo>
                <a:lnTo>
                  <a:pt x="1617033" y="998408"/>
                </a:lnTo>
                <a:lnTo>
                  <a:pt x="1568779" y="1004046"/>
                </a:lnTo>
                <a:lnTo>
                  <a:pt x="1522452" y="1010330"/>
                </a:lnTo>
                <a:lnTo>
                  <a:pt x="1477931" y="1017201"/>
                </a:lnTo>
                <a:lnTo>
                  <a:pt x="1435096" y="1024599"/>
                </a:lnTo>
                <a:lnTo>
                  <a:pt x="1393828" y="1032465"/>
                </a:lnTo>
                <a:lnTo>
                  <a:pt x="1354004" y="1040741"/>
                </a:lnTo>
                <a:lnTo>
                  <a:pt x="1315505" y="1049366"/>
                </a:lnTo>
                <a:lnTo>
                  <a:pt x="1278211" y="1058282"/>
                </a:lnTo>
                <a:lnTo>
                  <a:pt x="1206753" y="1076750"/>
                </a:lnTo>
                <a:lnTo>
                  <a:pt x="1138667" y="1095669"/>
                </a:lnTo>
                <a:lnTo>
                  <a:pt x="1072990" y="1114568"/>
                </a:lnTo>
                <a:lnTo>
                  <a:pt x="1040754" y="1123861"/>
                </a:lnTo>
                <a:lnTo>
                  <a:pt x="976883" y="1141841"/>
                </a:lnTo>
                <a:lnTo>
                  <a:pt x="913013" y="1158615"/>
                </a:lnTo>
                <a:lnTo>
                  <a:pt x="848179" y="1173711"/>
                </a:lnTo>
                <a:lnTo>
                  <a:pt x="781418" y="1186654"/>
                </a:lnTo>
                <a:lnTo>
                  <a:pt x="711767" y="1196972"/>
                </a:lnTo>
                <a:lnTo>
                  <a:pt x="638262" y="1204192"/>
                </a:lnTo>
                <a:lnTo>
                  <a:pt x="599763" y="1206491"/>
                </a:lnTo>
                <a:lnTo>
                  <a:pt x="559939" y="1207838"/>
                </a:lnTo>
                <a:lnTo>
                  <a:pt x="518671" y="1208174"/>
                </a:lnTo>
                <a:lnTo>
                  <a:pt x="475836" y="1207438"/>
                </a:lnTo>
                <a:lnTo>
                  <a:pt x="431315" y="1205573"/>
                </a:lnTo>
                <a:lnTo>
                  <a:pt x="384988" y="1202519"/>
                </a:lnTo>
                <a:lnTo>
                  <a:pt x="336734" y="1198217"/>
                </a:lnTo>
                <a:lnTo>
                  <a:pt x="286433" y="1192607"/>
                </a:lnTo>
                <a:lnTo>
                  <a:pt x="233963" y="1185630"/>
                </a:lnTo>
                <a:lnTo>
                  <a:pt x="179206" y="1177227"/>
                </a:lnTo>
                <a:lnTo>
                  <a:pt x="122040" y="1167340"/>
                </a:lnTo>
                <a:lnTo>
                  <a:pt x="62344" y="1155908"/>
                </a:lnTo>
                <a:lnTo>
                  <a:pt x="0" y="1142872"/>
                </a:lnTo>
                <a:lnTo>
                  <a:pt x="0" y="0"/>
                </a:lnTo>
                <a:close/>
              </a:path>
            </a:pathLst>
          </a:custGeom>
          <a:ln w="25908">
            <a:solidFill>
              <a:srgbClr val="385D89"/>
            </a:solidFill>
          </a:ln>
        </p:spPr>
        <p:txBody>
          <a:bodyPr wrap="square" lIns="0" tIns="0" rIns="0" bIns="0" rtlCol="0"/>
          <a:lstStyle/>
          <a:p>
            <a:endParaRPr/>
          </a:p>
        </p:txBody>
      </p:sp>
      <p:sp>
        <p:nvSpPr>
          <p:cNvPr id="17" name="object 17"/>
          <p:cNvSpPr txBox="1"/>
          <p:nvPr/>
        </p:nvSpPr>
        <p:spPr>
          <a:xfrm>
            <a:off x="7391400" y="3013464"/>
            <a:ext cx="6477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SANT</a:t>
            </a:r>
            <a:r>
              <a:rPr lang="fr-FR" sz="1800" b="1" dirty="0">
                <a:latin typeface="Calibri"/>
                <a:cs typeface="Calibri"/>
              </a:rPr>
              <a:t>É</a:t>
            </a:r>
            <a:endParaRPr sz="1800" dirty="0">
              <a:latin typeface="Calibri"/>
              <a:cs typeface="Calibri"/>
            </a:endParaRPr>
          </a:p>
        </p:txBody>
      </p:sp>
      <p:sp>
        <p:nvSpPr>
          <p:cNvPr id="18" name="object 18"/>
          <p:cNvSpPr/>
          <p:nvPr/>
        </p:nvSpPr>
        <p:spPr>
          <a:xfrm>
            <a:off x="449833" y="5141764"/>
            <a:ext cx="1728215" cy="1137450"/>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449578" y="5165547"/>
            <a:ext cx="1728470" cy="1137920"/>
          </a:xfrm>
          <a:custGeom>
            <a:avLst/>
            <a:gdLst/>
            <a:ahLst/>
            <a:cxnLst/>
            <a:rect l="l" t="t" r="r" b="b"/>
            <a:pathLst>
              <a:path w="1728470" h="1137920">
                <a:moveTo>
                  <a:pt x="0" y="0"/>
                </a:moveTo>
                <a:lnTo>
                  <a:pt x="1728215" y="0"/>
                </a:lnTo>
                <a:lnTo>
                  <a:pt x="1728215" y="923950"/>
                </a:lnTo>
                <a:lnTo>
                  <a:pt x="1666505" y="924565"/>
                </a:lnTo>
                <a:lnTo>
                  <a:pt x="1607729" y="926358"/>
                </a:lnTo>
                <a:lnTo>
                  <a:pt x="1551735" y="929250"/>
                </a:lnTo>
                <a:lnTo>
                  <a:pt x="1498375" y="933163"/>
                </a:lnTo>
                <a:lnTo>
                  <a:pt x="1447497" y="938017"/>
                </a:lnTo>
                <a:lnTo>
                  <a:pt x="1398951" y="943734"/>
                </a:lnTo>
                <a:lnTo>
                  <a:pt x="1352587" y="950236"/>
                </a:lnTo>
                <a:lnTo>
                  <a:pt x="1308254" y="957443"/>
                </a:lnTo>
                <a:lnTo>
                  <a:pt x="1265802" y="965277"/>
                </a:lnTo>
                <a:lnTo>
                  <a:pt x="1225079" y="973659"/>
                </a:lnTo>
                <a:lnTo>
                  <a:pt x="1185937" y="982511"/>
                </a:lnTo>
                <a:lnTo>
                  <a:pt x="1148223" y="991754"/>
                </a:lnTo>
                <a:lnTo>
                  <a:pt x="1076483" y="1011096"/>
                </a:lnTo>
                <a:lnTo>
                  <a:pt x="1008654" y="1031057"/>
                </a:lnTo>
                <a:lnTo>
                  <a:pt x="943534" y="1051007"/>
                </a:lnTo>
                <a:lnTo>
                  <a:pt x="911613" y="1060780"/>
                </a:lnTo>
                <a:lnTo>
                  <a:pt x="848298" y="1079533"/>
                </a:lnTo>
                <a:lnTo>
                  <a:pt x="784681" y="1096700"/>
                </a:lnTo>
                <a:lnTo>
                  <a:pt x="719561" y="1111652"/>
                </a:lnTo>
                <a:lnTo>
                  <a:pt x="651732" y="1123759"/>
                </a:lnTo>
                <a:lnTo>
                  <a:pt x="579992" y="1132393"/>
                </a:lnTo>
                <a:lnTo>
                  <a:pt x="503136" y="1136922"/>
                </a:lnTo>
                <a:lnTo>
                  <a:pt x="462413" y="1137450"/>
                </a:lnTo>
                <a:lnTo>
                  <a:pt x="419961" y="1136717"/>
                </a:lnTo>
                <a:lnTo>
                  <a:pt x="375628" y="1134643"/>
                </a:lnTo>
                <a:lnTo>
                  <a:pt x="329264" y="1131149"/>
                </a:lnTo>
                <a:lnTo>
                  <a:pt x="280718" y="1126157"/>
                </a:lnTo>
                <a:lnTo>
                  <a:pt x="229840" y="1119588"/>
                </a:lnTo>
                <a:lnTo>
                  <a:pt x="176480" y="1111364"/>
                </a:lnTo>
                <a:lnTo>
                  <a:pt x="120486" y="1101405"/>
                </a:lnTo>
                <a:lnTo>
                  <a:pt x="61710" y="1089633"/>
                </a:lnTo>
                <a:lnTo>
                  <a:pt x="0" y="1075969"/>
                </a:lnTo>
                <a:lnTo>
                  <a:pt x="0" y="0"/>
                </a:lnTo>
                <a:close/>
              </a:path>
            </a:pathLst>
          </a:custGeom>
          <a:ln w="25908">
            <a:solidFill>
              <a:srgbClr val="385D89"/>
            </a:solidFill>
          </a:ln>
        </p:spPr>
        <p:txBody>
          <a:bodyPr wrap="square" lIns="0" tIns="0" rIns="0" bIns="0" rtlCol="0"/>
          <a:lstStyle/>
          <a:p>
            <a:endParaRPr/>
          </a:p>
        </p:txBody>
      </p:sp>
      <p:sp>
        <p:nvSpPr>
          <p:cNvPr id="20" name="object 20"/>
          <p:cNvSpPr txBox="1"/>
          <p:nvPr/>
        </p:nvSpPr>
        <p:spPr>
          <a:xfrm>
            <a:off x="988567" y="5459374"/>
            <a:ext cx="65151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SPO</a:t>
            </a:r>
            <a:r>
              <a:rPr sz="1800" b="1" spc="-10" dirty="0">
                <a:latin typeface="Calibri"/>
                <a:cs typeface="Calibri"/>
              </a:rPr>
              <a:t>R</a:t>
            </a:r>
            <a:r>
              <a:rPr sz="1800" b="1" dirty="0">
                <a:latin typeface="Calibri"/>
                <a:cs typeface="Calibri"/>
              </a:rPr>
              <a:t>T</a:t>
            </a:r>
            <a:endParaRPr sz="1800">
              <a:latin typeface="Calibri"/>
              <a:cs typeface="Calibri"/>
            </a:endParaRPr>
          </a:p>
        </p:txBody>
      </p:sp>
      <p:sp>
        <p:nvSpPr>
          <p:cNvPr id="21" name="object 21"/>
          <p:cNvSpPr/>
          <p:nvPr/>
        </p:nvSpPr>
        <p:spPr>
          <a:xfrm>
            <a:off x="2822448" y="5219966"/>
            <a:ext cx="2491740" cy="1402251"/>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2809748" y="5179314"/>
            <a:ext cx="2491740" cy="1402715"/>
          </a:xfrm>
          <a:custGeom>
            <a:avLst/>
            <a:gdLst/>
            <a:ahLst/>
            <a:cxnLst/>
            <a:rect l="l" t="t" r="r" b="b"/>
            <a:pathLst>
              <a:path w="2491740" h="1402715">
                <a:moveTo>
                  <a:pt x="0" y="0"/>
                </a:moveTo>
                <a:lnTo>
                  <a:pt x="2491740" y="0"/>
                </a:lnTo>
                <a:lnTo>
                  <a:pt x="2491740" y="1139050"/>
                </a:lnTo>
                <a:lnTo>
                  <a:pt x="2428396" y="1139431"/>
                </a:lnTo>
                <a:lnTo>
                  <a:pt x="2367198" y="1140552"/>
                </a:lnTo>
                <a:lnTo>
                  <a:pt x="2308070" y="1142379"/>
                </a:lnTo>
                <a:lnTo>
                  <a:pt x="2250933" y="1144877"/>
                </a:lnTo>
                <a:lnTo>
                  <a:pt x="2195712" y="1148012"/>
                </a:lnTo>
                <a:lnTo>
                  <a:pt x="2142330" y="1151749"/>
                </a:lnTo>
                <a:lnTo>
                  <a:pt x="2090710" y="1156056"/>
                </a:lnTo>
                <a:lnTo>
                  <a:pt x="2040776" y="1160896"/>
                </a:lnTo>
                <a:lnTo>
                  <a:pt x="1992452" y="1166236"/>
                </a:lnTo>
                <a:lnTo>
                  <a:pt x="1945659" y="1172042"/>
                </a:lnTo>
                <a:lnTo>
                  <a:pt x="1900323" y="1178279"/>
                </a:lnTo>
                <a:lnTo>
                  <a:pt x="1856366" y="1184913"/>
                </a:lnTo>
                <a:lnTo>
                  <a:pt x="1813711" y="1191910"/>
                </a:lnTo>
                <a:lnTo>
                  <a:pt x="1772283" y="1199235"/>
                </a:lnTo>
                <a:lnTo>
                  <a:pt x="1732003" y="1206855"/>
                </a:lnTo>
                <a:lnTo>
                  <a:pt x="1692797" y="1214734"/>
                </a:lnTo>
                <a:lnTo>
                  <a:pt x="1654587" y="1222839"/>
                </a:lnTo>
                <a:lnTo>
                  <a:pt x="1617296" y="1231136"/>
                </a:lnTo>
                <a:lnTo>
                  <a:pt x="1545166" y="1248167"/>
                </a:lnTo>
                <a:lnTo>
                  <a:pt x="1475795" y="1265551"/>
                </a:lnTo>
                <a:lnTo>
                  <a:pt x="1408570" y="1283016"/>
                </a:lnTo>
                <a:lnTo>
                  <a:pt x="1375570" y="1291693"/>
                </a:lnTo>
                <a:lnTo>
                  <a:pt x="1342877" y="1300287"/>
                </a:lnTo>
                <a:lnTo>
                  <a:pt x="1278103" y="1317089"/>
                </a:lnTo>
                <a:lnTo>
                  <a:pt x="1213636" y="1333149"/>
                </a:lnTo>
                <a:lnTo>
                  <a:pt x="1148862" y="1348192"/>
                </a:lnTo>
                <a:lnTo>
                  <a:pt x="1083169" y="1361944"/>
                </a:lnTo>
                <a:lnTo>
                  <a:pt x="1015944" y="1374131"/>
                </a:lnTo>
                <a:lnTo>
                  <a:pt x="946573" y="1384478"/>
                </a:lnTo>
                <a:lnTo>
                  <a:pt x="874443" y="1392712"/>
                </a:lnTo>
                <a:lnTo>
                  <a:pt x="798942" y="1398559"/>
                </a:lnTo>
                <a:lnTo>
                  <a:pt x="759736" y="1400501"/>
                </a:lnTo>
                <a:lnTo>
                  <a:pt x="719456" y="1401743"/>
                </a:lnTo>
                <a:lnTo>
                  <a:pt x="678028" y="1402251"/>
                </a:lnTo>
                <a:lnTo>
                  <a:pt x="635373" y="1401991"/>
                </a:lnTo>
                <a:lnTo>
                  <a:pt x="591416" y="1400928"/>
                </a:lnTo>
                <a:lnTo>
                  <a:pt x="546080" y="1399029"/>
                </a:lnTo>
                <a:lnTo>
                  <a:pt x="499287" y="1396258"/>
                </a:lnTo>
                <a:lnTo>
                  <a:pt x="450963" y="1392582"/>
                </a:lnTo>
                <a:lnTo>
                  <a:pt x="401029" y="1387966"/>
                </a:lnTo>
                <a:lnTo>
                  <a:pt x="349409" y="1382376"/>
                </a:lnTo>
                <a:lnTo>
                  <a:pt x="296027" y="1375778"/>
                </a:lnTo>
                <a:lnTo>
                  <a:pt x="240806" y="1368137"/>
                </a:lnTo>
                <a:lnTo>
                  <a:pt x="183669" y="1359420"/>
                </a:lnTo>
                <a:lnTo>
                  <a:pt x="124541" y="1349591"/>
                </a:lnTo>
                <a:lnTo>
                  <a:pt x="63343" y="1338617"/>
                </a:lnTo>
                <a:lnTo>
                  <a:pt x="0" y="1326464"/>
                </a:lnTo>
                <a:lnTo>
                  <a:pt x="0" y="0"/>
                </a:lnTo>
                <a:close/>
              </a:path>
            </a:pathLst>
          </a:custGeom>
          <a:ln w="25908">
            <a:solidFill>
              <a:srgbClr val="385D89"/>
            </a:solidFill>
          </a:ln>
        </p:spPr>
        <p:txBody>
          <a:bodyPr wrap="square" lIns="0" tIns="0" rIns="0" bIns="0" rtlCol="0"/>
          <a:lstStyle/>
          <a:p>
            <a:endParaRPr/>
          </a:p>
        </p:txBody>
      </p:sp>
      <p:sp>
        <p:nvSpPr>
          <p:cNvPr id="23" name="object 23"/>
          <p:cNvSpPr txBox="1"/>
          <p:nvPr/>
        </p:nvSpPr>
        <p:spPr>
          <a:xfrm>
            <a:off x="3232023" y="5447487"/>
            <a:ext cx="1708150" cy="574040"/>
          </a:xfrm>
          <a:prstGeom prst="rect">
            <a:avLst/>
          </a:prstGeom>
        </p:spPr>
        <p:txBody>
          <a:bodyPr vert="horz" wrap="square" lIns="0" tIns="12700" rIns="0" bIns="0" rtlCol="0">
            <a:spAutoFit/>
          </a:bodyPr>
          <a:lstStyle/>
          <a:p>
            <a:pPr marL="70485" marR="5080" indent="-58419">
              <a:lnSpc>
                <a:spcPct val="100000"/>
              </a:lnSpc>
              <a:spcBef>
                <a:spcPts val="100"/>
              </a:spcBef>
            </a:pPr>
            <a:r>
              <a:rPr sz="1800" b="1" dirty="0">
                <a:latin typeface="Calibri"/>
                <a:cs typeface="Calibri"/>
              </a:rPr>
              <a:t>DEVE</a:t>
            </a:r>
            <a:r>
              <a:rPr sz="1800" b="1" spc="-5" dirty="0">
                <a:latin typeface="Calibri"/>
                <a:cs typeface="Calibri"/>
              </a:rPr>
              <a:t>LOPPEM</a:t>
            </a:r>
            <a:r>
              <a:rPr sz="1800" b="1" spc="-10" dirty="0">
                <a:latin typeface="Calibri"/>
                <a:cs typeface="Calibri"/>
              </a:rPr>
              <a:t>E</a:t>
            </a:r>
            <a:r>
              <a:rPr sz="1800" b="1" dirty="0">
                <a:latin typeface="Calibri"/>
                <a:cs typeface="Calibri"/>
              </a:rPr>
              <a:t>NT  </a:t>
            </a:r>
            <a:r>
              <a:rPr sz="1800" b="1" spc="-5" dirty="0">
                <a:latin typeface="Calibri"/>
                <a:cs typeface="Calibri"/>
              </a:rPr>
              <a:t>INTERNATIONAL</a:t>
            </a:r>
            <a:endParaRPr sz="1800" dirty="0">
              <a:latin typeface="Calibri"/>
              <a:cs typeface="Calibri"/>
            </a:endParaRPr>
          </a:p>
        </p:txBody>
      </p:sp>
      <p:sp>
        <p:nvSpPr>
          <p:cNvPr id="24" name="object 24"/>
          <p:cNvSpPr/>
          <p:nvPr/>
        </p:nvSpPr>
        <p:spPr>
          <a:xfrm>
            <a:off x="6680108" y="3957142"/>
            <a:ext cx="1955292" cy="1208155"/>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6676041" y="3957142"/>
            <a:ext cx="1955800" cy="1208405"/>
          </a:xfrm>
          <a:custGeom>
            <a:avLst/>
            <a:gdLst/>
            <a:ahLst/>
            <a:cxnLst/>
            <a:rect l="l" t="t" r="r" b="b"/>
            <a:pathLst>
              <a:path w="1955800" h="1208404">
                <a:moveTo>
                  <a:pt x="0" y="0"/>
                </a:moveTo>
                <a:lnTo>
                  <a:pt x="1955292" y="0"/>
                </a:lnTo>
                <a:lnTo>
                  <a:pt x="1955292" y="981392"/>
                </a:lnTo>
                <a:lnTo>
                  <a:pt x="1892898" y="981912"/>
                </a:lnTo>
                <a:lnTo>
                  <a:pt x="1833156" y="983434"/>
                </a:lnTo>
                <a:lnTo>
                  <a:pt x="1775945" y="985897"/>
                </a:lnTo>
                <a:lnTo>
                  <a:pt x="1721145" y="989243"/>
                </a:lnTo>
                <a:lnTo>
                  <a:pt x="1668635" y="993413"/>
                </a:lnTo>
                <a:lnTo>
                  <a:pt x="1618294" y="998347"/>
                </a:lnTo>
                <a:lnTo>
                  <a:pt x="1570002" y="1003986"/>
                </a:lnTo>
                <a:lnTo>
                  <a:pt x="1523639" y="1010271"/>
                </a:lnTo>
                <a:lnTo>
                  <a:pt x="1479084" y="1017142"/>
                </a:lnTo>
                <a:lnTo>
                  <a:pt x="1436216" y="1024542"/>
                </a:lnTo>
                <a:lnTo>
                  <a:pt x="1394915" y="1032409"/>
                </a:lnTo>
                <a:lnTo>
                  <a:pt x="1355060" y="1040686"/>
                </a:lnTo>
                <a:lnTo>
                  <a:pt x="1316531" y="1049313"/>
                </a:lnTo>
                <a:lnTo>
                  <a:pt x="1279208" y="1058230"/>
                </a:lnTo>
                <a:lnTo>
                  <a:pt x="1207694" y="1076700"/>
                </a:lnTo>
                <a:lnTo>
                  <a:pt x="1139555" y="1095623"/>
                </a:lnTo>
                <a:lnTo>
                  <a:pt x="1073827" y="1114525"/>
                </a:lnTo>
                <a:lnTo>
                  <a:pt x="1041566" y="1123820"/>
                </a:lnTo>
                <a:lnTo>
                  <a:pt x="977646" y="1141803"/>
                </a:lnTo>
                <a:lnTo>
                  <a:pt x="913725" y="1158580"/>
                </a:lnTo>
                <a:lnTo>
                  <a:pt x="848841" y="1173679"/>
                </a:lnTo>
                <a:lnTo>
                  <a:pt x="782028" y="1186626"/>
                </a:lnTo>
                <a:lnTo>
                  <a:pt x="712322" y="1196947"/>
                </a:lnTo>
                <a:lnTo>
                  <a:pt x="638760" y="1204169"/>
                </a:lnTo>
                <a:lnTo>
                  <a:pt x="600231" y="1206470"/>
                </a:lnTo>
                <a:lnTo>
                  <a:pt x="560376" y="1207818"/>
                </a:lnTo>
                <a:lnTo>
                  <a:pt x="519075" y="1208155"/>
                </a:lnTo>
                <a:lnTo>
                  <a:pt x="476207" y="1207421"/>
                </a:lnTo>
                <a:lnTo>
                  <a:pt x="431652" y="1205557"/>
                </a:lnTo>
                <a:lnTo>
                  <a:pt x="385289" y="1202503"/>
                </a:lnTo>
                <a:lnTo>
                  <a:pt x="336997" y="1198202"/>
                </a:lnTo>
                <a:lnTo>
                  <a:pt x="286656" y="1192592"/>
                </a:lnTo>
                <a:lnTo>
                  <a:pt x="234146" y="1185616"/>
                </a:lnTo>
                <a:lnTo>
                  <a:pt x="179346" y="1177214"/>
                </a:lnTo>
                <a:lnTo>
                  <a:pt x="122135" y="1167327"/>
                </a:lnTo>
                <a:lnTo>
                  <a:pt x="62393" y="1155895"/>
                </a:lnTo>
                <a:lnTo>
                  <a:pt x="0" y="1142860"/>
                </a:lnTo>
                <a:lnTo>
                  <a:pt x="0" y="0"/>
                </a:lnTo>
                <a:close/>
              </a:path>
            </a:pathLst>
          </a:custGeom>
          <a:ln w="25907">
            <a:solidFill>
              <a:srgbClr val="385D89"/>
            </a:solidFill>
          </a:ln>
        </p:spPr>
        <p:txBody>
          <a:bodyPr wrap="square" lIns="0" tIns="0" rIns="0" bIns="0" rtlCol="0"/>
          <a:lstStyle/>
          <a:p>
            <a:endParaRPr/>
          </a:p>
        </p:txBody>
      </p:sp>
      <p:sp>
        <p:nvSpPr>
          <p:cNvPr id="26" name="object 26"/>
          <p:cNvSpPr txBox="1"/>
          <p:nvPr/>
        </p:nvSpPr>
        <p:spPr>
          <a:xfrm>
            <a:off x="7010400" y="4341881"/>
            <a:ext cx="114173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SOLIDARIT</a:t>
            </a:r>
            <a:r>
              <a:rPr lang="fr-FR" sz="1800" b="1" spc="-5" dirty="0">
                <a:latin typeface="Calibri"/>
                <a:cs typeface="Calibri"/>
              </a:rPr>
              <a:t>É</a:t>
            </a:r>
            <a:endParaRPr sz="1800" dirty="0">
              <a:latin typeface="Calibri"/>
              <a:cs typeface="Calibri"/>
            </a:endParaRPr>
          </a:p>
        </p:txBody>
      </p:sp>
      <p:sp>
        <p:nvSpPr>
          <p:cNvPr id="27" name="object 27"/>
          <p:cNvSpPr txBox="1"/>
          <p:nvPr/>
        </p:nvSpPr>
        <p:spPr>
          <a:xfrm>
            <a:off x="243840" y="188976"/>
            <a:ext cx="8351520" cy="395620"/>
          </a:xfrm>
          <a:prstGeom prst="rect">
            <a:avLst/>
          </a:prstGeom>
          <a:solidFill>
            <a:srgbClr val="00A9C2"/>
          </a:solidFill>
          <a:ln w="9144">
            <a:solidFill>
              <a:srgbClr val="548ED4"/>
            </a:solidFill>
          </a:ln>
        </p:spPr>
        <p:txBody>
          <a:bodyPr vert="horz" wrap="square" lIns="0" tIns="26034" rIns="0" bIns="0" rtlCol="0">
            <a:spAutoFit/>
          </a:bodyPr>
          <a:lstStyle/>
          <a:p>
            <a:pPr algn="ctr">
              <a:lnSpc>
                <a:spcPct val="100000"/>
              </a:lnSpc>
              <a:spcBef>
                <a:spcPts val="204"/>
              </a:spcBef>
              <a:tabLst>
                <a:tab pos="2964180" algn="l"/>
              </a:tabLst>
            </a:pPr>
            <a:r>
              <a:rPr sz="2400" b="1" dirty="0">
                <a:solidFill>
                  <a:srgbClr val="FFFFFF"/>
                </a:solidFill>
                <a:latin typeface="Calibri"/>
                <a:cs typeface="Calibri"/>
              </a:rPr>
              <a:t>8</a:t>
            </a:r>
            <a:r>
              <a:rPr lang="fr-FR" sz="2400" b="1" dirty="0">
                <a:solidFill>
                  <a:srgbClr val="FFFFFF"/>
                </a:solidFill>
                <a:latin typeface="Calibri"/>
                <a:cs typeface="Calibri"/>
              </a:rPr>
              <a:t>  </a:t>
            </a:r>
            <a:r>
              <a:rPr sz="2400" b="1" dirty="0">
                <a:solidFill>
                  <a:srgbClr val="FFFFFF"/>
                </a:solidFill>
                <a:latin typeface="Calibri"/>
                <a:cs typeface="Calibri"/>
              </a:rPr>
              <a:t>AXES</a:t>
            </a:r>
            <a:r>
              <a:rPr lang="fr-FR" sz="2400" b="1" dirty="0">
                <a:solidFill>
                  <a:srgbClr val="FFFFFF"/>
                </a:solidFill>
                <a:latin typeface="Calibri"/>
                <a:cs typeface="Calibri"/>
              </a:rPr>
              <a:t> POSSIBLES </a:t>
            </a:r>
            <a:endParaRPr sz="2400" dirty="0">
              <a:latin typeface="Calibri"/>
              <a:cs typeface="Calibri"/>
            </a:endParaRPr>
          </a:p>
        </p:txBody>
      </p:sp>
      <p:sp>
        <p:nvSpPr>
          <p:cNvPr id="28" name="object 28"/>
          <p:cNvSpPr/>
          <p:nvPr/>
        </p:nvSpPr>
        <p:spPr>
          <a:xfrm>
            <a:off x="3013085" y="2664158"/>
            <a:ext cx="2899257" cy="2198877"/>
          </a:xfrm>
          <a:prstGeom prst="rect">
            <a:avLst/>
          </a:prstGeom>
          <a:blipFill>
            <a:blip r:embed="rId10" cstate="print"/>
            <a:stretch>
              <a:fillRect/>
            </a:stretch>
          </a:blipFill>
        </p:spPr>
        <p:txBody>
          <a:bodyPr wrap="square" lIns="0" tIns="0" rIns="0" bIns="0" rtlCol="0"/>
          <a:lstStyle/>
          <a:p>
            <a:endParaRPr/>
          </a:p>
        </p:txBody>
      </p:sp>
      <p:sp>
        <p:nvSpPr>
          <p:cNvPr id="29" name="object 24">
            <a:extLst>
              <a:ext uri="{FF2B5EF4-FFF2-40B4-BE49-F238E27FC236}">
                <a16:creationId xmlns:a16="http://schemas.microsoft.com/office/drawing/2014/main" id="{92D61475-B0C1-051F-6B2F-5EC593C6F0F1}"/>
              </a:ext>
            </a:extLst>
          </p:cNvPr>
          <p:cNvSpPr/>
          <p:nvPr/>
        </p:nvSpPr>
        <p:spPr>
          <a:xfrm>
            <a:off x="5933188" y="5352291"/>
            <a:ext cx="1955292" cy="1208155"/>
          </a:xfrm>
          <a:prstGeom prst="rect">
            <a:avLst/>
          </a:prstGeom>
          <a:blipFill>
            <a:blip r:embed="rId9" cstate="print"/>
            <a:stretch>
              <a:fillRect/>
            </a:stretch>
          </a:blipFill>
        </p:spPr>
        <p:txBody>
          <a:bodyPr wrap="square" lIns="0" tIns="0" rIns="0" bIns="0" rtlCol="0"/>
          <a:lstStyle/>
          <a:p>
            <a:pPr algn="ctr"/>
            <a:endParaRPr lang="fr-FR" dirty="0"/>
          </a:p>
          <a:p>
            <a:pPr algn="ctr"/>
            <a:r>
              <a:rPr lang="fr-FR" b="1" dirty="0"/>
              <a:t>CITOYENNETE EUROPEENNE</a:t>
            </a:r>
            <a:endParaRPr b="1" dirty="0"/>
          </a:p>
        </p:txBody>
      </p:sp>
      <p:sp>
        <p:nvSpPr>
          <p:cNvPr id="30" name="object 25">
            <a:extLst>
              <a:ext uri="{FF2B5EF4-FFF2-40B4-BE49-F238E27FC236}">
                <a16:creationId xmlns:a16="http://schemas.microsoft.com/office/drawing/2014/main" id="{BAE57E7A-E829-BE1B-B806-ADF388463B55}"/>
              </a:ext>
            </a:extLst>
          </p:cNvPr>
          <p:cNvSpPr/>
          <p:nvPr/>
        </p:nvSpPr>
        <p:spPr>
          <a:xfrm>
            <a:off x="5895088" y="5326994"/>
            <a:ext cx="1955800" cy="1208405"/>
          </a:xfrm>
          <a:custGeom>
            <a:avLst/>
            <a:gdLst/>
            <a:ahLst/>
            <a:cxnLst/>
            <a:rect l="l" t="t" r="r" b="b"/>
            <a:pathLst>
              <a:path w="1955800" h="1208404">
                <a:moveTo>
                  <a:pt x="0" y="0"/>
                </a:moveTo>
                <a:lnTo>
                  <a:pt x="1955292" y="0"/>
                </a:lnTo>
                <a:lnTo>
                  <a:pt x="1955292" y="981392"/>
                </a:lnTo>
                <a:lnTo>
                  <a:pt x="1892898" y="981912"/>
                </a:lnTo>
                <a:lnTo>
                  <a:pt x="1833156" y="983434"/>
                </a:lnTo>
                <a:lnTo>
                  <a:pt x="1775945" y="985897"/>
                </a:lnTo>
                <a:lnTo>
                  <a:pt x="1721145" y="989243"/>
                </a:lnTo>
                <a:lnTo>
                  <a:pt x="1668635" y="993413"/>
                </a:lnTo>
                <a:lnTo>
                  <a:pt x="1618294" y="998347"/>
                </a:lnTo>
                <a:lnTo>
                  <a:pt x="1570002" y="1003986"/>
                </a:lnTo>
                <a:lnTo>
                  <a:pt x="1523639" y="1010271"/>
                </a:lnTo>
                <a:lnTo>
                  <a:pt x="1479084" y="1017142"/>
                </a:lnTo>
                <a:lnTo>
                  <a:pt x="1436216" y="1024542"/>
                </a:lnTo>
                <a:lnTo>
                  <a:pt x="1394915" y="1032409"/>
                </a:lnTo>
                <a:lnTo>
                  <a:pt x="1355060" y="1040686"/>
                </a:lnTo>
                <a:lnTo>
                  <a:pt x="1316531" y="1049313"/>
                </a:lnTo>
                <a:lnTo>
                  <a:pt x="1279208" y="1058230"/>
                </a:lnTo>
                <a:lnTo>
                  <a:pt x="1207694" y="1076700"/>
                </a:lnTo>
                <a:lnTo>
                  <a:pt x="1139555" y="1095623"/>
                </a:lnTo>
                <a:lnTo>
                  <a:pt x="1073827" y="1114525"/>
                </a:lnTo>
                <a:lnTo>
                  <a:pt x="1041566" y="1123820"/>
                </a:lnTo>
                <a:lnTo>
                  <a:pt x="977646" y="1141803"/>
                </a:lnTo>
                <a:lnTo>
                  <a:pt x="913725" y="1158580"/>
                </a:lnTo>
                <a:lnTo>
                  <a:pt x="848841" y="1173679"/>
                </a:lnTo>
                <a:lnTo>
                  <a:pt x="782028" y="1186626"/>
                </a:lnTo>
                <a:lnTo>
                  <a:pt x="712322" y="1196947"/>
                </a:lnTo>
                <a:lnTo>
                  <a:pt x="638760" y="1204169"/>
                </a:lnTo>
                <a:lnTo>
                  <a:pt x="600231" y="1206470"/>
                </a:lnTo>
                <a:lnTo>
                  <a:pt x="560376" y="1207818"/>
                </a:lnTo>
                <a:lnTo>
                  <a:pt x="519075" y="1208155"/>
                </a:lnTo>
                <a:lnTo>
                  <a:pt x="476207" y="1207421"/>
                </a:lnTo>
                <a:lnTo>
                  <a:pt x="431652" y="1205557"/>
                </a:lnTo>
                <a:lnTo>
                  <a:pt x="385289" y="1202503"/>
                </a:lnTo>
                <a:lnTo>
                  <a:pt x="336997" y="1198202"/>
                </a:lnTo>
                <a:lnTo>
                  <a:pt x="286656" y="1192592"/>
                </a:lnTo>
                <a:lnTo>
                  <a:pt x="234146" y="1185616"/>
                </a:lnTo>
                <a:lnTo>
                  <a:pt x="179346" y="1177214"/>
                </a:lnTo>
                <a:lnTo>
                  <a:pt x="122135" y="1167327"/>
                </a:lnTo>
                <a:lnTo>
                  <a:pt x="62393" y="1155895"/>
                </a:lnTo>
                <a:lnTo>
                  <a:pt x="0" y="1142860"/>
                </a:lnTo>
                <a:lnTo>
                  <a:pt x="0" y="0"/>
                </a:lnTo>
                <a:close/>
              </a:path>
            </a:pathLst>
          </a:custGeom>
          <a:ln w="25907">
            <a:solidFill>
              <a:srgbClr val="385D89"/>
            </a:solidFill>
          </a:ln>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351011" y="6374993"/>
            <a:ext cx="257175"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21</a:t>
            </a:r>
            <a:endParaRPr sz="1800">
              <a:latin typeface="Calibri"/>
              <a:cs typeface="Calibri"/>
            </a:endParaRPr>
          </a:p>
        </p:txBody>
      </p:sp>
      <p:sp>
        <p:nvSpPr>
          <p:cNvPr id="3" name="object 3"/>
          <p:cNvSpPr/>
          <p:nvPr/>
        </p:nvSpPr>
        <p:spPr>
          <a:xfrm>
            <a:off x="621030" y="875538"/>
            <a:ext cx="1872995" cy="134955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21030" y="875538"/>
            <a:ext cx="1873250" cy="1350010"/>
          </a:xfrm>
          <a:custGeom>
            <a:avLst/>
            <a:gdLst/>
            <a:ahLst/>
            <a:cxnLst/>
            <a:rect l="l" t="t" r="r" b="b"/>
            <a:pathLst>
              <a:path w="1873250" h="1350010">
                <a:moveTo>
                  <a:pt x="0" y="0"/>
                </a:moveTo>
                <a:lnTo>
                  <a:pt x="1872995" y="0"/>
                </a:lnTo>
                <a:lnTo>
                  <a:pt x="1872995" y="1096264"/>
                </a:lnTo>
                <a:lnTo>
                  <a:pt x="1813228" y="1096845"/>
                </a:lnTo>
                <a:lnTo>
                  <a:pt x="1756001" y="1098544"/>
                </a:lnTo>
                <a:lnTo>
                  <a:pt x="1701198" y="1101296"/>
                </a:lnTo>
                <a:lnTo>
                  <a:pt x="1648704" y="1105033"/>
                </a:lnTo>
                <a:lnTo>
                  <a:pt x="1598404" y="1109691"/>
                </a:lnTo>
                <a:lnTo>
                  <a:pt x="1550182" y="1115202"/>
                </a:lnTo>
                <a:lnTo>
                  <a:pt x="1503923" y="1121501"/>
                </a:lnTo>
                <a:lnTo>
                  <a:pt x="1459511" y="1128522"/>
                </a:lnTo>
                <a:lnTo>
                  <a:pt x="1416831" y="1136198"/>
                </a:lnTo>
                <a:lnTo>
                  <a:pt x="1375767" y="1144463"/>
                </a:lnTo>
                <a:lnTo>
                  <a:pt x="1336204" y="1153251"/>
                </a:lnTo>
                <a:lnTo>
                  <a:pt x="1298027" y="1162496"/>
                </a:lnTo>
                <a:lnTo>
                  <a:pt x="1261120" y="1172133"/>
                </a:lnTo>
                <a:lnTo>
                  <a:pt x="1190654" y="1192313"/>
                </a:lnTo>
                <a:lnTo>
                  <a:pt x="1123882" y="1213264"/>
                </a:lnTo>
                <a:lnTo>
                  <a:pt x="1059881" y="1234455"/>
                </a:lnTo>
                <a:lnTo>
                  <a:pt x="1028631" y="1244976"/>
                </a:lnTo>
                <a:lnTo>
                  <a:pt x="997727" y="1255358"/>
                </a:lnTo>
                <a:lnTo>
                  <a:pt x="936498" y="1275445"/>
                </a:lnTo>
                <a:lnTo>
                  <a:pt x="875268" y="1294185"/>
                </a:lnTo>
                <a:lnTo>
                  <a:pt x="813114" y="1311050"/>
                </a:lnTo>
                <a:lnTo>
                  <a:pt x="749113" y="1325511"/>
                </a:lnTo>
                <a:lnTo>
                  <a:pt x="682341" y="1337038"/>
                </a:lnTo>
                <a:lnTo>
                  <a:pt x="611875" y="1345104"/>
                </a:lnTo>
                <a:lnTo>
                  <a:pt x="536791" y="1349178"/>
                </a:lnTo>
                <a:lnTo>
                  <a:pt x="497228" y="1349554"/>
                </a:lnTo>
                <a:lnTo>
                  <a:pt x="456164" y="1348732"/>
                </a:lnTo>
                <a:lnTo>
                  <a:pt x="413484" y="1346649"/>
                </a:lnTo>
                <a:lnTo>
                  <a:pt x="369072" y="1343237"/>
                </a:lnTo>
                <a:lnTo>
                  <a:pt x="322813" y="1338431"/>
                </a:lnTo>
                <a:lnTo>
                  <a:pt x="274591" y="1332164"/>
                </a:lnTo>
                <a:lnTo>
                  <a:pt x="224291" y="1324370"/>
                </a:lnTo>
                <a:lnTo>
                  <a:pt x="171797" y="1314983"/>
                </a:lnTo>
                <a:lnTo>
                  <a:pt x="116994" y="1303937"/>
                </a:lnTo>
                <a:lnTo>
                  <a:pt x="59767" y="1291166"/>
                </a:lnTo>
                <a:lnTo>
                  <a:pt x="0" y="1276603"/>
                </a:lnTo>
                <a:lnTo>
                  <a:pt x="0" y="0"/>
                </a:lnTo>
                <a:close/>
              </a:path>
            </a:pathLst>
          </a:custGeom>
          <a:ln w="25908">
            <a:solidFill>
              <a:srgbClr val="385D89"/>
            </a:solidFill>
          </a:ln>
        </p:spPr>
        <p:txBody>
          <a:bodyPr wrap="square" lIns="0" tIns="0" rIns="0" bIns="0" rtlCol="0"/>
          <a:lstStyle/>
          <a:p>
            <a:endParaRPr/>
          </a:p>
        </p:txBody>
      </p:sp>
      <p:sp>
        <p:nvSpPr>
          <p:cNvPr id="5" name="object 5"/>
          <p:cNvSpPr txBox="1"/>
          <p:nvPr/>
        </p:nvSpPr>
        <p:spPr>
          <a:xfrm>
            <a:off x="972413" y="1120902"/>
            <a:ext cx="1169035" cy="574675"/>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EDUCATION</a:t>
            </a:r>
            <a:endParaRPr sz="1800">
              <a:latin typeface="Calibri"/>
              <a:cs typeface="Calibri"/>
            </a:endParaRPr>
          </a:p>
          <a:p>
            <a:pPr marL="18415">
              <a:lnSpc>
                <a:spcPct val="100000"/>
              </a:lnSpc>
            </a:pPr>
            <a:r>
              <a:rPr sz="1800" b="1" spc="-5" dirty="0">
                <a:latin typeface="Calibri"/>
                <a:cs typeface="Calibri"/>
              </a:rPr>
              <a:t>POUR</a:t>
            </a:r>
            <a:r>
              <a:rPr sz="1800" b="1" spc="-90" dirty="0">
                <a:latin typeface="Calibri"/>
                <a:cs typeface="Calibri"/>
              </a:rPr>
              <a:t> </a:t>
            </a:r>
            <a:r>
              <a:rPr sz="1800" b="1" spc="-5" dirty="0">
                <a:latin typeface="Calibri"/>
                <a:cs typeface="Calibri"/>
              </a:rPr>
              <a:t>TOUS</a:t>
            </a:r>
            <a:endParaRPr sz="1800">
              <a:latin typeface="Calibri"/>
              <a:cs typeface="Calibri"/>
            </a:endParaRPr>
          </a:p>
        </p:txBody>
      </p:sp>
      <p:sp>
        <p:nvSpPr>
          <p:cNvPr id="6" name="object 6"/>
          <p:cNvSpPr/>
          <p:nvPr/>
        </p:nvSpPr>
        <p:spPr>
          <a:xfrm>
            <a:off x="5884926" y="1064513"/>
            <a:ext cx="2016252" cy="127881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884926" y="1064513"/>
            <a:ext cx="2016760" cy="1278890"/>
          </a:xfrm>
          <a:custGeom>
            <a:avLst/>
            <a:gdLst/>
            <a:ahLst/>
            <a:cxnLst/>
            <a:rect l="l" t="t" r="r" b="b"/>
            <a:pathLst>
              <a:path w="2016759" h="1278889">
                <a:moveTo>
                  <a:pt x="0" y="0"/>
                </a:moveTo>
                <a:lnTo>
                  <a:pt x="2016252" y="0"/>
                </a:lnTo>
                <a:lnTo>
                  <a:pt x="2016252" y="1038860"/>
                </a:lnTo>
                <a:lnTo>
                  <a:pt x="1954538" y="1039366"/>
                </a:lnTo>
                <a:lnTo>
                  <a:pt x="1895341" y="1040847"/>
                </a:lnTo>
                <a:lnTo>
                  <a:pt x="1838550" y="1043249"/>
                </a:lnTo>
                <a:lnTo>
                  <a:pt x="1784056" y="1046516"/>
                </a:lnTo>
                <a:lnTo>
                  <a:pt x="1731750" y="1050593"/>
                </a:lnTo>
                <a:lnTo>
                  <a:pt x="1681522" y="1055425"/>
                </a:lnTo>
                <a:lnTo>
                  <a:pt x="1633264" y="1060956"/>
                </a:lnTo>
                <a:lnTo>
                  <a:pt x="1586865" y="1067132"/>
                </a:lnTo>
                <a:lnTo>
                  <a:pt x="1542216" y="1073898"/>
                </a:lnTo>
                <a:lnTo>
                  <a:pt x="1499208" y="1081198"/>
                </a:lnTo>
                <a:lnTo>
                  <a:pt x="1457731" y="1088977"/>
                </a:lnTo>
                <a:lnTo>
                  <a:pt x="1417677" y="1097180"/>
                </a:lnTo>
                <a:lnTo>
                  <a:pt x="1378935" y="1105752"/>
                </a:lnTo>
                <a:lnTo>
                  <a:pt x="1341396" y="1114638"/>
                </a:lnTo>
                <a:lnTo>
                  <a:pt x="1269492" y="1133131"/>
                </a:lnTo>
                <a:lnTo>
                  <a:pt x="1201087" y="1152217"/>
                </a:lnTo>
                <a:lnTo>
                  <a:pt x="1135308" y="1171456"/>
                </a:lnTo>
                <a:lnTo>
                  <a:pt x="1103130" y="1180995"/>
                </a:lnTo>
                <a:lnTo>
                  <a:pt x="1071279" y="1190406"/>
                </a:lnTo>
                <a:lnTo>
                  <a:pt x="1008126" y="1208627"/>
                </a:lnTo>
                <a:lnTo>
                  <a:pt x="944972" y="1225676"/>
                </a:lnTo>
                <a:lnTo>
                  <a:pt x="880943" y="1241114"/>
                </a:lnTo>
                <a:lnTo>
                  <a:pt x="815164" y="1254499"/>
                </a:lnTo>
                <a:lnTo>
                  <a:pt x="746760" y="1265390"/>
                </a:lnTo>
                <a:lnTo>
                  <a:pt x="674855" y="1273346"/>
                </a:lnTo>
                <a:lnTo>
                  <a:pt x="598574" y="1277925"/>
                </a:lnTo>
                <a:lnTo>
                  <a:pt x="558520" y="1278811"/>
                </a:lnTo>
                <a:lnTo>
                  <a:pt x="517043" y="1278687"/>
                </a:lnTo>
                <a:lnTo>
                  <a:pt x="474035" y="1277499"/>
                </a:lnTo>
                <a:lnTo>
                  <a:pt x="429387" y="1275191"/>
                </a:lnTo>
                <a:lnTo>
                  <a:pt x="382987" y="1271708"/>
                </a:lnTo>
                <a:lnTo>
                  <a:pt x="334729" y="1266996"/>
                </a:lnTo>
                <a:lnTo>
                  <a:pt x="284501" y="1260998"/>
                </a:lnTo>
                <a:lnTo>
                  <a:pt x="232195" y="1253660"/>
                </a:lnTo>
                <a:lnTo>
                  <a:pt x="177701" y="1244926"/>
                </a:lnTo>
                <a:lnTo>
                  <a:pt x="120910" y="1234742"/>
                </a:lnTo>
                <a:lnTo>
                  <a:pt x="61713" y="1223052"/>
                </a:lnTo>
                <a:lnTo>
                  <a:pt x="0" y="1209802"/>
                </a:lnTo>
                <a:lnTo>
                  <a:pt x="0" y="0"/>
                </a:lnTo>
                <a:close/>
              </a:path>
            </a:pathLst>
          </a:custGeom>
          <a:ln w="25908">
            <a:solidFill>
              <a:srgbClr val="385D89"/>
            </a:solidFill>
          </a:ln>
        </p:spPr>
        <p:txBody>
          <a:bodyPr wrap="square" lIns="0" tIns="0" rIns="0" bIns="0" rtlCol="0"/>
          <a:lstStyle/>
          <a:p>
            <a:endParaRPr/>
          </a:p>
        </p:txBody>
      </p:sp>
      <p:sp>
        <p:nvSpPr>
          <p:cNvPr id="8" name="object 8"/>
          <p:cNvSpPr txBox="1"/>
          <p:nvPr/>
        </p:nvSpPr>
        <p:spPr>
          <a:xfrm>
            <a:off x="6308216" y="1281176"/>
            <a:ext cx="1170305" cy="574040"/>
          </a:xfrm>
          <a:prstGeom prst="rect">
            <a:avLst/>
          </a:prstGeom>
        </p:spPr>
        <p:txBody>
          <a:bodyPr vert="horz" wrap="square" lIns="0" tIns="12700" rIns="0" bIns="0" rtlCol="0">
            <a:spAutoFit/>
          </a:bodyPr>
          <a:lstStyle/>
          <a:p>
            <a:pPr marL="227329" marR="5080" indent="-215265">
              <a:lnSpc>
                <a:spcPct val="100000"/>
              </a:lnSpc>
              <a:spcBef>
                <a:spcPts val="100"/>
              </a:spcBef>
            </a:pPr>
            <a:r>
              <a:rPr sz="1800" b="1" spc="-10" dirty="0">
                <a:latin typeface="Calibri"/>
                <a:cs typeface="Calibri"/>
              </a:rPr>
              <a:t>CULTURE</a:t>
            </a:r>
            <a:r>
              <a:rPr sz="1800" b="1" spc="-60" dirty="0">
                <a:latin typeface="Calibri"/>
                <a:cs typeface="Calibri"/>
              </a:rPr>
              <a:t> </a:t>
            </a:r>
            <a:r>
              <a:rPr sz="1800" b="1" dirty="0">
                <a:latin typeface="Calibri"/>
                <a:cs typeface="Calibri"/>
              </a:rPr>
              <a:t>ET  </a:t>
            </a:r>
            <a:r>
              <a:rPr sz="1800" b="1" spc="-10" dirty="0">
                <a:latin typeface="Calibri"/>
                <a:cs typeface="Calibri"/>
              </a:rPr>
              <a:t>LOISIRS</a:t>
            </a:r>
            <a:endParaRPr sz="1800">
              <a:latin typeface="Calibri"/>
              <a:cs typeface="Calibri"/>
            </a:endParaRPr>
          </a:p>
        </p:txBody>
      </p:sp>
      <p:sp>
        <p:nvSpPr>
          <p:cNvPr id="9" name="object 9"/>
          <p:cNvSpPr/>
          <p:nvPr/>
        </p:nvSpPr>
        <p:spPr>
          <a:xfrm>
            <a:off x="605790" y="4222241"/>
            <a:ext cx="2493264" cy="1402278"/>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05790" y="4222241"/>
            <a:ext cx="2493645" cy="1402715"/>
          </a:xfrm>
          <a:custGeom>
            <a:avLst/>
            <a:gdLst/>
            <a:ahLst/>
            <a:cxnLst/>
            <a:rect l="l" t="t" r="r" b="b"/>
            <a:pathLst>
              <a:path w="2493645" h="1402714">
                <a:moveTo>
                  <a:pt x="0" y="0"/>
                </a:moveTo>
                <a:lnTo>
                  <a:pt x="2493264" y="0"/>
                </a:lnTo>
                <a:lnTo>
                  <a:pt x="2493264" y="1139062"/>
                </a:lnTo>
                <a:lnTo>
                  <a:pt x="2429881" y="1139444"/>
                </a:lnTo>
                <a:lnTo>
                  <a:pt x="2368646" y="1140565"/>
                </a:lnTo>
                <a:lnTo>
                  <a:pt x="2309481" y="1142392"/>
                </a:lnTo>
                <a:lnTo>
                  <a:pt x="2252310" y="1144889"/>
                </a:lnTo>
                <a:lnTo>
                  <a:pt x="2197055" y="1148024"/>
                </a:lnTo>
                <a:lnTo>
                  <a:pt x="2143640" y="1151762"/>
                </a:lnTo>
                <a:lnTo>
                  <a:pt x="2091989" y="1156068"/>
                </a:lnTo>
                <a:lnTo>
                  <a:pt x="2042025" y="1160908"/>
                </a:lnTo>
                <a:lnTo>
                  <a:pt x="1993670" y="1166248"/>
                </a:lnTo>
                <a:lnTo>
                  <a:pt x="1946849" y="1172054"/>
                </a:lnTo>
                <a:lnTo>
                  <a:pt x="1901485" y="1178291"/>
                </a:lnTo>
                <a:lnTo>
                  <a:pt x="1857501" y="1184925"/>
                </a:lnTo>
                <a:lnTo>
                  <a:pt x="1814820" y="1191922"/>
                </a:lnTo>
                <a:lnTo>
                  <a:pt x="1773367" y="1199247"/>
                </a:lnTo>
                <a:lnTo>
                  <a:pt x="1733063" y="1206867"/>
                </a:lnTo>
                <a:lnTo>
                  <a:pt x="1693832" y="1214746"/>
                </a:lnTo>
                <a:lnTo>
                  <a:pt x="1655599" y="1222852"/>
                </a:lnTo>
                <a:lnTo>
                  <a:pt x="1618285" y="1231148"/>
                </a:lnTo>
                <a:lnTo>
                  <a:pt x="1546111" y="1248179"/>
                </a:lnTo>
                <a:lnTo>
                  <a:pt x="1476698" y="1265564"/>
                </a:lnTo>
                <a:lnTo>
                  <a:pt x="1409431" y="1283029"/>
                </a:lnTo>
                <a:lnTo>
                  <a:pt x="1376411" y="1291706"/>
                </a:lnTo>
                <a:lnTo>
                  <a:pt x="1343698" y="1300300"/>
                </a:lnTo>
                <a:lnTo>
                  <a:pt x="1278885" y="1317103"/>
                </a:lnTo>
                <a:lnTo>
                  <a:pt x="1214378" y="1333163"/>
                </a:lnTo>
                <a:lnTo>
                  <a:pt x="1149565" y="1348207"/>
                </a:lnTo>
                <a:lnTo>
                  <a:pt x="1083832" y="1361960"/>
                </a:lnTo>
                <a:lnTo>
                  <a:pt x="1016565" y="1374149"/>
                </a:lnTo>
                <a:lnTo>
                  <a:pt x="947152" y="1384498"/>
                </a:lnTo>
                <a:lnTo>
                  <a:pt x="874978" y="1392734"/>
                </a:lnTo>
                <a:lnTo>
                  <a:pt x="799431" y="1398582"/>
                </a:lnTo>
                <a:lnTo>
                  <a:pt x="760200" y="1400525"/>
                </a:lnTo>
                <a:lnTo>
                  <a:pt x="719896" y="1401768"/>
                </a:lnTo>
                <a:lnTo>
                  <a:pt x="678443" y="1402278"/>
                </a:lnTo>
                <a:lnTo>
                  <a:pt x="635762" y="1402019"/>
                </a:lnTo>
                <a:lnTo>
                  <a:pt x="591778" y="1400958"/>
                </a:lnTo>
                <a:lnTo>
                  <a:pt x="546414" y="1399060"/>
                </a:lnTo>
                <a:lnTo>
                  <a:pt x="499593" y="1396291"/>
                </a:lnTo>
                <a:lnTo>
                  <a:pt x="451238" y="1392616"/>
                </a:lnTo>
                <a:lnTo>
                  <a:pt x="401274" y="1388002"/>
                </a:lnTo>
                <a:lnTo>
                  <a:pt x="349623" y="1382414"/>
                </a:lnTo>
                <a:lnTo>
                  <a:pt x="296208" y="1375818"/>
                </a:lnTo>
                <a:lnTo>
                  <a:pt x="240953" y="1368179"/>
                </a:lnTo>
                <a:lnTo>
                  <a:pt x="183782" y="1359464"/>
                </a:lnTo>
                <a:lnTo>
                  <a:pt x="124617" y="1349637"/>
                </a:lnTo>
                <a:lnTo>
                  <a:pt x="63382" y="1338666"/>
                </a:lnTo>
                <a:lnTo>
                  <a:pt x="0" y="1326514"/>
                </a:lnTo>
                <a:lnTo>
                  <a:pt x="0" y="0"/>
                </a:lnTo>
                <a:close/>
              </a:path>
            </a:pathLst>
          </a:custGeom>
          <a:ln w="25908">
            <a:solidFill>
              <a:srgbClr val="385D89"/>
            </a:solidFill>
          </a:ln>
        </p:spPr>
        <p:txBody>
          <a:bodyPr wrap="square" lIns="0" tIns="0" rIns="0" bIns="0" rtlCol="0"/>
          <a:lstStyle/>
          <a:p>
            <a:endParaRPr/>
          </a:p>
        </p:txBody>
      </p:sp>
      <p:sp>
        <p:nvSpPr>
          <p:cNvPr id="11" name="object 11"/>
          <p:cNvSpPr txBox="1"/>
          <p:nvPr/>
        </p:nvSpPr>
        <p:spPr>
          <a:xfrm>
            <a:off x="997711" y="4489450"/>
            <a:ext cx="1708150" cy="574040"/>
          </a:xfrm>
          <a:prstGeom prst="rect">
            <a:avLst/>
          </a:prstGeom>
        </p:spPr>
        <p:txBody>
          <a:bodyPr vert="horz" wrap="square" lIns="0" tIns="12700" rIns="0" bIns="0" rtlCol="0">
            <a:spAutoFit/>
          </a:bodyPr>
          <a:lstStyle/>
          <a:p>
            <a:pPr marL="70485" marR="5080" indent="-58419">
              <a:lnSpc>
                <a:spcPct val="100000"/>
              </a:lnSpc>
              <a:spcBef>
                <a:spcPts val="100"/>
              </a:spcBef>
            </a:pPr>
            <a:r>
              <a:rPr sz="1800" b="1" dirty="0">
                <a:latin typeface="Calibri"/>
                <a:cs typeface="Calibri"/>
              </a:rPr>
              <a:t>DEVE</a:t>
            </a:r>
            <a:r>
              <a:rPr sz="1800" b="1" spc="-5" dirty="0">
                <a:latin typeface="Calibri"/>
                <a:cs typeface="Calibri"/>
              </a:rPr>
              <a:t>LOPPEM</a:t>
            </a:r>
            <a:r>
              <a:rPr sz="1800" b="1" spc="-10" dirty="0">
                <a:latin typeface="Calibri"/>
                <a:cs typeface="Calibri"/>
              </a:rPr>
              <a:t>E</a:t>
            </a:r>
            <a:r>
              <a:rPr sz="1800" b="1" dirty="0">
                <a:latin typeface="Calibri"/>
                <a:cs typeface="Calibri"/>
              </a:rPr>
              <a:t>NT  </a:t>
            </a:r>
            <a:r>
              <a:rPr sz="1800" b="1" spc="-5" dirty="0">
                <a:latin typeface="Calibri"/>
                <a:cs typeface="Calibri"/>
              </a:rPr>
              <a:t>INTERNATIONAL</a:t>
            </a:r>
            <a:endParaRPr sz="1800">
              <a:latin typeface="Calibri"/>
              <a:cs typeface="Calibri"/>
            </a:endParaRPr>
          </a:p>
        </p:txBody>
      </p:sp>
      <p:sp>
        <p:nvSpPr>
          <p:cNvPr id="12" name="object 12"/>
          <p:cNvSpPr/>
          <p:nvPr/>
        </p:nvSpPr>
        <p:spPr>
          <a:xfrm>
            <a:off x="6002273" y="4356353"/>
            <a:ext cx="1955292" cy="1209651"/>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6002273" y="4356353"/>
            <a:ext cx="1955800" cy="1209675"/>
          </a:xfrm>
          <a:custGeom>
            <a:avLst/>
            <a:gdLst/>
            <a:ahLst/>
            <a:cxnLst/>
            <a:rect l="l" t="t" r="r" b="b"/>
            <a:pathLst>
              <a:path w="1955800" h="1209675">
                <a:moveTo>
                  <a:pt x="0" y="0"/>
                </a:moveTo>
                <a:lnTo>
                  <a:pt x="1955292" y="0"/>
                </a:lnTo>
                <a:lnTo>
                  <a:pt x="1955292" y="982599"/>
                </a:lnTo>
                <a:lnTo>
                  <a:pt x="1892898" y="983119"/>
                </a:lnTo>
                <a:lnTo>
                  <a:pt x="1833156" y="984643"/>
                </a:lnTo>
                <a:lnTo>
                  <a:pt x="1775945" y="987109"/>
                </a:lnTo>
                <a:lnTo>
                  <a:pt x="1721145" y="990460"/>
                </a:lnTo>
                <a:lnTo>
                  <a:pt x="1668635" y="994635"/>
                </a:lnTo>
                <a:lnTo>
                  <a:pt x="1618294" y="999575"/>
                </a:lnTo>
                <a:lnTo>
                  <a:pt x="1570002" y="1005221"/>
                </a:lnTo>
                <a:lnTo>
                  <a:pt x="1523639" y="1011514"/>
                </a:lnTo>
                <a:lnTo>
                  <a:pt x="1479084" y="1018395"/>
                </a:lnTo>
                <a:lnTo>
                  <a:pt x="1436216" y="1025804"/>
                </a:lnTo>
                <a:lnTo>
                  <a:pt x="1394915" y="1033681"/>
                </a:lnTo>
                <a:lnTo>
                  <a:pt x="1355060" y="1041969"/>
                </a:lnTo>
                <a:lnTo>
                  <a:pt x="1316531" y="1050607"/>
                </a:lnTo>
                <a:lnTo>
                  <a:pt x="1279208" y="1059535"/>
                </a:lnTo>
                <a:lnTo>
                  <a:pt x="1207694" y="1078030"/>
                </a:lnTo>
                <a:lnTo>
                  <a:pt x="1139555" y="1096977"/>
                </a:lnTo>
                <a:lnTo>
                  <a:pt x="1073827" y="1115903"/>
                </a:lnTo>
                <a:lnTo>
                  <a:pt x="1041566" y="1125210"/>
                </a:lnTo>
                <a:lnTo>
                  <a:pt x="977645" y="1143215"/>
                </a:lnTo>
                <a:lnTo>
                  <a:pt x="913725" y="1160014"/>
                </a:lnTo>
                <a:lnTo>
                  <a:pt x="848841" y="1175133"/>
                </a:lnTo>
                <a:lnTo>
                  <a:pt x="782028" y="1188096"/>
                </a:lnTo>
                <a:lnTo>
                  <a:pt x="712322" y="1198430"/>
                </a:lnTo>
                <a:lnTo>
                  <a:pt x="638760" y="1205661"/>
                </a:lnTo>
                <a:lnTo>
                  <a:pt x="600231" y="1207965"/>
                </a:lnTo>
                <a:lnTo>
                  <a:pt x="560376" y="1209315"/>
                </a:lnTo>
                <a:lnTo>
                  <a:pt x="519075" y="1209651"/>
                </a:lnTo>
                <a:lnTo>
                  <a:pt x="476207" y="1208916"/>
                </a:lnTo>
                <a:lnTo>
                  <a:pt x="431652" y="1207049"/>
                </a:lnTo>
                <a:lnTo>
                  <a:pt x="385289" y="1203992"/>
                </a:lnTo>
                <a:lnTo>
                  <a:pt x="336997" y="1199684"/>
                </a:lnTo>
                <a:lnTo>
                  <a:pt x="286656" y="1194068"/>
                </a:lnTo>
                <a:lnTo>
                  <a:pt x="234146" y="1187082"/>
                </a:lnTo>
                <a:lnTo>
                  <a:pt x="179346" y="1178669"/>
                </a:lnTo>
                <a:lnTo>
                  <a:pt x="122135" y="1168769"/>
                </a:lnTo>
                <a:lnTo>
                  <a:pt x="62393" y="1157322"/>
                </a:lnTo>
                <a:lnTo>
                  <a:pt x="0" y="1144270"/>
                </a:lnTo>
                <a:lnTo>
                  <a:pt x="0" y="0"/>
                </a:lnTo>
                <a:close/>
              </a:path>
            </a:pathLst>
          </a:custGeom>
          <a:ln w="25908">
            <a:solidFill>
              <a:srgbClr val="385D89"/>
            </a:solidFill>
          </a:ln>
        </p:spPr>
        <p:txBody>
          <a:bodyPr wrap="square" lIns="0" tIns="0" rIns="0" bIns="0" rtlCol="0"/>
          <a:lstStyle/>
          <a:p>
            <a:endParaRPr/>
          </a:p>
        </p:txBody>
      </p:sp>
      <p:sp>
        <p:nvSpPr>
          <p:cNvPr id="14" name="object 14"/>
          <p:cNvSpPr txBox="1"/>
          <p:nvPr/>
        </p:nvSpPr>
        <p:spPr>
          <a:xfrm>
            <a:off x="6408801" y="4682997"/>
            <a:ext cx="114173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SOLIDARITE</a:t>
            </a:r>
            <a:endParaRPr sz="1800">
              <a:latin typeface="Calibri"/>
              <a:cs typeface="Calibri"/>
            </a:endParaRPr>
          </a:p>
        </p:txBody>
      </p:sp>
      <p:sp>
        <p:nvSpPr>
          <p:cNvPr id="15" name="object 15"/>
          <p:cNvSpPr txBox="1">
            <a:spLocks noGrp="1"/>
          </p:cNvSpPr>
          <p:nvPr>
            <p:ph type="title"/>
          </p:nvPr>
        </p:nvSpPr>
        <p:spPr>
          <a:xfrm>
            <a:off x="243840" y="188976"/>
            <a:ext cx="8351520" cy="395620"/>
          </a:xfrm>
          <a:prstGeom prst="rect">
            <a:avLst/>
          </a:prstGeom>
          <a:solidFill>
            <a:srgbClr val="00A9C2"/>
          </a:solidFill>
          <a:ln w="9144">
            <a:solidFill>
              <a:srgbClr val="548ED4"/>
            </a:solidFill>
          </a:ln>
        </p:spPr>
        <p:txBody>
          <a:bodyPr vert="horz" wrap="square" lIns="0" tIns="26034" rIns="0" bIns="0" rtlCol="0">
            <a:spAutoFit/>
          </a:bodyPr>
          <a:lstStyle/>
          <a:p>
            <a:pPr marL="1336040">
              <a:lnSpc>
                <a:spcPct val="100000"/>
              </a:lnSpc>
              <a:spcBef>
                <a:spcPts val="204"/>
              </a:spcBef>
              <a:tabLst>
                <a:tab pos="2433955" algn="l"/>
              </a:tabLst>
            </a:pPr>
            <a:r>
              <a:rPr spc="-5" dirty="0"/>
              <a:t>AXES DE MISSION </a:t>
            </a:r>
            <a:r>
              <a:rPr dirty="0"/>
              <a:t>ET </a:t>
            </a:r>
            <a:r>
              <a:rPr spc="-5" dirty="0"/>
              <a:t>DEVOIRS</a:t>
            </a:r>
            <a:r>
              <a:rPr spc="-15" dirty="0"/>
              <a:t> </a:t>
            </a:r>
            <a:r>
              <a:rPr spc="-5" dirty="0"/>
              <a:t>FAITS</a:t>
            </a:r>
          </a:p>
        </p:txBody>
      </p:sp>
      <p:sp>
        <p:nvSpPr>
          <p:cNvPr id="16" name="object 16"/>
          <p:cNvSpPr txBox="1"/>
          <p:nvPr/>
        </p:nvSpPr>
        <p:spPr>
          <a:xfrm>
            <a:off x="3486658" y="2827477"/>
            <a:ext cx="2513965" cy="1442061"/>
          </a:xfrm>
          <a:prstGeom prst="rect">
            <a:avLst/>
          </a:prstGeom>
        </p:spPr>
        <p:txBody>
          <a:bodyPr vert="horz" wrap="square" lIns="0" tIns="13335" rIns="0" bIns="0" rtlCol="0">
            <a:spAutoFit/>
          </a:bodyPr>
          <a:lstStyle/>
          <a:p>
            <a:pPr marL="12700">
              <a:lnSpc>
                <a:spcPct val="100000"/>
              </a:lnSpc>
              <a:spcBef>
                <a:spcPts val="105"/>
              </a:spcBef>
            </a:pPr>
            <a:r>
              <a:rPr sz="3200" b="1" spc="-20" dirty="0">
                <a:latin typeface="Calibri"/>
                <a:cs typeface="Calibri"/>
              </a:rPr>
              <a:t>DEVOIRS</a:t>
            </a:r>
            <a:r>
              <a:rPr sz="3200" b="1" spc="-70" dirty="0">
                <a:latin typeface="Calibri"/>
                <a:cs typeface="Calibri"/>
              </a:rPr>
              <a:t> </a:t>
            </a:r>
            <a:r>
              <a:rPr sz="3200" b="1" spc="-40" dirty="0">
                <a:latin typeface="Calibri"/>
                <a:cs typeface="Calibri"/>
              </a:rPr>
              <a:t>FAITS</a:t>
            </a:r>
            <a:endParaRPr lang="fr-FR" sz="3200" b="1" spc="-40" dirty="0">
              <a:latin typeface="Calibri"/>
              <a:cs typeface="Calibri"/>
            </a:endParaRPr>
          </a:p>
          <a:p>
            <a:pPr marL="12700" algn="ctr">
              <a:lnSpc>
                <a:spcPct val="100000"/>
              </a:lnSpc>
              <a:spcBef>
                <a:spcPts val="105"/>
              </a:spcBef>
            </a:pPr>
            <a:r>
              <a:rPr lang="fr-FR" sz="2000" b="1" spc="-40" dirty="0">
                <a:latin typeface="Calibri"/>
                <a:cs typeface="Calibri"/>
              </a:rPr>
              <a:t>Dispositif applicable uniquement dans les collèges</a:t>
            </a:r>
            <a:endParaRPr sz="2000" dirty="0">
              <a:latin typeface="Calibri"/>
              <a:cs typeface="Calibri"/>
            </a:endParaRPr>
          </a:p>
        </p:txBody>
      </p:sp>
      <p:sp>
        <p:nvSpPr>
          <p:cNvPr id="17" name="object 17"/>
          <p:cNvSpPr txBox="1"/>
          <p:nvPr/>
        </p:nvSpPr>
        <p:spPr>
          <a:xfrm>
            <a:off x="707847" y="5883351"/>
            <a:ext cx="7351395" cy="628377"/>
          </a:xfrm>
          <a:prstGeom prst="rect">
            <a:avLst/>
          </a:prstGeom>
        </p:spPr>
        <p:txBody>
          <a:bodyPr vert="horz" wrap="square" lIns="0" tIns="12700" rIns="0" bIns="0" rtlCol="0">
            <a:spAutoFit/>
          </a:bodyPr>
          <a:lstStyle/>
          <a:p>
            <a:pPr marL="12700" marR="5080" algn="ctr">
              <a:lnSpc>
                <a:spcPct val="100000"/>
              </a:lnSpc>
              <a:spcBef>
                <a:spcPts val="100"/>
              </a:spcBef>
            </a:pPr>
            <a:r>
              <a:rPr sz="2000" b="1" i="1" spc="-10" dirty="0">
                <a:latin typeface="Calibri"/>
                <a:cs typeface="Calibri"/>
              </a:rPr>
              <a:t>Devoirs </a:t>
            </a:r>
            <a:r>
              <a:rPr sz="2000" b="1" i="1" spc="-5" dirty="0">
                <a:latin typeface="Calibri"/>
                <a:cs typeface="Calibri"/>
              </a:rPr>
              <a:t>Faits sera une </a:t>
            </a:r>
            <a:r>
              <a:rPr sz="2000" b="1" i="1" spc="-10" dirty="0">
                <a:latin typeface="Calibri"/>
                <a:cs typeface="Calibri"/>
              </a:rPr>
              <a:t>activité complémentaire et </a:t>
            </a:r>
            <a:r>
              <a:rPr sz="2000" b="1" i="1" spc="-15" dirty="0">
                <a:latin typeface="Calibri"/>
                <a:cs typeface="Calibri"/>
              </a:rPr>
              <a:t>intégrée  </a:t>
            </a:r>
            <a:r>
              <a:rPr sz="2000" b="1" i="1" dirty="0">
                <a:latin typeface="Calibri"/>
                <a:cs typeface="Calibri"/>
              </a:rPr>
              <a:t>dans </a:t>
            </a:r>
            <a:r>
              <a:rPr sz="2000" b="1" i="1" spc="-10" dirty="0">
                <a:latin typeface="Calibri"/>
                <a:cs typeface="Calibri"/>
              </a:rPr>
              <a:t>une </a:t>
            </a:r>
            <a:r>
              <a:rPr sz="2000" b="1" i="1" dirty="0">
                <a:latin typeface="Calibri"/>
                <a:cs typeface="Calibri"/>
              </a:rPr>
              <a:t>de </a:t>
            </a:r>
            <a:r>
              <a:rPr sz="2000" b="1" i="1" spc="-10" dirty="0">
                <a:latin typeface="Calibri"/>
                <a:cs typeface="Calibri"/>
              </a:rPr>
              <a:t>ces </a:t>
            </a:r>
            <a:r>
              <a:rPr sz="2000" b="1" i="1" dirty="0">
                <a:latin typeface="Calibri"/>
                <a:cs typeface="Calibri"/>
              </a:rPr>
              <a:t>4</a:t>
            </a:r>
            <a:r>
              <a:rPr sz="2000" b="1" i="1" spc="-65" dirty="0">
                <a:latin typeface="Calibri"/>
                <a:cs typeface="Calibri"/>
              </a:rPr>
              <a:t> </a:t>
            </a:r>
            <a:r>
              <a:rPr sz="2000" b="1" i="1" dirty="0">
                <a:latin typeface="Calibri"/>
                <a:cs typeface="Calibri"/>
              </a:rPr>
              <a:t>missions</a:t>
            </a:r>
            <a:endParaRPr sz="2000" dirty="0">
              <a:latin typeface="Calibri"/>
              <a:cs typeface="Calibri"/>
            </a:endParaRPr>
          </a:p>
        </p:txBody>
      </p:sp>
      <p:sp>
        <p:nvSpPr>
          <p:cNvPr id="18" name="object 18"/>
          <p:cNvSpPr/>
          <p:nvPr/>
        </p:nvSpPr>
        <p:spPr>
          <a:xfrm>
            <a:off x="2493264" y="1988820"/>
            <a:ext cx="810260" cy="819150"/>
          </a:xfrm>
          <a:custGeom>
            <a:avLst/>
            <a:gdLst/>
            <a:ahLst/>
            <a:cxnLst/>
            <a:rect l="l" t="t" r="r" b="b"/>
            <a:pathLst>
              <a:path w="810260" h="819150">
                <a:moveTo>
                  <a:pt x="187763" y="135748"/>
                </a:moveTo>
                <a:lnTo>
                  <a:pt x="133555" y="189363"/>
                </a:lnTo>
                <a:lnTo>
                  <a:pt x="755904" y="818895"/>
                </a:lnTo>
                <a:lnTo>
                  <a:pt x="810133" y="765301"/>
                </a:lnTo>
                <a:lnTo>
                  <a:pt x="187763" y="135748"/>
                </a:lnTo>
                <a:close/>
              </a:path>
              <a:path w="810260" h="819150">
                <a:moveTo>
                  <a:pt x="0" y="0"/>
                </a:moveTo>
                <a:lnTo>
                  <a:pt x="79375" y="242950"/>
                </a:lnTo>
                <a:lnTo>
                  <a:pt x="133555" y="189363"/>
                </a:lnTo>
                <a:lnTo>
                  <a:pt x="106806" y="162305"/>
                </a:lnTo>
                <a:lnTo>
                  <a:pt x="161036" y="108712"/>
                </a:lnTo>
                <a:lnTo>
                  <a:pt x="215098" y="108712"/>
                </a:lnTo>
                <a:lnTo>
                  <a:pt x="241935" y="82168"/>
                </a:lnTo>
                <a:lnTo>
                  <a:pt x="0" y="0"/>
                </a:lnTo>
                <a:close/>
              </a:path>
              <a:path w="810260" h="819150">
                <a:moveTo>
                  <a:pt x="161036" y="108712"/>
                </a:moveTo>
                <a:lnTo>
                  <a:pt x="106806" y="162305"/>
                </a:lnTo>
                <a:lnTo>
                  <a:pt x="133555" y="189363"/>
                </a:lnTo>
                <a:lnTo>
                  <a:pt x="187763" y="135748"/>
                </a:lnTo>
                <a:lnTo>
                  <a:pt x="161036" y="108712"/>
                </a:lnTo>
                <a:close/>
              </a:path>
              <a:path w="810260" h="819150">
                <a:moveTo>
                  <a:pt x="215098" y="108712"/>
                </a:moveTo>
                <a:lnTo>
                  <a:pt x="161036" y="108712"/>
                </a:lnTo>
                <a:lnTo>
                  <a:pt x="187763" y="135748"/>
                </a:lnTo>
                <a:lnTo>
                  <a:pt x="215098" y="108712"/>
                </a:lnTo>
                <a:close/>
              </a:path>
            </a:pathLst>
          </a:custGeom>
          <a:solidFill>
            <a:srgbClr val="497DBA"/>
          </a:solidFill>
        </p:spPr>
        <p:txBody>
          <a:bodyPr wrap="square" lIns="0" tIns="0" rIns="0" bIns="0" rtlCol="0"/>
          <a:lstStyle/>
          <a:p>
            <a:endParaRPr/>
          </a:p>
        </p:txBody>
      </p:sp>
      <p:sp>
        <p:nvSpPr>
          <p:cNvPr id="19" name="object 19"/>
          <p:cNvSpPr/>
          <p:nvPr/>
        </p:nvSpPr>
        <p:spPr>
          <a:xfrm>
            <a:off x="6276466" y="2359151"/>
            <a:ext cx="1176020" cy="947419"/>
          </a:xfrm>
          <a:custGeom>
            <a:avLst/>
            <a:gdLst/>
            <a:ahLst/>
            <a:cxnLst/>
            <a:rect l="l" t="t" r="r" b="b"/>
            <a:pathLst>
              <a:path w="1176020" h="947420">
                <a:moveTo>
                  <a:pt x="973238" y="112504"/>
                </a:moveTo>
                <a:lnTo>
                  <a:pt x="0" y="887349"/>
                </a:lnTo>
                <a:lnTo>
                  <a:pt x="47498" y="946912"/>
                </a:lnTo>
                <a:lnTo>
                  <a:pt x="1020749" y="172180"/>
                </a:lnTo>
                <a:lnTo>
                  <a:pt x="973238" y="112504"/>
                </a:lnTo>
                <a:close/>
              </a:path>
              <a:path w="1176020" h="947420">
                <a:moveTo>
                  <a:pt x="1134643" y="88773"/>
                </a:moveTo>
                <a:lnTo>
                  <a:pt x="1003046" y="88773"/>
                </a:lnTo>
                <a:lnTo>
                  <a:pt x="1050543" y="148462"/>
                </a:lnTo>
                <a:lnTo>
                  <a:pt x="1020749" y="172180"/>
                </a:lnTo>
                <a:lnTo>
                  <a:pt x="1068197" y="231775"/>
                </a:lnTo>
                <a:lnTo>
                  <a:pt x="1134643" y="88773"/>
                </a:lnTo>
                <a:close/>
              </a:path>
              <a:path w="1176020" h="947420">
                <a:moveTo>
                  <a:pt x="1003046" y="88773"/>
                </a:moveTo>
                <a:lnTo>
                  <a:pt x="973238" y="112504"/>
                </a:lnTo>
                <a:lnTo>
                  <a:pt x="1020749" y="172180"/>
                </a:lnTo>
                <a:lnTo>
                  <a:pt x="1050543" y="148462"/>
                </a:lnTo>
                <a:lnTo>
                  <a:pt x="1003046" y="88773"/>
                </a:lnTo>
                <a:close/>
              </a:path>
              <a:path w="1176020" h="947420">
                <a:moveTo>
                  <a:pt x="1175892" y="0"/>
                </a:moveTo>
                <a:lnTo>
                  <a:pt x="925830" y="52959"/>
                </a:lnTo>
                <a:lnTo>
                  <a:pt x="973238" y="112504"/>
                </a:lnTo>
                <a:lnTo>
                  <a:pt x="1003046" y="88773"/>
                </a:lnTo>
                <a:lnTo>
                  <a:pt x="1134643" y="88773"/>
                </a:lnTo>
                <a:lnTo>
                  <a:pt x="1175892" y="0"/>
                </a:lnTo>
                <a:close/>
              </a:path>
            </a:pathLst>
          </a:custGeom>
          <a:solidFill>
            <a:srgbClr val="497DBA"/>
          </a:solidFill>
        </p:spPr>
        <p:txBody>
          <a:bodyPr wrap="square" lIns="0" tIns="0" rIns="0" bIns="0" rtlCol="0"/>
          <a:lstStyle/>
          <a:p>
            <a:endParaRPr/>
          </a:p>
        </p:txBody>
      </p:sp>
      <p:sp>
        <p:nvSpPr>
          <p:cNvPr id="20" name="object 20"/>
          <p:cNvSpPr/>
          <p:nvPr/>
        </p:nvSpPr>
        <p:spPr>
          <a:xfrm>
            <a:off x="2493264" y="3549269"/>
            <a:ext cx="803910" cy="528320"/>
          </a:xfrm>
          <a:custGeom>
            <a:avLst/>
            <a:gdLst/>
            <a:ahLst/>
            <a:cxnLst/>
            <a:rect l="l" t="t" r="r" b="b"/>
            <a:pathLst>
              <a:path w="803910" h="528320">
                <a:moveTo>
                  <a:pt x="132080" y="308990"/>
                </a:moveTo>
                <a:lnTo>
                  <a:pt x="0" y="527811"/>
                </a:lnTo>
                <a:lnTo>
                  <a:pt x="254254" y="502157"/>
                </a:lnTo>
                <a:lnTo>
                  <a:pt x="226381" y="458088"/>
                </a:lnTo>
                <a:lnTo>
                  <a:pt x="181356" y="458088"/>
                </a:lnTo>
                <a:lnTo>
                  <a:pt x="140588" y="393699"/>
                </a:lnTo>
                <a:lnTo>
                  <a:pt x="172773" y="373330"/>
                </a:lnTo>
                <a:lnTo>
                  <a:pt x="132080" y="308990"/>
                </a:lnTo>
                <a:close/>
              </a:path>
              <a:path w="803910" h="528320">
                <a:moveTo>
                  <a:pt x="172773" y="373330"/>
                </a:moveTo>
                <a:lnTo>
                  <a:pt x="140588" y="393699"/>
                </a:lnTo>
                <a:lnTo>
                  <a:pt x="181356" y="458088"/>
                </a:lnTo>
                <a:lnTo>
                  <a:pt x="213507" y="437733"/>
                </a:lnTo>
                <a:lnTo>
                  <a:pt x="172773" y="373330"/>
                </a:lnTo>
                <a:close/>
              </a:path>
              <a:path w="803910" h="528320">
                <a:moveTo>
                  <a:pt x="213507" y="437733"/>
                </a:moveTo>
                <a:lnTo>
                  <a:pt x="181356" y="458088"/>
                </a:lnTo>
                <a:lnTo>
                  <a:pt x="226381" y="458088"/>
                </a:lnTo>
                <a:lnTo>
                  <a:pt x="213507" y="437733"/>
                </a:lnTo>
                <a:close/>
              </a:path>
              <a:path w="803910" h="528320">
                <a:moveTo>
                  <a:pt x="762635" y="0"/>
                </a:moveTo>
                <a:lnTo>
                  <a:pt x="172773" y="373330"/>
                </a:lnTo>
                <a:lnTo>
                  <a:pt x="213507" y="437733"/>
                </a:lnTo>
                <a:lnTo>
                  <a:pt x="803401" y="64261"/>
                </a:lnTo>
                <a:lnTo>
                  <a:pt x="762635" y="0"/>
                </a:lnTo>
                <a:close/>
              </a:path>
            </a:pathLst>
          </a:custGeom>
          <a:solidFill>
            <a:srgbClr val="497DBA"/>
          </a:solidFill>
        </p:spPr>
        <p:txBody>
          <a:bodyPr wrap="square" lIns="0" tIns="0" rIns="0" bIns="0" rtlCol="0"/>
          <a:lstStyle/>
          <a:p>
            <a:endParaRPr/>
          </a:p>
        </p:txBody>
      </p:sp>
      <p:sp>
        <p:nvSpPr>
          <p:cNvPr id="21" name="object 21"/>
          <p:cNvSpPr/>
          <p:nvPr/>
        </p:nvSpPr>
        <p:spPr>
          <a:xfrm>
            <a:off x="5976365" y="3615182"/>
            <a:ext cx="684530" cy="605790"/>
          </a:xfrm>
          <a:custGeom>
            <a:avLst/>
            <a:gdLst/>
            <a:ahLst/>
            <a:cxnLst/>
            <a:rect l="l" t="t" r="r" b="b"/>
            <a:pathLst>
              <a:path w="684529" h="605789">
                <a:moveTo>
                  <a:pt x="486966" y="483439"/>
                </a:moveTo>
                <a:lnTo>
                  <a:pt x="436753" y="540766"/>
                </a:lnTo>
                <a:lnTo>
                  <a:pt x="684149" y="605409"/>
                </a:lnTo>
                <a:lnTo>
                  <a:pt x="644514" y="508508"/>
                </a:lnTo>
                <a:lnTo>
                  <a:pt x="515620" y="508508"/>
                </a:lnTo>
                <a:lnTo>
                  <a:pt x="486966" y="483439"/>
                </a:lnTo>
                <a:close/>
              </a:path>
              <a:path w="684529" h="605789">
                <a:moveTo>
                  <a:pt x="537140" y="426157"/>
                </a:moveTo>
                <a:lnTo>
                  <a:pt x="486966" y="483439"/>
                </a:lnTo>
                <a:lnTo>
                  <a:pt x="515620" y="508508"/>
                </a:lnTo>
                <a:lnTo>
                  <a:pt x="565785" y="451231"/>
                </a:lnTo>
                <a:lnTo>
                  <a:pt x="537140" y="426157"/>
                </a:lnTo>
                <a:close/>
              </a:path>
              <a:path w="684529" h="605789">
                <a:moveTo>
                  <a:pt x="587375" y="368808"/>
                </a:moveTo>
                <a:lnTo>
                  <a:pt x="537140" y="426157"/>
                </a:lnTo>
                <a:lnTo>
                  <a:pt x="565785" y="451231"/>
                </a:lnTo>
                <a:lnTo>
                  <a:pt x="515620" y="508508"/>
                </a:lnTo>
                <a:lnTo>
                  <a:pt x="644514" y="508508"/>
                </a:lnTo>
                <a:lnTo>
                  <a:pt x="587375" y="368808"/>
                </a:lnTo>
                <a:close/>
              </a:path>
              <a:path w="684529" h="605789">
                <a:moveTo>
                  <a:pt x="50292" y="0"/>
                </a:moveTo>
                <a:lnTo>
                  <a:pt x="0" y="57404"/>
                </a:lnTo>
                <a:lnTo>
                  <a:pt x="486966" y="483439"/>
                </a:lnTo>
                <a:lnTo>
                  <a:pt x="537140" y="426157"/>
                </a:lnTo>
                <a:lnTo>
                  <a:pt x="50292" y="0"/>
                </a:lnTo>
                <a:close/>
              </a:path>
            </a:pathLst>
          </a:custGeom>
          <a:solidFill>
            <a:srgbClr val="497DBA"/>
          </a:solid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8427211" y="6464985"/>
            <a:ext cx="180975" cy="178435"/>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24</a:t>
            </a:r>
            <a:endParaRPr sz="1200">
              <a:latin typeface="Calibri"/>
              <a:cs typeface="Calibri"/>
            </a:endParaRPr>
          </a:p>
        </p:txBody>
      </p:sp>
      <p:sp>
        <p:nvSpPr>
          <p:cNvPr id="2" name="object 2"/>
          <p:cNvSpPr txBox="1"/>
          <p:nvPr/>
        </p:nvSpPr>
        <p:spPr>
          <a:xfrm>
            <a:off x="834339" y="1857501"/>
            <a:ext cx="4221480" cy="4026102"/>
          </a:xfrm>
          <a:prstGeom prst="rect">
            <a:avLst/>
          </a:prstGeom>
        </p:spPr>
        <p:txBody>
          <a:bodyPr vert="horz" wrap="square" lIns="0" tIns="85725" rIns="0" bIns="0" rtlCol="0">
            <a:spAutoFit/>
          </a:bodyPr>
          <a:lstStyle/>
          <a:p>
            <a:pPr marL="469900" indent="-457200">
              <a:lnSpc>
                <a:spcPct val="100000"/>
              </a:lnSpc>
              <a:spcBef>
                <a:spcPts val="675"/>
              </a:spcBef>
              <a:buAutoNum type="arabicPeriod"/>
              <a:tabLst>
                <a:tab pos="469900" algn="l"/>
                <a:tab pos="470534" algn="l"/>
              </a:tabLst>
            </a:pPr>
            <a:r>
              <a:rPr sz="2400" b="1" spc="-10" dirty="0">
                <a:latin typeface="Calibri"/>
                <a:cs typeface="Calibri"/>
              </a:rPr>
              <a:t>Education </a:t>
            </a:r>
            <a:r>
              <a:rPr sz="2400" b="1" spc="-5" dirty="0">
                <a:latin typeface="Calibri"/>
                <a:cs typeface="Calibri"/>
              </a:rPr>
              <a:t>pour</a:t>
            </a:r>
            <a:r>
              <a:rPr sz="2400" b="1" spc="-15" dirty="0">
                <a:latin typeface="Calibri"/>
                <a:cs typeface="Calibri"/>
              </a:rPr>
              <a:t> </a:t>
            </a:r>
            <a:r>
              <a:rPr sz="2400" b="1" spc="-10" dirty="0">
                <a:latin typeface="Calibri"/>
                <a:cs typeface="Calibri"/>
              </a:rPr>
              <a:t>tous</a:t>
            </a:r>
            <a:endParaRPr sz="2400" dirty="0">
              <a:latin typeface="Calibri"/>
              <a:cs typeface="Calibri"/>
            </a:endParaRPr>
          </a:p>
          <a:p>
            <a:pPr marL="469900" indent="-457200">
              <a:lnSpc>
                <a:spcPct val="100000"/>
              </a:lnSpc>
              <a:spcBef>
                <a:spcPts val="575"/>
              </a:spcBef>
              <a:buAutoNum type="arabicPeriod"/>
              <a:tabLst>
                <a:tab pos="469900" algn="l"/>
                <a:tab pos="470534" algn="l"/>
              </a:tabLst>
            </a:pPr>
            <a:r>
              <a:rPr sz="2400" b="1" spc="-10" dirty="0">
                <a:latin typeface="Calibri"/>
                <a:cs typeface="Calibri"/>
              </a:rPr>
              <a:t>Culture </a:t>
            </a:r>
            <a:r>
              <a:rPr sz="2400" b="1" spc="-5" dirty="0">
                <a:latin typeface="Calibri"/>
                <a:cs typeface="Calibri"/>
              </a:rPr>
              <a:t>et loisirs</a:t>
            </a:r>
            <a:endParaRPr sz="2400" dirty="0">
              <a:latin typeface="Calibri"/>
              <a:cs typeface="Calibri"/>
            </a:endParaRPr>
          </a:p>
          <a:p>
            <a:pPr marL="469900" indent="-457200">
              <a:lnSpc>
                <a:spcPct val="100000"/>
              </a:lnSpc>
              <a:spcBef>
                <a:spcPts val="575"/>
              </a:spcBef>
              <a:buAutoNum type="arabicPeriod"/>
              <a:tabLst>
                <a:tab pos="469900" algn="l"/>
                <a:tab pos="470534" algn="l"/>
              </a:tabLst>
            </a:pPr>
            <a:r>
              <a:rPr sz="2400" b="1" spc="-10" dirty="0">
                <a:latin typeface="Calibri"/>
                <a:cs typeface="Calibri"/>
              </a:rPr>
              <a:t>Environnement</a:t>
            </a:r>
            <a:endParaRPr sz="2400" dirty="0">
              <a:latin typeface="Calibri"/>
              <a:cs typeface="Calibri"/>
            </a:endParaRPr>
          </a:p>
          <a:p>
            <a:pPr marL="469900" indent="-457200">
              <a:lnSpc>
                <a:spcPct val="100000"/>
              </a:lnSpc>
              <a:spcBef>
                <a:spcPts val="580"/>
              </a:spcBef>
              <a:buAutoNum type="arabicPeriod"/>
              <a:tabLst>
                <a:tab pos="469900" algn="l"/>
                <a:tab pos="470534" algn="l"/>
              </a:tabLst>
            </a:pPr>
            <a:r>
              <a:rPr sz="2400" b="1" spc="-5" dirty="0">
                <a:latin typeface="Calibri"/>
                <a:cs typeface="Calibri"/>
              </a:rPr>
              <a:t>Mémoire et</a:t>
            </a:r>
            <a:r>
              <a:rPr sz="2400" b="1" spc="-45" dirty="0">
                <a:latin typeface="Calibri"/>
                <a:cs typeface="Calibri"/>
              </a:rPr>
              <a:t> </a:t>
            </a:r>
            <a:r>
              <a:rPr sz="2400" b="1" spc="-15" dirty="0">
                <a:latin typeface="Calibri"/>
                <a:cs typeface="Calibri"/>
              </a:rPr>
              <a:t>citoyenneté</a:t>
            </a:r>
            <a:endParaRPr sz="2400" dirty="0">
              <a:latin typeface="Calibri"/>
              <a:cs typeface="Calibri"/>
            </a:endParaRPr>
          </a:p>
          <a:p>
            <a:pPr marL="469900" indent="-457200">
              <a:lnSpc>
                <a:spcPct val="100000"/>
              </a:lnSpc>
              <a:spcBef>
                <a:spcPts val="575"/>
              </a:spcBef>
              <a:buAutoNum type="arabicPeriod"/>
              <a:tabLst>
                <a:tab pos="469900" algn="l"/>
                <a:tab pos="470534" algn="l"/>
              </a:tabLst>
            </a:pPr>
            <a:r>
              <a:rPr sz="2400" b="1" spc="-5" dirty="0">
                <a:latin typeface="Calibri"/>
                <a:cs typeface="Calibri"/>
              </a:rPr>
              <a:t>Solidarité</a:t>
            </a:r>
            <a:endParaRPr sz="2400" dirty="0">
              <a:latin typeface="Calibri"/>
              <a:cs typeface="Calibri"/>
            </a:endParaRPr>
          </a:p>
          <a:p>
            <a:pPr marL="469900" indent="-457200">
              <a:lnSpc>
                <a:spcPct val="100000"/>
              </a:lnSpc>
              <a:spcBef>
                <a:spcPts val="580"/>
              </a:spcBef>
              <a:buAutoNum type="arabicPeriod"/>
              <a:tabLst>
                <a:tab pos="469900" algn="l"/>
                <a:tab pos="470534" algn="l"/>
              </a:tabLst>
            </a:pPr>
            <a:r>
              <a:rPr sz="2400" b="1" dirty="0">
                <a:latin typeface="Calibri"/>
                <a:cs typeface="Calibri"/>
              </a:rPr>
              <a:t>Sport</a:t>
            </a:r>
            <a:endParaRPr sz="2400" dirty="0">
              <a:latin typeface="Calibri"/>
              <a:cs typeface="Calibri"/>
            </a:endParaRPr>
          </a:p>
          <a:p>
            <a:pPr marL="469900" indent="-457200">
              <a:lnSpc>
                <a:spcPct val="100000"/>
              </a:lnSpc>
              <a:spcBef>
                <a:spcPts val="575"/>
              </a:spcBef>
              <a:buAutoNum type="arabicPeriod"/>
              <a:tabLst>
                <a:tab pos="469900" algn="l"/>
                <a:tab pos="470534" algn="l"/>
              </a:tabLst>
            </a:pPr>
            <a:r>
              <a:rPr sz="2400" b="1" spc="-15" dirty="0">
                <a:latin typeface="Calibri"/>
                <a:cs typeface="Calibri"/>
              </a:rPr>
              <a:t>Santé</a:t>
            </a:r>
            <a:endParaRPr sz="2400" dirty="0">
              <a:latin typeface="Calibri"/>
              <a:cs typeface="Calibri"/>
            </a:endParaRPr>
          </a:p>
          <a:p>
            <a:pPr marL="469900" indent="-457200">
              <a:lnSpc>
                <a:spcPct val="100000"/>
              </a:lnSpc>
              <a:spcBef>
                <a:spcPts val="575"/>
              </a:spcBef>
              <a:buAutoNum type="arabicPeriod"/>
              <a:tabLst>
                <a:tab pos="469900" algn="l"/>
                <a:tab pos="470534" algn="l"/>
              </a:tabLst>
            </a:pPr>
            <a:r>
              <a:rPr sz="2400" b="1" spc="-10" dirty="0">
                <a:latin typeface="Calibri"/>
                <a:cs typeface="Calibri"/>
              </a:rPr>
              <a:t>Développement</a:t>
            </a:r>
            <a:r>
              <a:rPr sz="2400" b="1" spc="-30" dirty="0">
                <a:latin typeface="Calibri"/>
                <a:cs typeface="Calibri"/>
              </a:rPr>
              <a:t> </a:t>
            </a:r>
            <a:r>
              <a:rPr sz="2400" b="1" spc="-10" dirty="0">
                <a:latin typeface="Calibri"/>
                <a:cs typeface="Calibri"/>
              </a:rPr>
              <a:t>international</a:t>
            </a:r>
            <a:endParaRPr lang="fr-FR" sz="2400" b="1" spc="-10" dirty="0">
              <a:latin typeface="Calibri"/>
              <a:cs typeface="Calibri"/>
            </a:endParaRPr>
          </a:p>
          <a:p>
            <a:pPr marL="469900" indent="-457200">
              <a:lnSpc>
                <a:spcPct val="100000"/>
              </a:lnSpc>
              <a:spcBef>
                <a:spcPts val="575"/>
              </a:spcBef>
              <a:buAutoNum type="arabicPeriod"/>
              <a:tabLst>
                <a:tab pos="469900" algn="l"/>
                <a:tab pos="470534" algn="l"/>
              </a:tabLst>
            </a:pPr>
            <a:r>
              <a:rPr lang="fr-FR" sz="2400" b="1" spc="-10" dirty="0">
                <a:latin typeface="Calibri"/>
                <a:cs typeface="Calibri"/>
              </a:rPr>
              <a:t>Citoyenneté européenne</a:t>
            </a:r>
            <a:endParaRPr sz="2400" dirty="0">
              <a:latin typeface="Calibri"/>
              <a:cs typeface="Calibri"/>
            </a:endParaRPr>
          </a:p>
        </p:txBody>
      </p:sp>
      <p:sp>
        <p:nvSpPr>
          <p:cNvPr id="3" name="object 3"/>
          <p:cNvSpPr txBox="1">
            <a:spLocks noGrp="1"/>
          </p:cNvSpPr>
          <p:nvPr>
            <p:ph type="title"/>
          </p:nvPr>
        </p:nvSpPr>
        <p:spPr>
          <a:xfrm>
            <a:off x="755904" y="477012"/>
            <a:ext cx="7931150" cy="772006"/>
          </a:xfrm>
          <a:prstGeom prst="rect">
            <a:avLst/>
          </a:prstGeom>
          <a:solidFill>
            <a:srgbClr val="00A9C2"/>
          </a:solidFill>
        </p:spPr>
        <p:txBody>
          <a:bodyPr vert="horz" wrap="square" lIns="0" tIns="2540" rIns="0" bIns="0" rtlCol="0">
            <a:spAutoFit/>
          </a:bodyPr>
          <a:lstStyle/>
          <a:p>
            <a:pPr>
              <a:lnSpc>
                <a:spcPct val="100000"/>
              </a:lnSpc>
              <a:spcBef>
                <a:spcPts val="20"/>
              </a:spcBef>
            </a:pPr>
            <a:endParaRPr sz="2600" dirty="0">
              <a:latin typeface="Times New Roman"/>
              <a:cs typeface="Times New Roman"/>
            </a:endParaRPr>
          </a:p>
          <a:p>
            <a:pPr marL="728980">
              <a:lnSpc>
                <a:spcPct val="100000"/>
              </a:lnSpc>
              <a:tabLst>
                <a:tab pos="5991225" algn="l"/>
              </a:tabLst>
            </a:pPr>
            <a:r>
              <a:rPr spc="-10" dirty="0"/>
              <a:t>DES </a:t>
            </a:r>
            <a:r>
              <a:rPr spc="-5" dirty="0"/>
              <a:t>EXEMPLES POUR </a:t>
            </a:r>
            <a:r>
              <a:rPr spc="-10" dirty="0"/>
              <a:t>CHAQUE</a:t>
            </a:r>
            <a:r>
              <a:rPr spc="10" dirty="0"/>
              <a:t> </a:t>
            </a:r>
            <a:r>
              <a:rPr dirty="0"/>
              <a:t>AXE </a:t>
            </a:r>
            <a:r>
              <a:rPr spc="-5" dirty="0"/>
              <a:t>DE</a:t>
            </a:r>
            <a:r>
              <a:rPr lang="fr-FR" spc="-5" dirty="0"/>
              <a:t> </a:t>
            </a:r>
            <a:r>
              <a:rPr spc="-5" dirty="0"/>
              <a:t>MISSION</a:t>
            </a:r>
            <a:r>
              <a:rPr spc="-20" dirty="0"/>
              <a:t> </a:t>
            </a:r>
            <a:r>
              <a:rPr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736" y="140207"/>
            <a:ext cx="8639810" cy="462280"/>
          </a:xfrm>
          <a:prstGeom prst="rect">
            <a:avLst/>
          </a:prstGeom>
          <a:solidFill>
            <a:srgbClr val="00A9C2"/>
          </a:solidFill>
          <a:ln w="9144">
            <a:solidFill>
              <a:srgbClr val="92D050"/>
            </a:solidFill>
          </a:ln>
        </p:spPr>
        <p:txBody>
          <a:bodyPr vert="horz" wrap="square" lIns="0" tIns="26034" rIns="0" bIns="0" rtlCol="0">
            <a:spAutoFit/>
          </a:bodyPr>
          <a:lstStyle/>
          <a:p>
            <a:pPr marL="2342515">
              <a:lnSpc>
                <a:spcPct val="100000"/>
              </a:lnSpc>
              <a:spcBef>
                <a:spcPts val="204"/>
              </a:spcBef>
            </a:pPr>
            <a:r>
              <a:rPr dirty="0"/>
              <a:t>AXE 1 </a:t>
            </a:r>
            <a:r>
              <a:rPr spc="-25" dirty="0"/>
              <a:t>-EDUCATION </a:t>
            </a:r>
            <a:r>
              <a:rPr spc="-5" dirty="0"/>
              <a:t>POUR </a:t>
            </a:r>
            <a:r>
              <a:rPr spc="-20" dirty="0"/>
              <a:t>TOUS</a:t>
            </a:r>
          </a:p>
        </p:txBody>
      </p:sp>
      <p:sp>
        <p:nvSpPr>
          <p:cNvPr id="3" name="object 3"/>
          <p:cNvSpPr/>
          <p:nvPr/>
        </p:nvSpPr>
        <p:spPr>
          <a:xfrm>
            <a:off x="173088" y="683259"/>
            <a:ext cx="8857500" cy="332536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342769" y="676909"/>
            <a:ext cx="0" cy="2680335"/>
          </a:xfrm>
          <a:custGeom>
            <a:avLst/>
            <a:gdLst/>
            <a:ahLst/>
            <a:cxnLst/>
            <a:rect l="l" t="t" r="r" b="b"/>
            <a:pathLst>
              <a:path h="2680335">
                <a:moveTo>
                  <a:pt x="0" y="0"/>
                </a:moveTo>
                <a:lnTo>
                  <a:pt x="0" y="2680131"/>
                </a:lnTo>
              </a:path>
            </a:pathLst>
          </a:custGeom>
          <a:ln w="6095">
            <a:solidFill>
              <a:srgbClr val="FFFFFF"/>
            </a:solidFill>
          </a:ln>
        </p:spPr>
        <p:txBody>
          <a:bodyPr wrap="square" lIns="0" tIns="0" rIns="0" bIns="0" rtlCol="0"/>
          <a:lstStyle/>
          <a:p>
            <a:endParaRPr/>
          </a:p>
        </p:txBody>
      </p:sp>
      <p:sp>
        <p:nvSpPr>
          <p:cNvPr id="5" name="object 5"/>
          <p:cNvSpPr/>
          <p:nvPr/>
        </p:nvSpPr>
        <p:spPr>
          <a:xfrm>
            <a:off x="173088" y="676909"/>
            <a:ext cx="0" cy="3350895"/>
          </a:xfrm>
          <a:custGeom>
            <a:avLst/>
            <a:gdLst/>
            <a:ahLst/>
            <a:cxnLst/>
            <a:rect l="l" t="t" r="r" b="b"/>
            <a:pathLst>
              <a:path h="3350895">
                <a:moveTo>
                  <a:pt x="0" y="0"/>
                </a:moveTo>
                <a:lnTo>
                  <a:pt x="0" y="3350767"/>
                </a:lnTo>
              </a:path>
            </a:pathLst>
          </a:custGeom>
          <a:ln w="12700">
            <a:solidFill>
              <a:srgbClr val="FFFFFF"/>
            </a:solidFill>
          </a:ln>
        </p:spPr>
        <p:txBody>
          <a:bodyPr wrap="square" lIns="0" tIns="0" rIns="0" bIns="0" rtlCol="0"/>
          <a:lstStyle/>
          <a:p>
            <a:endParaRPr/>
          </a:p>
        </p:txBody>
      </p:sp>
      <p:sp>
        <p:nvSpPr>
          <p:cNvPr id="6" name="object 6"/>
          <p:cNvSpPr/>
          <p:nvPr/>
        </p:nvSpPr>
        <p:spPr>
          <a:xfrm>
            <a:off x="9030081" y="676909"/>
            <a:ext cx="0" cy="3350895"/>
          </a:xfrm>
          <a:custGeom>
            <a:avLst/>
            <a:gdLst/>
            <a:ahLst/>
            <a:cxnLst/>
            <a:rect l="l" t="t" r="r" b="b"/>
            <a:pathLst>
              <a:path h="3350895">
                <a:moveTo>
                  <a:pt x="0" y="0"/>
                </a:moveTo>
                <a:lnTo>
                  <a:pt x="0" y="3350767"/>
                </a:lnTo>
              </a:path>
            </a:pathLst>
          </a:custGeom>
          <a:ln w="12700">
            <a:solidFill>
              <a:srgbClr val="FFFFFF"/>
            </a:solidFill>
          </a:ln>
        </p:spPr>
        <p:txBody>
          <a:bodyPr wrap="square" lIns="0" tIns="0" rIns="0" bIns="0" rtlCol="0"/>
          <a:lstStyle/>
          <a:p>
            <a:endParaRPr/>
          </a:p>
        </p:txBody>
      </p:sp>
      <p:sp>
        <p:nvSpPr>
          <p:cNvPr id="7" name="object 7"/>
          <p:cNvSpPr/>
          <p:nvPr/>
        </p:nvSpPr>
        <p:spPr>
          <a:xfrm>
            <a:off x="166738" y="683259"/>
            <a:ext cx="8870315" cy="0"/>
          </a:xfrm>
          <a:custGeom>
            <a:avLst/>
            <a:gdLst/>
            <a:ahLst/>
            <a:cxnLst/>
            <a:rect l="l" t="t" r="r" b="b"/>
            <a:pathLst>
              <a:path w="8870315">
                <a:moveTo>
                  <a:pt x="0" y="0"/>
                </a:moveTo>
                <a:lnTo>
                  <a:pt x="8869692" y="0"/>
                </a:lnTo>
              </a:path>
            </a:pathLst>
          </a:custGeom>
          <a:ln w="12700">
            <a:solidFill>
              <a:srgbClr val="FFFFFF"/>
            </a:solidFill>
          </a:ln>
        </p:spPr>
        <p:txBody>
          <a:bodyPr wrap="square" lIns="0" tIns="0" rIns="0" bIns="0" rtlCol="0"/>
          <a:lstStyle/>
          <a:p>
            <a:endParaRPr/>
          </a:p>
        </p:txBody>
      </p:sp>
      <p:sp>
        <p:nvSpPr>
          <p:cNvPr id="8" name="object 8"/>
          <p:cNvSpPr/>
          <p:nvPr/>
        </p:nvSpPr>
        <p:spPr>
          <a:xfrm>
            <a:off x="166738" y="4008628"/>
            <a:ext cx="8870315" cy="0"/>
          </a:xfrm>
          <a:custGeom>
            <a:avLst/>
            <a:gdLst/>
            <a:ahLst/>
            <a:cxnLst/>
            <a:rect l="l" t="t" r="r" b="b"/>
            <a:pathLst>
              <a:path w="8870315">
                <a:moveTo>
                  <a:pt x="0" y="0"/>
                </a:moveTo>
                <a:lnTo>
                  <a:pt x="8869692"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489000" y="1868125"/>
            <a:ext cx="1607185" cy="868044"/>
          </a:xfrm>
          <a:prstGeom prst="rect">
            <a:avLst/>
          </a:prstGeom>
        </p:spPr>
        <p:txBody>
          <a:bodyPr vert="horz" wrap="square" lIns="0" tIns="67945" rIns="0" bIns="0" rtlCol="0">
            <a:spAutoFit/>
          </a:bodyPr>
          <a:lstStyle/>
          <a:p>
            <a:pPr algn="ctr">
              <a:lnSpc>
                <a:spcPct val="100000"/>
              </a:lnSpc>
              <a:spcBef>
                <a:spcPts val="535"/>
              </a:spcBef>
            </a:pPr>
            <a:r>
              <a:rPr sz="2400" b="1" spc="-10" dirty="0">
                <a:latin typeface="Calibri"/>
                <a:cs typeface="Calibri"/>
              </a:rPr>
              <a:t>Exemples</a:t>
            </a:r>
            <a:r>
              <a:rPr sz="2400" b="1" spc="-90" dirty="0">
                <a:latin typeface="Calibri"/>
                <a:cs typeface="Calibri"/>
              </a:rPr>
              <a:t> </a:t>
            </a:r>
            <a:r>
              <a:rPr sz="2400" b="1" dirty="0">
                <a:latin typeface="Calibri"/>
                <a:cs typeface="Calibri"/>
              </a:rPr>
              <a:t>de</a:t>
            </a:r>
            <a:endParaRPr sz="2400">
              <a:latin typeface="Calibri"/>
              <a:cs typeface="Calibri"/>
            </a:endParaRPr>
          </a:p>
          <a:p>
            <a:pPr marR="62230" algn="ctr">
              <a:lnSpc>
                <a:spcPct val="100000"/>
              </a:lnSpc>
              <a:spcBef>
                <a:spcPts val="434"/>
              </a:spcBef>
            </a:pPr>
            <a:r>
              <a:rPr sz="2400" b="1" spc="-5" dirty="0">
                <a:latin typeface="Calibri"/>
                <a:cs typeface="Calibri"/>
              </a:rPr>
              <a:t>mission</a:t>
            </a:r>
            <a:endParaRPr sz="2400">
              <a:latin typeface="Calibri"/>
              <a:cs typeface="Calibri"/>
            </a:endParaRPr>
          </a:p>
        </p:txBody>
      </p:sp>
      <p:sp>
        <p:nvSpPr>
          <p:cNvPr id="10" name="object 10"/>
          <p:cNvSpPr txBox="1"/>
          <p:nvPr/>
        </p:nvSpPr>
        <p:spPr>
          <a:xfrm>
            <a:off x="2375407" y="549661"/>
            <a:ext cx="5451475" cy="1938020"/>
          </a:xfrm>
          <a:prstGeom prst="rect">
            <a:avLst/>
          </a:prstGeom>
        </p:spPr>
        <p:txBody>
          <a:bodyPr vert="horz" wrap="square" lIns="0" tIns="144145" rIns="0" bIns="0" rtlCol="0">
            <a:spAutoFit/>
          </a:bodyPr>
          <a:lstStyle/>
          <a:p>
            <a:pPr marL="355600" indent="-342900">
              <a:lnSpc>
                <a:spcPct val="100000"/>
              </a:lnSpc>
              <a:spcBef>
                <a:spcPts val="1135"/>
              </a:spcBef>
              <a:buFont typeface="Courier New"/>
              <a:buChar char="o"/>
              <a:tabLst>
                <a:tab pos="355600" algn="l"/>
              </a:tabLst>
            </a:pPr>
            <a:r>
              <a:rPr sz="2400" b="1" spc="-15" dirty="0">
                <a:latin typeface="Calibri"/>
                <a:cs typeface="Calibri"/>
              </a:rPr>
              <a:t>Lutte contre</a:t>
            </a:r>
            <a:r>
              <a:rPr sz="2400" b="1" dirty="0">
                <a:latin typeface="Calibri"/>
                <a:cs typeface="Calibri"/>
              </a:rPr>
              <a:t> </a:t>
            </a:r>
            <a:r>
              <a:rPr sz="2400" b="1" spc="-5" dirty="0">
                <a:latin typeface="Calibri"/>
                <a:cs typeface="Calibri"/>
              </a:rPr>
              <a:t>l’illettrisme</a:t>
            </a:r>
            <a:endParaRPr sz="2400" dirty="0">
              <a:latin typeface="Calibri"/>
              <a:cs typeface="Calibri"/>
            </a:endParaRPr>
          </a:p>
          <a:p>
            <a:pPr marL="355600" indent="-342900">
              <a:lnSpc>
                <a:spcPct val="100000"/>
              </a:lnSpc>
              <a:spcBef>
                <a:spcPts val="1035"/>
              </a:spcBef>
              <a:buFont typeface="Courier New"/>
              <a:buChar char="o"/>
              <a:tabLst>
                <a:tab pos="355600" algn="l"/>
              </a:tabLst>
            </a:pPr>
            <a:r>
              <a:rPr sz="2400" b="1" spc="-15" dirty="0">
                <a:latin typeface="Calibri"/>
                <a:cs typeface="Calibri"/>
              </a:rPr>
              <a:t>Réduire </a:t>
            </a:r>
            <a:r>
              <a:rPr sz="2400" b="1" dirty="0">
                <a:latin typeface="Calibri"/>
                <a:cs typeface="Calibri"/>
              </a:rPr>
              <a:t>la </a:t>
            </a:r>
            <a:r>
              <a:rPr sz="2400" b="1" spc="-15" dirty="0">
                <a:latin typeface="Calibri"/>
                <a:cs typeface="Calibri"/>
              </a:rPr>
              <a:t>fracture</a:t>
            </a:r>
            <a:r>
              <a:rPr sz="2400" b="1" spc="-20" dirty="0">
                <a:latin typeface="Calibri"/>
                <a:cs typeface="Calibri"/>
              </a:rPr>
              <a:t> </a:t>
            </a:r>
            <a:r>
              <a:rPr sz="2400" b="1" spc="-5" dirty="0">
                <a:latin typeface="Calibri"/>
                <a:cs typeface="Calibri"/>
              </a:rPr>
              <a:t>numérique</a:t>
            </a:r>
            <a:endParaRPr sz="2400" dirty="0">
              <a:latin typeface="Calibri"/>
              <a:cs typeface="Calibri"/>
            </a:endParaRPr>
          </a:p>
          <a:p>
            <a:pPr marL="355600" marR="5080" indent="-342900">
              <a:lnSpc>
                <a:spcPct val="115100"/>
              </a:lnSpc>
              <a:spcBef>
                <a:spcPts val="595"/>
              </a:spcBef>
              <a:buFont typeface="Courier New"/>
              <a:buChar char="o"/>
              <a:tabLst>
                <a:tab pos="355600" algn="l"/>
              </a:tabLst>
            </a:pPr>
            <a:r>
              <a:rPr sz="2400" b="1" spc="-10" dirty="0">
                <a:latin typeface="Calibri"/>
                <a:cs typeface="Calibri"/>
              </a:rPr>
              <a:t>Participer </a:t>
            </a:r>
            <a:r>
              <a:rPr sz="2400" b="1" dirty="0">
                <a:latin typeface="Calibri"/>
                <a:cs typeface="Calibri"/>
              </a:rPr>
              <a:t>à la </a:t>
            </a:r>
            <a:r>
              <a:rPr sz="2400" b="1" spc="-15" dirty="0">
                <a:latin typeface="Calibri"/>
                <a:cs typeface="Calibri"/>
              </a:rPr>
              <a:t>réussite </a:t>
            </a:r>
            <a:r>
              <a:rPr sz="2400" b="1" spc="-5" dirty="0">
                <a:latin typeface="Calibri"/>
                <a:cs typeface="Calibri"/>
              </a:rPr>
              <a:t>en milieu scolaire  </a:t>
            </a:r>
            <a:r>
              <a:rPr sz="2400" b="1" spc="-10" dirty="0">
                <a:latin typeface="Calibri"/>
                <a:cs typeface="Calibri"/>
              </a:rPr>
              <a:t>notamment auprès </a:t>
            </a:r>
            <a:r>
              <a:rPr sz="2400" b="1" dirty="0">
                <a:latin typeface="Calibri"/>
                <a:cs typeface="Calibri"/>
              </a:rPr>
              <a:t>des </a:t>
            </a:r>
            <a:r>
              <a:rPr sz="2400" b="1" spc="-5" dirty="0">
                <a:latin typeface="Calibri"/>
                <a:cs typeface="Calibri"/>
              </a:rPr>
              <a:t>publics</a:t>
            </a:r>
            <a:r>
              <a:rPr sz="2400" b="1" spc="10" dirty="0">
                <a:latin typeface="Calibri"/>
                <a:cs typeface="Calibri"/>
              </a:rPr>
              <a:t> </a:t>
            </a:r>
            <a:r>
              <a:rPr sz="2400" b="1" spc="-10" dirty="0">
                <a:latin typeface="Calibri"/>
                <a:cs typeface="Calibri"/>
              </a:rPr>
              <a:t>fragiles</a:t>
            </a:r>
            <a:endParaRPr sz="2400" dirty="0">
              <a:latin typeface="Calibri"/>
              <a:cs typeface="Calibri"/>
            </a:endParaRPr>
          </a:p>
        </p:txBody>
      </p:sp>
      <p:sp>
        <p:nvSpPr>
          <p:cNvPr id="11" name="object 11"/>
          <p:cNvSpPr txBox="1"/>
          <p:nvPr/>
        </p:nvSpPr>
        <p:spPr>
          <a:xfrm>
            <a:off x="8439911" y="6477685"/>
            <a:ext cx="155575" cy="153035"/>
          </a:xfrm>
          <a:prstGeom prst="rect">
            <a:avLst/>
          </a:prstGeom>
        </p:spPr>
        <p:txBody>
          <a:bodyPr vert="horz" wrap="square" lIns="0" tIns="0" rIns="0" bIns="0" rtlCol="0">
            <a:spAutoFit/>
          </a:bodyPr>
          <a:lstStyle/>
          <a:p>
            <a:pPr>
              <a:lnSpc>
                <a:spcPts val="1140"/>
              </a:lnSpc>
            </a:pPr>
            <a:r>
              <a:rPr sz="1200" dirty="0">
                <a:solidFill>
                  <a:srgbClr val="888888"/>
                </a:solidFill>
                <a:latin typeface="Calibri"/>
                <a:cs typeface="Calibri"/>
              </a:rPr>
              <a:t>25</a:t>
            </a:r>
            <a:endParaRPr sz="1200">
              <a:latin typeface="Calibri"/>
              <a:cs typeface="Calibri"/>
            </a:endParaRPr>
          </a:p>
        </p:txBody>
      </p:sp>
      <p:sp>
        <p:nvSpPr>
          <p:cNvPr id="12" name="object 12"/>
          <p:cNvSpPr/>
          <p:nvPr/>
        </p:nvSpPr>
        <p:spPr>
          <a:xfrm>
            <a:off x="173088" y="3357041"/>
            <a:ext cx="4860290" cy="664845"/>
          </a:xfrm>
          <a:custGeom>
            <a:avLst/>
            <a:gdLst/>
            <a:ahLst/>
            <a:cxnLst/>
            <a:rect l="l" t="t" r="r" b="b"/>
            <a:pathLst>
              <a:path w="4860290" h="664845">
                <a:moveTo>
                  <a:pt x="0" y="664540"/>
                </a:moveTo>
                <a:lnTo>
                  <a:pt x="4859909" y="664540"/>
                </a:lnTo>
                <a:lnTo>
                  <a:pt x="4859909" y="0"/>
                </a:lnTo>
                <a:lnTo>
                  <a:pt x="0" y="0"/>
                </a:lnTo>
                <a:lnTo>
                  <a:pt x="0" y="664540"/>
                </a:lnTo>
                <a:close/>
              </a:path>
            </a:pathLst>
          </a:custGeom>
          <a:solidFill>
            <a:srgbClr val="00A9C2"/>
          </a:solidFill>
        </p:spPr>
        <p:txBody>
          <a:bodyPr wrap="square" lIns="0" tIns="0" rIns="0" bIns="0" rtlCol="0"/>
          <a:lstStyle/>
          <a:p>
            <a:endParaRPr/>
          </a:p>
        </p:txBody>
      </p:sp>
      <p:sp>
        <p:nvSpPr>
          <p:cNvPr id="13" name="object 13"/>
          <p:cNvSpPr/>
          <p:nvPr/>
        </p:nvSpPr>
        <p:spPr>
          <a:xfrm>
            <a:off x="5033009" y="3357041"/>
            <a:ext cx="3997325" cy="664845"/>
          </a:xfrm>
          <a:custGeom>
            <a:avLst/>
            <a:gdLst/>
            <a:ahLst/>
            <a:cxnLst/>
            <a:rect l="l" t="t" r="r" b="b"/>
            <a:pathLst>
              <a:path w="3997325" h="664845">
                <a:moveTo>
                  <a:pt x="0" y="664540"/>
                </a:moveTo>
                <a:lnTo>
                  <a:pt x="3997070" y="664540"/>
                </a:lnTo>
                <a:lnTo>
                  <a:pt x="3997070" y="0"/>
                </a:lnTo>
                <a:lnTo>
                  <a:pt x="0" y="0"/>
                </a:lnTo>
                <a:lnTo>
                  <a:pt x="0" y="664540"/>
                </a:lnTo>
                <a:close/>
              </a:path>
            </a:pathLst>
          </a:custGeom>
          <a:solidFill>
            <a:srgbClr val="00A9C2"/>
          </a:solidFill>
        </p:spPr>
        <p:txBody>
          <a:bodyPr wrap="square" lIns="0" tIns="0" rIns="0" bIns="0" rtlCol="0"/>
          <a:lstStyle/>
          <a:p>
            <a:endParaRPr/>
          </a:p>
        </p:txBody>
      </p:sp>
      <p:sp>
        <p:nvSpPr>
          <p:cNvPr id="14" name="object 14"/>
          <p:cNvSpPr/>
          <p:nvPr/>
        </p:nvSpPr>
        <p:spPr>
          <a:xfrm>
            <a:off x="5033009" y="3350640"/>
            <a:ext cx="0" cy="671195"/>
          </a:xfrm>
          <a:custGeom>
            <a:avLst/>
            <a:gdLst/>
            <a:ahLst/>
            <a:cxnLst/>
            <a:rect l="l" t="t" r="r" b="b"/>
            <a:pathLst>
              <a:path h="671195">
                <a:moveTo>
                  <a:pt x="0" y="0"/>
                </a:moveTo>
                <a:lnTo>
                  <a:pt x="0" y="670890"/>
                </a:lnTo>
              </a:path>
            </a:pathLst>
          </a:custGeom>
          <a:ln w="12700">
            <a:solidFill>
              <a:srgbClr val="FFFFFF"/>
            </a:solidFill>
          </a:ln>
        </p:spPr>
        <p:txBody>
          <a:bodyPr wrap="square" lIns="0" tIns="0" rIns="0" bIns="0" rtlCol="0"/>
          <a:lstStyle/>
          <a:p>
            <a:endParaRPr/>
          </a:p>
        </p:txBody>
      </p:sp>
      <p:sp>
        <p:nvSpPr>
          <p:cNvPr id="15" name="object 15"/>
          <p:cNvSpPr/>
          <p:nvPr/>
        </p:nvSpPr>
        <p:spPr>
          <a:xfrm>
            <a:off x="173088" y="3350640"/>
            <a:ext cx="0" cy="690245"/>
          </a:xfrm>
          <a:custGeom>
            <a:avLst/>
            <a:gdLst/>
            <a:ahLst/>
            <a:cxnLst/>
            <a:rect l="l" t="t" r="r" b="b"/>
            <a:pathLst>
              <a:path h="690245">
                <a:moveTo>
                  <a:pt x="0" y="0"/>
                </a:moveTo>
                <a:lnTo>
                  <a:pt x="0" y="689991"/>
                </a:lnTo>
              </a:path>
            </a:pathLst>
          </a:custGeom>
          <a:ln w="12700">
            <a:solidFill>
              <a:srgbClr val="FFFFFF"/>
            </a:solidFill>
          </a:ln>
        </p:spPr>
        <p:txBody>
          <a:bodyPr wrap="square" lIns="0" tIns="0" rIns="0" bIns="0" rtlCol="0"/>
          <a:lstStyle/>
          <a:p>
            <a:endParaRPr/>
          </a:p>
        </p:txBody>
      </p:sp>
      <p:sp>
        <p:nvSpPr>
          <p:cNvPr id="16" name="object 16"/>
          <p:cNvSpPr/>
          <p:nvPr/>
        </p:nvSpPr>
        <p:spPr>
          <a:xfrm>
            <a:off x="9030081" y="3350640"/>
            <a:ext cx="0" cy="690245"/>
          </a:xfrm>
          <a:custGeom>
            <a:avLst/>
            <a:gdLst/>
            <a:ahLst/>
            <a:cxnLst/>
            <a:rect l="l" t="t" r="r" b="b"/>
            <a:pathLst>
              <a:path h="690245">
                <a:moveTo>
                  <a:pt x="0" y="0"/>
                </a:moveTo>
                <a:lnTo>
                  <a:pt x="0" y="689991"/>
                </a:lnTo>
              </a:path>
            </a:pathLst>
          </a:custGeom>
          <a:ln w="12700">
            <a:solidFill>
              <a:srgbClr val="FFFFFF"/>
            </a:solidFill>
          </a:ln>
        </p:spPr>
        <p:txBody>
          <a:bodyPr wrap="square" lIns="0" tIns="0" rIns="0" bIns="0" rtlCol="0"/>
          <a:lstStyle/>
          <a:p>
            <a:endParaRPr/>
          </a:p>
        </p:txBody>
      </p:sp>
      <p:sp>
        <p:nvSpPr>
          <p:cNvPr id="17" name="object 17"/>
          <p:cNvSpPr/>
          <p:nvPr/>
        </p:nvSpPr>
        <p:spPr>
          <a:xfrm>
            <a:off x="166738" y="3356990"/>
            <a:ext cx="8870315" cy="0"/>
          </a:xfrm>
          <a:custGeom>
            <a:avLst/>
            <a:gdLst/>
            <a:ahLst/>
            <a:cxnLst/>
            <a:rect l="l" t="t" r="r" b="b"/>
            <a:pathLst>
              <a:path w="8870315">
                <a:moveTo>
                  <a:pt x="0" y="0"/>
                </a:moveTo>
                <a:lnTo>
                  <a:pt x="8869692" y="0"/>
                </a:lnTo>
              </a:path>
            </a:pathLst>
          </a:custGeom>
          <a:ln w="12700">
            <a:solidFill>
              <a:srgbClr val="FFFFFF"/>
            </a:solidFill>
          </a:ln>
        </p:spPr>
        <p:txBody>
          <a:bodyPr wrap="square" lIns="0" tIns="0" rIns="0" bIns="0" rtlCol="0"/>
          <a:lstStyle/>
          <a:p>
            <a:endParaRPr/>
          </a:p>
        </p:txBody>
      </p:sp>
      <p:sp>
        <p:nvSpPr>
          <p:cNvPr id="18" name="object 18"/>
          <p:cNvSpPr/>
          <p:nvPr/>
        </p:nvSpPr>
        <p:spPr>
          <a:xfrm>
            <a:off x="166738" y="4021582"/>
            <a:ext cx="8870315" cy="0"/>
          </a:xfrm>
          <a:custGeom>
            <a:avLst/>
            <a:gdLst/>
            <a:ahLst/>
            <a:cxnLst/>
            <a:rect l="l" t="t" r="r" b="b"/>
            <a:pathLst>
              <a:path w="8870315">
                <a:moveTo>
                  <a:pt x="0" y="0"/>
                </a:moveTo>
                <a:lnTo>
                  <a:pt x="8869692" y="0"/>
                </a:lnTo>
              </a:path>
            </a:pathLst>
          </a:custGeom>
          <a:ln w="38100">
            <a:solidFill>
              <a:srgbClr val="FFFFFF"/>
            </a:solidFill>
          </a:ln>
        </p:spPr>
        <p:txBody>
          <a:bodyPr wrap="square" lIns="0" tIns="0" rIns="0" bIns="0" rtlCol="0"/>
          <a:lstStyle/>
          <a:p>
            <a:endParaRPr/>
          </a:p>
        </p:txBody>
      </p:sp>
      <p:sp>
        <p:nvSpPr>
          <p:cNvPr id="19" name="object 19"/>
          <p:cNvSpPr txBox="1"/>
          <p:nvPr/>
        </p:nvSpPr>
        <p:spPr>
          <a:xfrm>
            <a:off x="2146807" y="3375786"/>
            <a:ext cx="91376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POSSIB</a:t>
            </a:r>
            <a:r>
              <a:rPr sz="1800" b="1" spc="-10" dirty="0">
                <a:latin typeface="Calibri"/>
                <a:cs typeface="Calibri"/>
              </a:rPr>
              <a:t>L</a:t>
            </a:r>
            <a:r>
              <a:rPr sz="1800" b="1" dirty="0">
                <a:latin typeface="Calibri"/>
                <a:cs typeface="Calibri"/>
              </a:rPr>
              <a:t>E</a:t>
            </a:r>
            <a:endParaRPr sz="1800">
              <a:latin typeface="Calibri"/>
              <a:cs typeface="Calibri"/>
            </a:endParaRPr>
          </a:p>
        </p:txBody>
      </p:sp>
      <p:sp>
        <p:nvSpPr>
          <p:cNvPr id="20" name="object 20"/>
          <p:cNvSpPr txBox="1"/>
          <p:nvPr/>
        </p:nvSpPr>
        <p:spPr>
          <a:xfrm>
            <a:off x="6029325" y="3375786"/>
            <a:ext cx="200723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POINT </a:t>
            </a:r>
            <a:r>
              <a:rPr sz="1800" b="1" dirty="0">
                <a:latin typeface="Calibri"/>
                <a:cs typeface="Calibri"/>
              </a:rPr>
              <a:t>DE</a:t>
            </a:r>
            <a:r>
              <a:rPr sz="1800" b="1" spc="-55" dirty="0">
                <a:latin typeface="Calibri"/>
                <a:cs typeface="Calibri"/>
              </a:rPr>
              <a:t> </a:t>
            </a:r>
            <a:r>
              <a:rPr sz="1800" b="1" spc="-5" dirty="0">
                <a:latin typeface="Calibri"/>
                <a:cs typeface="Calibri"/>
              </a:rPr>
              <a:t>VIGILANCE</a:t>
            </a:r>
            <a:endParaRPr sz="1800">
              <a:latin typeface="Calibri"/>
              <a:cs typeface="Calibri"/>
            </a:endParaRPr>
          </a:p>
        </p:txBody>
      </p:sp>
      <p:sp>
        <p:nvSpPr>
          <p:cNvPr id="21" name="object 21"/>
          <p:cNvSpPr/>
          <p:nvPr/>
        </p:nvSpPr>
        <p:spPr>
          <a:xfrm>
            <a:off x="5024120" y="4015232"/>
            <a:ext cx="0" cy="2616200"/>
          </a:xfrm>
          <a:custGeom>
            <a:avLst/>
            <a:gdLst/>
            <a:ahLst/>
            <a:cxnLst/>
            <a:rect l="l" t="t" r="r" b="b"/>
            <a:pathLst>
              <a:path h="2616200">
                <a:moveTo>
                  <a:pt x="0" y="0"/>
                </a:moveTo>
                <a:lnTo>
                  <a:pt x="0" y="2616149"/>
                </a:lnTo>
              </a:path>
            </a:pathLst>
          </a:custGeom>
          <a:ln w="12700">
            <a:solidFill>
              <a:srgbClr val="FFFFFF"/>
            </a:solidFill>
          </a:ln>
        </p:spPr>
        <p:txBody>
          <a:bodyPr wrap="square" lIns="0" tIns="0" rIns="0" bIns="0" rtlCol="0"/>
          <a:lstStyle/>
          <a:p>
            <a:endParaRPr/>
          </a:p>
        </p:txBody>
      </p:sp>
      <p:sp>
        <p:nvSpPr>
          <p:cNvPr id="22" name="object 22"/>
          <p:cNvSpPr/>
          <p:nvPr/>
        </p:nvSpPr>
        <p:spPr>
          <a:xfrm>
            <a:off x="275526" y="4015232"/>
            <a:ext cx="0" cy="2616200"/>
          </a:xfrm>
          <a:custGeom>
            <a:avLst/>
            <a:gdLst/>
            <a:ahLst/>
            <a:cxnLst/>
            <a:rect l="l" t="t" r="r" b="b"/>
            <a:pathLst>
              <a:path h="2616200">
                <a:moveTo>
                  <a:pt x="0" y="0"/>
                </a:moveTo>
                <a:lnTo>
                  <a:pt x="0" y="2616149"/>
                </a:lnTo>
              </a:path>
            </a:pathLst>
          </a:custGeom>
          <a:ln w="12700">
            <a:solidFill>
              <a:srgbClr val="FFFFFF"/>
            </a:solidFill>
          </a:ln>
        </p:spPr>
        <p:txBody>
          <a:bodyPr wrap="square" lIns="0" tIns="0" rIns="0" bIns="0" rtlCol="0"/>
          <a:lstStyle/>
          <a:p>
            <a:endParaRPr/>
          </a:p>
        </p:txBody>
      </p:sp>
      <p:sp>
        <p:nvSpPr>
          <p:cNvPr id="23" name="object 23"/>
          <p:cNvSpPr/>
          <p:nvPr/>
        </p:nvSpPr>
        <p:spPr>
          <a:xfrm>
            <a:off x="8892540" y="4015232"/>
            <a:ext cx="0" cy="2616200"/>
          </a:xfrm>
          <a:custGeom>
            <a:avLst/>
            <a:gdLst/>
            <a:ahLst/>
            <a:cxnLst/>
            <a:rect l="l" t="t" r="r" b="b"/>
            <a:pathLst>
              <a:path h="2616200">
                <a:moveTo>
                  <a:pt x="0" y="0"/>
                </a:moveTo>
                <a:lnTo>
                  <a:pt x="0" y="2616149"/>
                </a:lnTo>
              </a:path>
            </a:pathLst>
          </a:custGeom>
          <a:ln w="12700">
            <a:solidFill>
              <a:srgbClr val="FFFFFF"/>
            </a:solidFill>
          </a:ln>
        </p:spPr>
        <p:txBody>
          <a:bodyPr wrap="square" lIns="0" tIns="0" rIns="0" bIns="0" rtlCol="0"/>
          <a:lstStyle/>
          <a:p>
            <a:endParaRPr/>
          </a:p>
        </p:txBody>
      </p:sp>
      <p:sp>
        <p:nvSpPr>
          <p:cNvPr id="24" name="object 24"/>
          <p:cNvSpPr/>
          <p:nvPr/>
        </p:nvSpPr>
        <p:spPr>
          <a:xfrm>
            <a:off x="269176" y="4021582"/>
            <a:ext cx="8630285" cy="0"/>
          </a:xfrm>
          <a:custGeom>
            <a:avLst/>
            <a:gdLst/>
            <a:ahLst/>
            <a:cxnLst/>
            <a:rect l="l" t="t" r="r" b="b"/>
            <a:pathLst>
              <a:path w="8630285">
                <a:moveTo>
                  <a:pt x="0" y="0"/>
                </a:moveTo>
                <a:lnTo>
                  <a:pt x="8629713" y="0"/>
                </a:lnTo>
              </a:path>
            </a:pathLst>
          </a:custGeom>
          <a:ln w="12700">
            <a:solidFill>
              <a:srgbClr val="FFFFFF"/>
            </a:solidFill>
          </a:ln>
        </p:spPr>
        <p:txBody>
          <a:bodyPr wrap="square" lIns="0" tIns="0" rIns="0" bIns="0" rtlCol="0"/>
          <a:lstStyle/>
          <a:p>
            <a:endParaRPr/>
          </a:p>
        </p:txBody>
      </p:sp>
      <p:sp>
        <p:nvSpPr>
          <p:cNvPr id="25" name="object 25"/>
          <p:cNvSpPr/>
          <p:nvPr/>
        </p:nvSpPr>
        <p:spPr>
          <a:xfrm>
            <a:off x="269176" y="6612331"/>
            <a:ext cx="8630285" cy="0"/>
          </a:xfrm>
          <a:custGeom>
            <a:avLst/>
            <a:gdLst/>
            <a:ahLst/>
            <a:cxnLst/>
            <a:rect l="l" t="t" r="r" b="b"/>
            <a:pathLst>
              <a:path w="8630285">
                <a:moveTo>
                  <a:pt x="0" y="0"/>
                </a:moveTo>
                <a:lnTo>
                  <a:pt x="8629713" y="0"/>
                </a:lnTo>
              </a:path>
            </a:pathLst>
          </a:custGeom>
          <a:ln w="38100">
            <a:solidFill>
              <a:srgbClr val="FFFFFF"/>
            </a:solidFill>
          </a:ln>
        </p:spPr>
        <p:txBody>
          <a:bodyPr wrap="square" lIns="0" tIns="0" rIns="0" bIns="0" rtlCol="0"/>
          <a:lstStyle/>
          <a:p>
            <a:endParaRPr/>
          </a:p>
        </p:txBody>
      </p:sp>
      <p:graphicFrame>
        <p:nvGraphicFramePr>
          <p:cNvPr id="26" name="object 26"/>
          <p:cNvGraphicFramePr>
            <a:graphicFrameLocks noGrp="1"/>
          </p:cNvGraphicFramePr>
          <p:nvPr/>
        </p:nvGraphicFramePr>
        <p:xfrm>
          <a:off x="275526" y="4021531"/>
          <a:ext cx="8616950" cy="2590800"/>
        </p:xfrm>
        <a:graphic>
          <a:graphicData uri="http://schemas.openxmlformats.org/drawingml/2006/table">
            <a:tbl>
              <a:tblPr firstRow="1" bandRow="1">
                <a:tableStyleId>{2D5ABB26-0587-4C30-8999-92F81FD0307C}</a:tableStyleId>
              </a:tblPr>
              <a:tblGrid>
                <a:gridCol w="4749165">
                  <a:extLst>
                    <a:ext uri="{9D8B030D-6E8A-4147-A177-3AD203B41FA5}">
                      <a16:colId xmlns:a16="http://schemas.microsoft.com/office/drawing/2014/main" val="20000"/>
                    </a:ext>
                  </a:extLst>
                </a:gridCol>
                <a:gridCol w="3867785">
                  <a:extLst>
                    <a:ext uri="{9D8B030D-6E8A-4147-A177-3AD203B41FA5}">
                      <a16:colId xmlns:a16="http://schemas.microsoft.com/office/drawing/2014/main" val="20001"/>
                    </a:ext>
                  </a:extLst>
                </a:gridCol>
              </a:tblGrid>
              <a:tr h="2590800">
                <a:tc>
                  <a:txBody>
                    <a:bodyPr/>
                    <a:lstStyle/>
                    <a:p>
                      <a:pPr>
                        <a:lnSpc>
                          <a:spcPct val="100000"/>
                        </a:lnSpc>
                      </a:pPr>
                      <a:endParaRPr sz="2300">
                        <a:latin typeface="Times New Roman"/>
                        <a:cs typeface="Times New Roman"/>
                      </a:endParaRPr>
                    </a:p>
                    <a:p>
                      <a:pPr marL="377825" marR="464184" indent="-286385">
                        <a:lnSpc>
                          <a:spcPct val="100000"/>
                        </a:lnSpc>
                        <a:spcBef>
                          <a:spcPts val="5"/>
                        </a:spcBef>
                        <a:buFont typeface="Courier New"/>
                        <a:buChar char="o"/>
                        <a:tabLst>
                          <a:tab pos="378460" algn="l"/>
                        </a:tabLst>
                      </a:pPr>
                      <a:r>
                        <a:rPr sz="1800" b="1" spc="-10" dirty="0">
                          <a:latin typeface="Calibri"/>
                          <a:cs typeface="Calibri"/>
                        </a:rPr>
                        <a:t>Créer </a:t>
                      </a:r>
                      <a:r>
                        <a:rPr sz="1800" b="1" dirty="0">
                          <a:latin typeface="Calibri"/>
                          <a:cs typeface="Calibri"/>
                        </a:rPr>
                        <a:t>du lien </a:t>
                      </a:r>
                      <a:r>
                        <a:rPr sz="1800" b="1" spc="-10" dirty="0">
                          <a:latin typeface="Calibri"/>
                          <a:cs typeface="Calibri"/>
                        </a:rPr>
                        <a:t>entre </a:t>
                      </a:r>
                      <a:r>
                        <a:rPr sz="1800" b="1" dirty="0">
                          <a:latin typeface="Calibri"/>
                          <a:cs typeface="Calibri"/>
                        </a:rPr>
                        <a:t>les </a:t>
                      </a:r>
                      <a:r>
                        <a:rPr sz="1800" b="1" spc="-5" dirty="0">
                          <a:latin typeface="Calibri"/>
                          <a:cs typeface="Calibri"/>
                        </a:rPr>
                        <a:t>élèves, </a:t>
                      </a:r>
                      <a:r>
                        <a:rPr sz="1800" b="1" spc="-25" dirty="0">
                          <a:latin typeface="Calibri"/>
                          <a:cs typeface="Calibri"/>
                        </a:rPr>
                        <a:t>l’école </a:t>
                      </a:r>
                      <a:r>
                        <a:rPr sz="1800" b="1" spc="-5" dirty="0">
                          <a:latin typeface="Calibri"/>
                          <a:cs typeface="Calibri"/>
                        </a:rPr>
                        <a:t>et</a:t>
                      </a:r>
                      <a:r>
                        <a:rPr sz="1800" b="1" spc="-170" dirty="0">
                          <a:latin typeface="Calibri"/>
                          <a:cs typeface="Calibri"/>
                        </a:rPr>
                        <a:t> </a:t>
                      </a:r>
                      <a:r>
                        <a:rPr sz="1800" b="1" dirty="0">
                          <a:latin typeface="Calibri"/>
                          <a:cs typeface="Calibri"/>
                        </a:rPr>
                        <a:t>la  </a:t>
                      </a:r>
                      <a:r>
                        <a:rPr sz="1800" b="1" spc="-5" dirty="0">
                          <a:latin typeface="Calibri"/>
                          <a:cs typeface="Calibri"/>
                        </a:rPr>
                        <a:t>famille </a:t>
                      </a:r>
                      <a:r>
                        <a:rPr sz="1800" b="1" dirty="0">
                          <a:latin typeface="Calibri"/>
                          <a:cs typeface="Calibri"/>
                        </a:rPr>
                        <a:t>: </a:t>
                      </a:r>
                      <a:r>
                        <a:rPr sz="1800" b="1" spc="-10" dirty="0">
                          <a:latin typeface="Calibri"/>
                          <a:cs typeface="Calibri"/>
                        </a:rPr>
                        <a:t>redonner </a:t>
                      </a:r>
                      <a:r>
                        <a:rPr sz="1800" b="1" dirty="0">
                          <a:latin typeface="Calibri"/>
                          <a:cs typeface="Calibri"/>
                        </a:rPr>
                        <a:t>le </a:t>
                      </a:r>
                      <a:r>
                        <a:rPr sz="1800" b="1" spc="-5" dirty="0">
                          <a:latin typeface="Calibri"/>
                          <a:cs typeface="Calibri"/>
                        </a:rPr>
                        <a:t>gout</a:t>
                      </a:r>
                      <a:r>
                        <a:rPr sz="1800" b="1" spc="-65" dirty="0">
                          <a:latin typeface="Calibri"/>
                          <a:cs typeface="Calibri"/>
                        </a:rPr>
                        <a:t> </a:t>
                      </a:r>
                      <a:r>
                        <a:rPr sz="1800" b="1" spc="-20" dirty="0">
                          <a:latin typeface="Calibri"/>
                          <a:cs typeface="Calibri"/>
                        </a:rPr>
                        <a:t>d’apprendre</a:t>
                      </a:r>
                      <a:endParaRPr sz="1800">
                        <a:latin typeface="Calibri"/>
                        <a:cs typeface="Calibri"/>
                      </a:endParaRPr>
                    </a:p>
                    <a:p>
                      <a:pPr marL="377825" indent="-286385">
                        <a:lnSpc>
                          <a:spcPct val="100000"/>
                        </a:lnSpc>
                        <a:buFont typeface="Courier New"/>
                        <a:buChar char="o"/>
                        <a:tabLst>
                          <a:tab pos="378460" algn="l"/>
                        </a:tabLst>
                      </a:pPr>
                      <a:r>
                        <a:rPr sz="1800" b="1" spc="-5" dirty="0">
                          <a:latin typeface="Calibri"/>
                          <a:cs typeface="Calibri"/>
                        </a:rPr>
                        <a:t>Participer </a:t>
                      </a:r>
                      <a:r>
                        <a:rPr sz="1800" b="1" dirty="0">
                          <a:latin typeface="Calibri"/>
                          <a:cs typeface="Calibri"/>
                        </a:rPr>
                        <a:t>à des </a:t>
                      </a:r>
                      <a:r>
                        <a:rPr sz="1800" b="1" spc="-10" dirty="0">
                          <a:latin typeface="Calibri"/>
                          <a:cs typeface="Calibri"/>
                        </a:rPr>
                        <a:t>ateliers </a:t>
                      </a:r>
                      <a:r>
                        <a:rPr sz="1800" b="1" dirty="0">
                          <a:latin typeface="Calibri"/>
                          <a:cs typeface="Calibri"/>
                        </a:rPr>
                        <a:t>de</a:t>
                      </a:r>
                      <a:r>
                        <a:rPr sz="1800" b="1" spc="-110" dirty="0">
                          <a:latin typeface="Calibri"/>
                          <a:cs typeface="Calibri"/>
                        </a:rPr>
                        <a:t> </a:t>
                      </a:r>
                      <a:r>
                        <a:rPr sz="1800" b="1" spc="-10" dirty="0">
                          <a:latin typeface="Calibri"/>
                          <a:cs typeface="Calibri"/>
                        </a:rPr>
                        <a:t>pratiques</a:t>
                      </a:r>
                      <a:endParaRPr sz="1800">
                        <a:latin typeface="Calibri"/>
                        <a:cs typeface="Calibri"/>
                      </a:endParaRPr>
                    </a:p>
                    <a:p>
                      <a:pPr marL="377825" indent="-286385">
                        <a:lnSpc>
                          <a:spcPct val="100000"/>
                        </a:lnSpc>
                        <a:buFont typeface="Courier New"/>
                        <a:buChar char="o"/>
                        <a:tabLst>
                          <a:tab pos="378460" algn="l"/>
                        </a:tabLst>
                      </a:pPr>
                      <a:r>
                        <a:rPr sz="1800" b="1" spc="-5" dirty="0">
                          <a:latin typeface="Calibri"/>
                          <a:cs typeface="Calibri"/>
                        </a:rPr>
                        <a:t>Participer </a:t>
                      </a:r>
                      <a:r>
                        <a:rPr sz="1800" b="1" dirty="0">
                          <a:latin typeface="Calibri"/>
                          <a:cs typeface="Calibri"/>
                        </a:rPr>
                        <a:t>à des sorties , </a:t>
                      </a:r>
                      <a:r>
                        <a:rPr sz="1800" b="1" spc="-5" dirty="0">
                          <a:latin typeface="Calibri"/>
                          <a:cs typeface="Calibri"/>
                        </a:rPr>
                        <a:t>mobiliser </a:t>
                      </a:r>
                      <a:r>
                        <a:rPr sz="1800" b="1" dirty="0">
                          <a:latin typeface="Calibri"/>
                          <a:cs typeface="Calibri"/>
                        </a:rPr>
                        <a:t>les</a:t>
                      </a:r>
                      <a:r>
                        <a:rPr sz="1800" b="1" spc="-135" dirty="0">
                          <a:latin typeface="Calibri"/>
                          <a:cs typeface="Calibri"/>
                        </a:rPr>
                        <a:t> </a:t>
                      </a:r>
                      <a:r>
                        <a:rPr sz="1800" b="1" spc="-10" dirty="0">
                          <a:latin typeface="Calibri"/>
                          <a:cs typeface="Calibri"/>
                        </a:rPr>
                        <a:t>parents</a:t>
                      </a:r>
                      <a:endParaRPr sz="1800">
                        <a:latin typeface="Calibri"/>
                        <a:cs typeface="Calibri"/>
                      </a:endParaRPr>
                    </a:p>
                    <a:p>
                      <a:pPr marL="377825" marR="713105" indent="-286385">
                        <a:lnSpc>
                          <a:spcPct val="100000"/>
                        </a:lnSpc>
                        <a:buFont typeface="Courier New"/>
                        <a:buChar char="o"/>
                        <a:tabLst>
                          <a:tab pos="378460" algn="l"/>
                        </a:tabLst>
                      </a:pPr>
                      <a:r>
                        <a:rPr sz="1800" b="1" spc="-10" dirty="0">
                          <a:latin typeface="Calibri"/>
                          <a:cs typeface="Calibri"/>
                        </a:rPr>
                        <a:t>Organiser </a:t>
                      </a:r>
                      <a:r>
                        <a:rPr sz="1800" b="1" dirty="0">
                          <a:latin typeface="Calibri"/>
                          <a:cs typeface="Calibri"/>
                        </a:rPr>
                        <a:t>des actions </a:t>
                      </a:r>
                      <a:r>
                        <a:rPr sz="1800" b="1" spc="-25" dirty="0">
                          <a:latin typeface="Calibri"/>
                          <a:cs typeface="Calibri"/>
                        </a:rPr>
                        <a:t>d’éveil </a:t>
                      </a:r>
                      <a:r>
                        <a:rPr sz="1800" b="1" dirty="0">
                          <a:latin typeface="Calibri"/>
                          <a:cs typeface="Calibri"/>
                        </a:rPr>
                        <a:t>: place</a:t>
                      </a:r>
                      <a:r>
                        <a:rPr sz="1800" b="1" spc="-135" dirty="0">
                          <a:latin typeface="Calibri"/>
                          <a:cs typeface="Calibri"/>
                        </a:rPr>
                        <a:t> </a:t>
                      </a:r>
                      <a:r>
                        <a:rPr sz="1800" b="1" spc="-5" dirty="0">
                          <a:latin typeface="Calibri"/>
                          <a:cs typeface="Calibri"/>
                        </a:rPr>
                        <a:t>et  importance </a:t>
                      </a:r>
                      <a:r>
                        <a:rPr sz="1800" b="1" dirty="0">
                          <a:latin typeface="Calibri"/>
                          <a:cs typeface="Calibri"/>
                        </a:rPr>
                        <a:t>de</a:t>
                      </a:r>
                      <a:r>
                        <a:rPr sz="1800" b="1" spc="355" dirty="0">
                          <a:latin typeface="Calibri"/>
                          <a:cs typeface="Calibri"/>
                        </a:rPr>
                        <a:t> </a:t>
                      </a:r>
                      <a:r>
                        <a:rPr sz="1800" b="1" spc="-20" dirty="0">
                          <a:latin typeface="Calibri"/>
                          <a:cs typeface="Calibri"/>
                        </a:rPr>
                        <a:t>l’école,</a:t>
                      </a:r>
                      <a:endParaRPr sz="1800">
                        <a:latin typeface="Calibri"/>
                        <a:cs typeface="Calibri"/>
                      </a:endParaRPr>
                    </a:p>
                    <a:p>
                      <a:pPr marL="377825" indent="-286385">
                        <a:lnSpc>
                          <a:spcPct val="100000"/>
                        </a:lnSpc>
                        <a:buFont typeface="Courier New"/>
                        <a:buChar char="o"/>
                        <a:tabLst>
                          <a:tab pos="378460" algn="l"/>
                        </a:tabLst>
                      </a:pPr>
                      <a:r>
                        <a:rPr sz="1800" b="1" spc="-10" dirty="0">
                          <a:latin typeface="Calibri"/>
                          <a:cs typeface="Calibri"/>
                        </a:rPr>
                        <a:t>Recherche </a:t>
                      </a:r>
                      <a:r>
                        <a:rPr sz="1800" b="1" spc="-15" dirty="0">
                          <a:latin typeface="Calibri"/>
                          <a:cs typeface="Calibri"/>
                        </a:rPr>
                        <a:t>d’activités</a:t>
                      </a:r>
                      <a:r>
                        <a:rPr sz="1800" b="1" spc="-55" dirty="0">
                          <a:latin typeface="Calibri"/>
                          <a:cs typeface="Calibri"/>
                        </a:rPr>
                        <a:t> </a:t>
                      </a:r>
                      <a:r>
                        <a:rPr sz="1800" b="1" spc="-10" dirty="0">
                          <a:latin typeface="Calibri"/>
                          <a:cs typeface="Calibri"/>
                        </a:rPr>
                        <a:t>périscolaires</a:t>
                      </a:r>
                      <a:endParaRPr sz="1800">
                        <a:latin typeface="Calibri"/>
                        <a:cs typeface="Calibri"/>
                      </a:endParaRPr>
                    </a:p>
                  </a:txBody>
                  <a:tcPr marL="0" marR="0" marT="0" marB="0">
                    <a:solidFill>
                      <a:srgbClr val="F1F1F1"/>
                    </a:solidFill>
                  </a:tcPr>
                </a:tc>
                <a:tc>
                  <a:txBody>
                    <a:bodyPr/>
                    <a:lstStyle/>
                    <a:p>
                      <a:pPr>
                        <a:lnSpc>
                          <a:spcPct val="100000"/>
                        </a:lnSpc>
                        <a:spcBef>
                          <a:spcPts val="50"/>
                        </a:spcBef>
                      </a:pPr>
                      <a:endParaRPr sz="2050">
                        <a:latin typeface="Times New Roman"/>
                        <a:cs typeface="Times New Roman"/>
                      </a:endParaRPr>
                    </a:p>
                    <a:p>
                      <a:pPr marL="377825" marR="343535" indent="-286385">
                        <a:lnSpc>
                          <a:spcPct val="100000"/>
                        </a:lnSpc>
                        <a:buFont typeface="Courier New"/>
                        <a:buChar char="o"/>
                        <a:tabLst>
                          <a:tab pos="378460" algn="l"/>
                        </a:tabLst>
                      </a:pPr>
                      <a:r>
                        <a:rPr sz="1800" b="1" dirty="0">
                          <a:latin typeface="Calibri"/>
                          <a:cs typeface="Calibri"/>
                        </a:rPr>
                        <a:t>Ne peut se </a:t>
                      </a:r>
                      <a:r>
                        <a:rPr sz="1800" b="1" spc="-10" dirty="0">
                          <a:latin typeface="Calibri"/>
                          <a:cs typeface="Calibri"/>
                        </a:rPr>
                        <a:t>trouver </a:t>
                      </a:r>
                      <a:r>
                        <a:rPr sz="1800" b="1" dirty="0">
                          <a:latin typeface="Calibri"/>
                          <a:cs typeface="Calibri"/>
                        </a:rPr>
                        <a:t>seul en  </a:t>
                      </a:r>
                      <a:r>
                        <a:rPr sz="1800" b="1" spc="-10" dirty="0">
                          <a:latin typeface="Calibri"/>
                          <a:cs typeface="Calibri"/>
                        </a:rPr>
                        <a:t>responsabilité </a:t>
                      </a:r>
                      <a:r>
                        <a:rPr sz="1800" b="1" spc="-5" dirty="0">
                          <a:latin typeface="Calibri"/>
                          <a:cs typeface="Calibri"/>
                        </a:rPr>
                        <a:t>auprès </a:t>
                      </a:r>
                      <a:r>
                        <a:rPr sz="1800" b="1" dirty="0">
                          <a:latin typeface="Calibri"/>
                          <a:cs typeface="Calibri"/>
                        </a:rPr>
                        <a:t>de</a:t>
                      </a:r>
                      <a:r>
                        <a:rPr sz="1800" b="1" spc="-70" dirty="0">
                          <a:latin typeface="Calibri"/>
                          <a:cs typeface="Calibri"/>
                        </a:rPr>
                        <a:t> </a:t>
                      </a:r>
                      <a:r>
                        <a:rPr sz="1800" b="1" spc="-10" dirty="0">
                          <a:latin typeface="Calibri"/>
                          <a:cs typeface="Calibri"/>
                        </a:rPr>
                        <a:t>mineurs</a:t>
                      </a:r>
                      <a:endParaRPr sz="1800">
                        <a:latin typeface="Calibri"/>
                        <a:cs typeface="Calibri"/>
                      </a:endParaRPr>
                    </a:p>
                    <a:p>
                      <a:pPr marL="377825" indent="-286385">
                        <a:lnSpc>
                          <a:spcPct val="100000"/>
                        </a:lnSpc>
                        <a:buFont typeface="Courier New"/>
                        <a:buChar char="o"/>
                        <a:tabLst>
                          <a:tab pos="378460" algn="l"/>
                        </a:tabLst>
                      </a:pPr>
                      <a:r>
                        <a:rPr sz="1800" b="1" spc="-15" dirty="0">
                          <a:latin typeface="Calibri"/>
                          <a:cs typeface="Calibri"/>
                        </a:rPr>
                        <a:t>Pas </a:t>
                      </a:r>
                      <a:r>
                        <a:rPr sz="1800" b="1" dirty="0">
                          <a:latin typeface="Calibri"/>
                          <a:cs typeface="Calibri"/>
                        </a:rPr>
                        <a:t>de </a:t>
                      </a:r>
                      <a:r>
                        <a:rPr sz="1800" b="1" spc="-5" dirty="0">
                          <a:latin typeface="Calibri"/>
                          <a:cs typeface="Calibri"/>
                        </a:rPr>
                        <a:t>surveillance </a:t>
                      </a:r>
                      <a:r>
                        <a:rPr sz="1800" b="1" dirty="0">
                          <a:latin typeface="Calibri"/>
                          <a:cs typeface="Calibri"/>
                        </a:rPr>
                        <a:t>de</a:t>
                      </a:r>
                      <a:r>
                        <a:rPr sz="1800" b="1" spc="-55" dirty="0">
                          <a:latin typeface="Calibri"/>
                          <a:cs typeface="Calibri"/>
                        </a:rPr>
                        <a:t> </a:t>
                      </a:r>
                      <a:r>
                        <a:rPr sz="1800" b="1" spc="-5" dirty="0">
                          <a:latin typeface="Calibri"/>
                          <a:cs typeface="Calibri"/>
                        </a:rPr>
                        <a:t>cantine,</a:t>
                      </a:r>
                      <a:endParaRPr sz="1800">
                        <a:latin typeface="Calibri"/>
                        <a:cs typeface="Calibri"/>
                      </a:endParaRPr>
                    </a:p>
                    <a:p>
                      <a:pPr marL="377825">
                        <a:lnSpc>
                          <a:spcPct val="100000"/>
                        </a:lnSpc>
                      </a:pPr>
                      <a:r>
                        <a:rPr sz="1800" b="1" spc="-20" dirty="0">
                          <a:latin typeface="Calibri"/>
                          <a:cs typeface="Calibri"/>
                        </a:rPr>
                        <a:t>d’études</a:t>
                      </a:r>
                      <a:endParaRPr sz="1800">
                        <a:latin typeface="Calibri"/>
                        <a:cs typeface="Calibri"/>
                      </a:endParaRPr>
                    </a:p>
                    <a:p>
                      <a:pPr marL="377825" indent="-286385">
                        <a:lnSpc>
                          <a:spcPct val="100000"/>
                        </a:lnSpc>
                        <a:spcBef>
                          <a:spcPts val="5"/>
                        </a:spcBef>
                        <a:buFont typeface="Courier New"/>
                        <a:buChar char="o"/>
                        <a:tabLst>
                          <a:tab pos="378460" algn="l"/>
                        </a:tabLst>
                      </a:pPr>
                      <a:r>
                        <a:rPr sz="1800" b="1" spc="-15" dirty="0">
                          <a:latin typeface="Calibri"/>
                          <a:cs typeface="Calibri"/>
                        </a:rPr>
                        <a:t>Poste </a:t>
                      </a:r>
                      <a:r>
                        <a:rPr sz="1800" b="1" spc="-5" dirty="0">
                          <a:latin typeface="Calibri"/>
                          <a:cs typeface="Calibri"/>
                        </a:rPr>
                        <a:t>d’EVS,</a:t>
                      </a:r>
                      <a:r>
                        <a:rPr sz="1800" b="1" spc="-25" dirty="0">
                          <a:latin typeface="Calibri"/>
                          <a:cs typeface="Calibri"/>
                        </a:rPr>
                        <a:t> </a:t>
                      </a:r>
                      <a:r>
                        <a:rPr sz="1800" b="1" dirty="0">
                          <a:latin typeface="Calibri"/>
                          <a:cs typeface="Calibri"/>
                        </a:rPr>
                        <a:t>ASEM</a:t>
                      </a:r>
                      <a:endParaRPr sz="1800">
                        <a:latin typeface="Calibri"/>
                        <a:cs typeface="Calibri"/>
                      </a:endParaRPr>
                    </a:p>
                  </a:txBody>
                  <a:tcPr marL="0" marR="0" marT="6350" marB="0">
                    <a:solidFill>
                      <a:srgbClr val="F1F1F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59" y="102107"/>
            <a:ext cx="8641080" cy="462280"/>
          </a:xfrm>
          <a:prstGeom prst="rect">
            <a:avLst/>
          </a:prstGeom>
          <a:solidFill>
            <a:srgbClr val="00A9C2"/>
          </a:solidFill>
          <a:ln w="9144">
            <a:solidFill>
              <a:srgbClr val="92D050"/>
            </a:solidFill>
          </a:ln>
        </p:spPr>
        <p:txBody>
          <a:bodyPr vert="horz" wrap="square" lIns="0" tIns="25400" rIns="0" bIns="0" rtlCol="0">
            <a:spAutoFit/>
          </a:bodyPr>
          <a:lstStyle/>
          <a:p>
            <a:pPr marL="2118995">
              <a:lnSpc>
                <a:spcPct val="100000"/>
              </a:lnSpc>
              <a:spcBef>
                <a:spcPts val="200"/>
              </a:spcBef>
            </a:pPr>
            <a:r>
              <a:rPr spc="-25" dirty="0"/>
              <a:t>EDUCATION </a:t>
            </a:r>
            <a:r>
              <a:rPr spc="-5" dirty="0"/>
              <a:t>POUR </a:t>
            </a:r>
            <a:r>
              <a:rPr spc="-20" dirty="0"/>
              <a:t>TOUS</a:t>
            </a:r>
            <a:r>
              <a:rPr dirty="0"/>
              <a:t> </a:t>
            </a:r>
            <a:r>
              <a:rPr spc="-5" dirty="0"/>
              <a:t>-EXEMPLE</a:t>
            </a:r>
          </a:p>
        </p:txBody>
      </p:sp>
      <p:sp>
        <p:nvSpPr>
          <p:cNvPr id="3" name="object 3"/>
          <p:cNvSpPr/>
          <p:nvPr/>
        </p:nvSpPr>
        <p:spPr>
          <a:xfrm>
            <a:off x="251523" y="563498"/>
            <a:ext cx="8641016" cy="84886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60473" y="557148"/>
            <a:ext cx="0" cy="875030"/>
          </a:xfrm>
          <a:custGeom>
            <a:avLst/>
            <a:gdLst/>
            <a:ahLst/>
            <a:cxnLst/>
            <a:rect l="l" t="t" r="r" b="b"/>
            <a:pathLst>
              <a:path h="875030">
                <a:moveTo>
                  <a:pt x="0" y="0"/>
                </a:moveTo>
                <a:lnTo>
                  <a:pt x="0" y="874649"/>
                </a:lnTo>
              </a:path>
            </a:pathLst>
          </a:custGeom>
          <a:ln w="12700">
            <a:solidFill>
              <a:srgbClr val="FFFFFF"/>
            </a:solidFill>
          </a:ln>
        </p:spPr>
        <p:txBody>
          <a:bodyPr wrap="square" lIns="0" tIns="0" rIns="0" bIns="0" rtlCol="0"/>
          <a:lstStyle/>
          <a:p>
            <a:endParaRPr/>
          </a:p>
        </p:txBody>
      </p:sp>
      <p:sp>
        <p:nvSpPr>
          <p:cNvPr id="5" name="object 5"/>
          <p:cNvSpPr/>
          <p:nvPr/>
        </p:nvSpPr>
        <p:spPr>
          <a:xfrm>
            <a:off x="251523" y="557148"/>
            <a:ext cx="0" cy="875030"/>
          </a:xfrm>
          <a:custGeom>
            <a:avLst/>
            <a:gdLst/>
            <a:ahLst/>
            <a:cxnLst/>
            <a:rect l="l" t="t" r="r" b="b"/>
            <a:pathLst>
              <a:path h="875030">
                <a:moveTo>
                  <a:pt x="0" y="0"/>
                </a:moveTo>
                <a:lnTo>
                  <a:pt x="0" y="874649"/>
                </a:lnTo>
              </a:path>
            </a:pathLst>
          </a:custGeom>
          <a:ln w="12700">
            <a:solidFill>
              <a:srgbClr val="FFFFFF"/>
            </a:solidFill>
          </a:ln>
        </p:spPr>
        <p:txBody>
          <a:bodyPr wrap="square" lIns="0" tIns="0" rIns="0" bIns="0" rtlCol="0"/>
          <a:lstStyle/>
          <a:p>
            <a:endParaRPr/>
          </a:p>
        </p:txBody>
      </p:sp>
      <p:sp>
        <p:nvSpPr>
          <p:cNvPr id="6" name="object 6"/>
          <p:cNvSpPr/>
          <p:nvPr/>
        </p:nvSpPr>
        <p:spPr>
          <a:xfrm>
            <a:off x="8892540" y="557148"/>
            <a:ext cx="0" cy="875030"/>
          </a:xfrm>
          <a:custGeom>
            <a:avLst/>
            <a:gdLst/>
            <a:ahLst/>
            <a:cxnLst/>
            <a:rect l="l" t="t" r="r" b="b"/>
            <a:pathLst>
              <a:path h="875030">
                <a:moveTo>
                  <a:pt x="0" y="0"/>
                </a:moveTo>
                <a:lnTo>
                  <a:pt x="0" y="874649"/>
                </a:lnTo>
              </a:path>
            </a:pathLst>
          </a:custGeom>
          <a:ln w="12700">
            <a:solidFill>
              <a:srgbClr val="FFFFFF"/>
            </a:solidFill>
          </a:ln>
        </p:spPr>
        <p:txBody>
          <a:bodyPr wrap="square" lIns="0" tIns="0" rIns="0" bIns="0" rtlCol="0"/>
          <a:lstStyle/>
          <a:p>
            <a:endParaRPr/>
          </a:p>
        </p:txBody>
      </p:sp>
      <p:sp>
        <p:nvSpPr>
          <p:cNvPr id="7" name="object 7"/>
          <p:cNvSpPr/>
          <p:nvPr/>
        </p:nvSpPr>
        <p:spPr>
          <a:xfrm>
            <a:off x="245173" y="563498"/>
            <a:ext cx="8653780" cy="0"/>
          </a:xfrm>
          <a:custGeom>
            <a:avLst/>
            <a:gdLst/>
            <a:ahLst/>
            <a:cxnLst/>
            <a:rect l="l" t="t" r="r" b="b"/>
            <a:pathLst>
              <a:path w="8653780">
                <a:moveTo>
                  <a:pt x="0" y="0"/>
                </a:moveTo>
                <a:lnTo>
                  <a:pt x="8653716" y="0"/>
                </a:lnTo>
              </a:path>
            </a:pathLst>
          </a:custGeom>
          <a:ln w="12700">
            <a:solidFill>
              <a:srgbClr val="FFFFFF"/>
            </a:solidFill>
          </a:ln>
        </p:spPr>
        <p:txBody>
          <a:bodyPr wrap="square" lIns="0" tIns="0" rIns="0" bIns="0" rtlCol="0"/>
          <a:lstStyle/>
          <a:p>
            <a:endParaRPr/>
          </a:p>
        </p:txBody>
      </p:sp>
      <p:sp>
        <p:nvSpPr>
          <p:cNvPr id="8" name="object 8"/>
          <p:cNvSpPr/>
          <p:nvPr/>
        </p:nvSpPr>
        <p:spPr>
          <a:xfrm>
            <a:off x="245173" y="1412747"/>
            <a:ext cx="8653780" cy="0"/>
          </a:xfrm>
          <a:custGeom>
            <a:avLst/>
            <a:gdLst/>
            <a:ahLst/>
            <a:cxnLst/>
            <a:rect l="l" t="t" r="r" b="b"/>
            <a:pathLst>
              <a:path w="8653780">
                <a:moveTo>
                  <a:pt x="0" y="0"/>
                </a:moveTo>
                <a:lnTo>
                  <a:pt x="8653716"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474980" y="843153"/>
            <a:ext cx="1559560"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Calibri"/>
                <a:cs typeface="Calibri"/>
              </a:rPr>
              <a:t>Titre </a:t>
            </a:r>
            <a:r>
              <a:rPr sz="1600" b="1" spc="-5" dirty="0">
                <a:latin typeface="Calibri"/>
                <a:cs typeface="Calibri"/>
              </a:rPr>
              <a:t>de la</a:t>
            </a:r>
            <a:r>
              <a:rPr sz="1600" b="1" spc="-70" dirty="0">
                <a:latin typeface="Calibri"/>
                <a:cs typeface="Calibri"/>
              </a:rPr>
              <a:t> </a:t>
            </a:r>
            <a:r>
              <a:rPr sz="1600" b="1" spc="-5" dirty="0">
                <a:latin typeface="Calibri"/>
                <a:cs typeface="Calibri"/>
              </a:rPr>
              <a:t>mission</a:t>
            </a:r>
            <a:endParaRPr sz="1600">
              <a:latin typeface="Calibri"/>
              <a:cs typeface="Calibri"/>
            </a:endParaRPr>
          </a:p>
        </p:txBody>
      </p:sp>
      <p:sp>
        <p:nvSpPr>
          <p:cNvPr id="10" name="object 10"/>
          <p:cNvSpPr txBox="1"/>
          <p:nvPr/>
        </p:nvSpPr>
        <p:spPr>
          <a:xfrm>
            <a:off x="2293111" y="665759"/>
            <a:ext cx="6438900" cy="586740"/>
          </a:xfrm>
          <a:prstGeom prst="rect">
            <a:avLst/>
          </a:prstGeom>
        </p:spPr>
        <p:txBody>
          <a:bodyPr vert="horz" wrap="square" lIns="0" tIns="12700" rIns="0" bIns="0" rtlCol="0">
            <a:spAutoFit/>
          </a:bodyPr>
          <a:lstStyle/>
          <a:p>
            <a:pPr marL="355600" marR="5080" indent="-342900">
              <a:lnSpc>
                <a:spcPct val="114999"/>
              </a:lnSpc>
              <a:spcBef>
                <a:spcPts val="100"/>
              </a:spcBef>
              <a:tabLst>
                <a:tab pos="354965" algn="l"/>
              </a:tabLst>
            </a:pPr>
            <a:r>
              <a:rPr sz="1600" spc="-5" dirty="0">
                <a:latin typeface="Courier New"/>
                <a:cs typeface="Courier New"/>
              </a:rPr>
              <a:t>o	</a:t>
            </a:r>
            <a:r>
              <a:rPr sz="1600" b="1" spc="-5" dirty="0">
                <a:latin typeface="Calibri"/>
                <a:cs typeface="Calibri"/>
              </a:rPr>
              <a:t>Participer à </a:t>
            </a:r>
            <a:r>
              <a:rPr sz="1600" b="1" dirty="0">
                <a:latin typeface="Calibri"/>
                <a:cs typeface="Calibri"/>
              </a:rPr>
              <a:t>la </a:t>
            </a:r>
            <a:r>
              <a:rPr sz="1600" b="1" spc="-15" dirty="0">
                <a:latin typeface="Calibri"/>
                <a:cs typeface="Calibri"/>
              </a:rPr>
              <a:t>réussite </a:t>
            </a:r>
            <a:r>
              <a:rPr sz="1600" b="1" spc="-5" dirty="0">
                <a:latin typeface="Calibri"/>
                <a:cs typeface="Calibri"/>
              </a:rPr>
              <a:t>en milieu scolaire, </a:t>
            </a:r>
            <a:r>
              <a:rPr sz="1600" b="1" spc="-10" dirty="0">
                <a:latin typeface="Calibri"/>
                <a:cs typeface="Calibri"/>
              </a:rPr>
              <a:t>notamment auprès des </a:t>
            </a:r>
            <a:r>
              <a:rPr sz="1600" b="1" spc="-5" dirty="0">
                <a:latin typeface="Calibri"/>
                <a:cs typeface="Calibri"/>
              </a:rPr>
              <a:t>publics  </a:t>
            </a:r>
            <a:r>
              <a:rPr sz="1600" b="1" spc="-10" dirty="0">
                <a:latin typeface="Calibri"/>
                <a:cs typeface="Calibri"/>
              </a:rPr>
              <a:t>fragiles</a:t>
            </a:r>
            <a:endParaRPr sz="1600">
              <a:latin typeface="Calibri"/>
              <a:cs typeface="Calibri"/>
            </a:endParaRPr>
          </a:p>
        </p:txBody>
      </p:sp>
      <p:sp>
        <p:nvSpPr>
          <p:cNvPr id="11" name="object 11"/>
          <p:cNvSpPr txBox="1"/>
          <p:nvPr/>
        </p:nvSpPr>
        <p:spPr>
          <a:xfrm>
            <a:off x="8439911" y="6477685"/>
            <a:ext cx="78105" cy="153035"/>
          </a:xfrm>
          <a:prstGeom prst="rect">
            <a:avLst/>
          </a:prstGeom>
        </p:spPr>
        <p:txBody>
          <a:bodyPr vert="horz" wrap="square" lIns="0" tIns="0" rIns="0" bIns="0" rtlCol="0">
            <a:spAutoFit/>
          </a:bodyPr>
          <a:lstStyle/>
          <a:p>
            <a:pPr>
              <a:lnSpc>
                <a:spcPts val="1140"/>
              </a:lnSpc>
            </a:pPr>
            <a:r>
              <a:rPr sz="1200" dirty="0">
                <a:solidFill>
                  <a:srgbClr val="888888"/>
                </a:solidFill>
                <a:latin typeface="Calibri"/>
                <a:cs typeface="Calibri"/>
              </a:rPr>
              <a:t>2</a:t>
            </a:r>
            <a:endParaRPr sz="1200">
              <a:latin typeface="Calibri"/>
              <a:cs typeface="Calibri"/>
            </a:endParaRPr>
          </a:p>
        </p:txBody>
      </p:sp>
      <p:sp>
        <p:nvSpPr>
          <p:cNvPr id="12" name="object 12"/>
          <p:cNvSpPr/>
          <p:nvPr/>
        </p:nvSpPr>
        <p:spPr>
          <a:xfrm>
            <a:off x="606386" y="1600225"/>
            <a:ext cx="7669530" cy="5092700"/>
          </a:xfrm>
          <a:custGeom>
            <a:avLst/>
            <a:gdLst/>
            <a:ahLst/>
            <a:cxnLst/>
            <a:rect l="l" t="t" r="r" b="b"/>
            <a:pathLst>
              <a:path w="7669530" h="5092700">
                <a:moveTo>
                  <a:pt x="0" y="5092700"/>
                </a:moveTo>
                <a:lnTo>
                  <a:pt x="7669022" y="5092700"/>
                </a:lnTo>
                <a:lnTo>
                  <a:pt x="7669022" y="0"/>
                </a:lnTo>
                <a:lnTo>
                  <a:pt x="0" y="0"/>
                </a:lnTo>
                <a:lnTo>
                  <a:pt x="0" y="5092700"/>
                </a:lnTo>
                <a:close/>
              </a:path>
            </a:pathLst>
          </a:custGeom>
          <a:solidFill>
            <a:srgbClr val="F1F1F1"/>
          </a:solidFill>
        </p:spPr>
        <p:txBody>
          <a:bodyPr wrap="square" lIns="0" tIns="0" rIns="0" bIns="0" rtlCol="0"/>
          <a:lstStyle/>
          <a:p>
            <a:endParaRPr/>
          </a:p>
        </p:txBody>
      </p:sp>
      <p:sp>
        <p:nvSpPr>
          <p:cNvPr id="13" name="object 13"/>
          <p:cNvSpPr/>
          <p:nvPr/>
        </p:nvSpPr>
        <p:spPr>
          <a:xfrm>
            <a:off x="8275446" y="1600225"/>
            <a:ext cx="262255" cy="5092700"/>
          </a:xfrm>
          <a:custGeom>
            <a:avLst/>
            <a:gdLst/>
            <a:ahLst/>
            <a:cxnLst/>
            <a:rect l="l" t="t" r="r" b="b"/>
            <a:pathLst>
              <a:path w="262254" h="5092700">
                <a:moveTo>
                  <a:pt x="0" y="5092700"/>
                </a:moveTo>
                <a:lnTo>
                  <a:pt x="262191" y="5092700"/>
                </a:lnTo>
                <a:lnTo>
                  <a:pt x="262191" y="0"/>
                </a:lnTo>
                <a:lnTo>
                  <a:pt x="0" y="0"/>
                </a:lnTo>
                <a:lnTo>
                  <a:pt x="0" y="5092700"/>
                </a:lnTo>
                <a:close/>
              </a:path>
            </a:pathLst>
          </a:custGeom>
          <a:solidFill>
            <a:srgbClr val="F1F1F1"/>
          </a:solidFill>
        </p:spPr>
        <p:txBody>
          <a:bodyPr wrap="square" lIns="0" tIns="0" rIns="0" bIns="0" rtlCol="0"/>
          <a:lstStyle/>
          <a:p>
            <a:endParaRPr/>
          </a:p>
        </p:txBody>
      </p:sp>
      <p:sp>
        <p:nvSpPr>
          <p:cNvPr id="14" name="object 14"/>
          <p:cNvSpPr/>
          <p:nvPr/>
        </p:nvSpPr>
        <p:spPr>
          <a:xfrm>
            <a:off x="8275446" y="1593850"/>
            <a:ext cx="0" cy="5118735"/>
          </a:xfrm>
          <a:custGeom>
            <a:avLst/>
            <a:gdLst/>
            <a:ahLst/>
            <a:cxnLst/>
            <a:rect l="l" t="t" r="r" b="b"/>
            <a:pathLst>
              <a:path h="5118734">
                <a:moveTo>
                  <a:pt x="0" y="0"/>
                </a:moveTo>
                <a:lnTo>
                  <a:pt x="0" y="5118125"/>
                </a:lnTo>
              </a:path>
            </a:pathLst>
          </a:custGeom>
          <a:ln w="12700">
            <a:solidFill>
              <a:srgbClr val="FFFFFF"/>
            </a:solidFill>
          </a:ln>
        </p:spPr>
        <p:txBody>
          <a:bodyPr wrap="square" lIns="0" tIns="0" rIns="0" bIns="0" rtlCol="0"/>
          <a:lstStyle/>
          <a:p>
            <a:endParaRPr/>
          </a:p>
        </p:txBody>
      </p:sp>
      <p:sp>
        <p:nvSpPr>
          <p:cNvPr id="15" name="object 15"/>
          <p:cNvSpPr/>
          <p:nvPr/>
        </p:nvSpPr>
        <p:spPr>
          <a:xfrm>
            <a:off x="606386" y="1593850"/>
            <a:ext cx="0" cy="5118735"/>
          </a:xfrm>
          <a:custGeom>
            <a:avLst/>
            <a:gdLst/>
            <a:ahLst/>
            <a:cxnLst/>
            <a:rect l="l" t="t" r="r" b="b"/>
            <a:pathLst>
              <a:path h="5118734">
                <a:moveTo>
                  <a:pt x="0" y="0"/>
                </a:moveTo>
                <a:lnTo>
                  <a:pt x="0" y="5118125"/>
                </a:lnTo>
              </a:path>
            </a:pathLst>
          </a:custGeom>
          <a:ln w="12700">
            <a:solidFill>
              <a:srgbClr val="FFFFFF"/>
            </a:solidFill>
          </a:ln>
        </p:spPr>
        <p:txBody>
          <a:bodyPr wrap="square" lIns="0" tIns="0" rIns="0" bIns="0" rtlCol="0"/>
          <a:lstStyle/>
          <a:p>
            <a:endParaRPr/>
          </a:p>
        </p:txBody>
      </p:sp>
      <p:sp>
        <p:nvSpPr>
          <p:cNvPr id="16" name="object 16"/>
          <p:cNvSpPr/>
          <p:nvPr/>
        </p:nvSpPr>
        <p:spPr>
          <a:xfrm>
            <a:off x="8537575" y="1593850"/>
            <a:ext cx="0" cy="5118735"/>
          </a:xfrm>
          <a:custGeom>
            <a:avLst/>
            <a:gdLst/>
            <a:ahLst/>
            <a:cxnLst/>
            <a:rect l="l" t="t" r="r" b="b"/>
            <a:pathLst>
              <a:path h="5118734">
                <a:moveTo>
                  <a:pt x="0" y="0"/>
                </a:moveTo>
                <a:lnTo>
                  <a:pt x="0" y="5118125"/>
                </a:lnTo>
              </a:path>
            </a:pathLst>
          </a:custGeom>
          <a:ln w="12700">
            <a:solidFill>
              <a:srgbClr val="FFFFFF"/>
            </a:solidFill>
          </a:ln>
        </p:spPr>
        <p:txBody>
          <a:bodyPr wrap="square" lIns="0" tIns="0" rIns="0" bIns="0" rtlCol="0"/>
          <a:lstStyle/>
          <a:p>
            <a:endParaRPr/>
          </a:p>
        </p:txBody>
      </p:sp>
      <p:sp>
        <p:nvSpPr>
          <p:cNvPr id="17" name="object 17"/>
          <p:cNvSpPr/>
          <p:nvPr/>
        </p:nvSpPr>
        <p:spPr>
          <a:xfrm>
            <a:off x="600036" y="1600200"/>
            <a:ext cx="7944484" cy="0"/>
          </a:xfrm>
          <a:custGeom>
            <a:avLst/>
            <a:gdLst/>
            <a:ahLst/>
            <a:cxnLst/>
            <a:rect l="l" t="t" r="r" b="b"/>
            <a:pathLst>
              <a:path w="7944484">
                <a:moveTo>
                  <a:pt x="0" y="0"/>
                </a:moveTo>
                <a:lnTo>
                  <a:pt x="7943888" y="0"/>
                </a:lnTo>
              </a:path>
            </a:pathLst>
          </a:custGeom>
          <a:ln w="12700">
            <a:solidFill>
              <a:srgbClr val="FFFFFF"/>
            </a:solidFill>
          </a:ln>
        </p:spPr>
        <p:txBody>
          <a:bodyPr wrap="square" lIns="0" tIns="0" rIns="0" bIns="0" rtlCol="0"/>
          <a:lstStyle/>
          <a:p>
            <a:endParaRPr/>
          </a:p>
        </p:txBody>
      </p:sp>
      <p:sp>
        <p:nvSpPr>
          <p:cNvPr id="18" name="object 18"/>
          <p:cNvSpPr/>
          <p:nvPr/>
        </p:nvSpPr>
        <p:spPr>
          <a:xfrm>
            <a:off x="600036" y="6692925"/>
            <a:ext cx="7944484" cy="0"/>
          </a:xfrm>
          <a:custGeom>
            <a:avLst/>
            <a:gdLst/>
            <a:ahLst/>
            <a:cxnLst/>
            <a:rect l="l" t="t" r="r" b="b"/>
            <a:pathLst>
              <a:path w="7944484">
                <a:moveTo>
                  <a:pt x="0" y="0"/>
                </a:moveTo>
                <a:lnTo>
                  <a:pt x="7943888" y="0"/>
                </a:lnTo>
              </a:path>
            </a:pathLst>
          </a:custGeom>
          <a:ln w="38100">
            <a:solidFill>
              <a:srgbClr val="FFFFFF"/>
            </a:solidFill>
          </a:ln>
        </p:spPr>
        <p:txBody>
          <a:bodyPr wrap="square" lIns="0" tIns="0" rIns="0" bIns="0" rtlCol="0"/>
          <a:lstStyle/>
          <a:p>
            <a:endParaRPr/>
          </a:p>
        </p:txBody>
      </p:sp>
      <p:sp>
        <p:nvSpPr>
          <p:cNvPr id="19" name="object 19"/>
          <p:cNvSpPr txBox="1"/>
          <p:nvPr/>
        </p:nvSpPr>
        <p:spPr>
          <a:xfrm>
            <a:off x="685126" y="1618615"/>
            <a:ext cx="7503795" cy="4204970"/>
          </a:xfrm>
          <a:prstGeom prst="rect">
            <a:avLst/>
          </a:prstGeom>
        </p:spPr>
        <p:txBody>
          <a:bodyPr vert="horz" wrap="square" lIns="0" tIns="12700" rIns="0" bIns="0" rtlCol="0">
            <a:spAutoFit/>
          </a:bodyPr>
          <a:lstStyle/>
          <a:p>
            <a:pPr marL="12700">
              <a:lnSpc>
                <a:spcPct val="100000"/>
              </a:lnSpc>
              <a:spcBef>
                <a:spcPts val="100"/>
              </a:spcBef>
            </a:pPr>
            <a:r>
              <a:rPr sz="1600" u="heavy" spc="-405" dirty="0">
                <a:uFill>
                  <a:solidFill>
                    <a:srgbClr val="000000"/>
                  </a:solidFill>
                </a:uFill>
                <a:latin typeface="Times New Roman"/>
                <a:cs typeface="Times New Roman"/>
              </a:rPr>
              <a:t> </a:t>
            </a:r>
            <a:r>
              <a:rPr sz="1600" b="1" u="heavy" spc="-5" dirty="0">
                <a:uFill>
                  <a:solidFill>
                    <a:srgbClr val="000000"/>
                  </a:solidFill>
                </a:uFill>
                <a:latin typeface="Calibri"/>
                <a:cs typeface="Calibri"/>
              </a:rPr>
              <a:t>En quoi la mission </a:t>
            </a:r>
            <a:r>
              <a:rPr sz="1600" b="1" u="heavy" spc="-10" dirty="0">
                <a:uFill>
                  <a:solidFill>
                    <a:srgbClr val="000000"/>
                  </a:solidFill>
                </a:uFill>
                <a:latin typeface="Calibri"/>
                <a:cs typeface="Calibri"/>
              </a:rPr>
              <a:t>est </a:t>
            </a:r>
            <a:r>
              <a:rPr sz="1600" b="1" u="heavy" spc="-15" dirty="0">
                <a:uFill>
                  <a:solidFill>
                    <a:srgbClr val="000000"/>
                  </a:solidFill>
                </a:uFill>
                <a:latin typeface="Calibri"/>
                <a:cs typeface="Calibri"/>
              </a:rPr>
              <a:t>d’intérêt général </a:t>
            </a:r>
            <a:r>
              <a:rPr sz="1800" b="1" dirty="0">
                <a:latin typeface="Calibri"/>
                <a:cs typeface="Calibri"/>
              </a:rPr>
              <a:t>: </a:t>
            </a:r>
            <a:r>
              <a:rPr sz="1600" b="1" spc="-5" dirty="0">
                <a:latin typeface="Calibri"/>
                <a:cs typeface="Calibri"/>
              </a:rPr>
              <a:t>Aide aux </a:t>
            </a:r>
            <a:r>
              <a:rPr sz="1600" b="1" spc="-10" dirty="0">
                <a:latin typeface="Calibri"/>
                <a:cs typeface="Calibri"/>
              </a:rPr>
              <a:t>élèves </a:t>
            </a:r>
            <a:r>
              <a:rPr sz="1600" b="1" spc="-5" dirty="0">
                <a:latin typeface="Calibri"/>
                <a:cs typeface="Calibri"/>
              </a:rPr>
              <a:t>les plus </a:t>
            </a:r>
            <a:r>
              <a:rPr sz="1600" b="1" spc="-10" dirty="0">
                <a:latin typeface="Calibri"/>
                <a:cs typeface="Calibri"/>
              </a:rPr>
              <a:t>démunis </a:t>
            </a:r>
            <a:r>
              <a:rPr sz="1600" b="1" spc="-5" dirty="0">
                <a:latin typeface="Calibri"/>
                <a:cs typeface="Calibri"/>
              </a:rPr>
              <a:t>à </a:t>
            </a:r>
            <a:r>
              <a:rPr sz="1600" b="1" spc="-20" dirty="0">
                <a:latin typeface="Calibri"/>
                <a:cs typeface="Calibri"/>
              </a:rPr>
              <a:t>travers</a:t>
            </a:r>
            <a:r>
              <a:rPr sz="1600" b="1" spc="215" dirty="0">
                <a:latin typeface="Calibri"/>
                <a:cs typeface="Calibri"/>
              </a:rPr>
              <a:t> </a:t>
            </a:r>
            <a:r>
              <a:rPr sz="1600" b="1" spc="-10" dirty="0">
                <a:latin typeface="Calibri"/>
                <a:cs typeface="Calibri"/>
              </a:rPr>
              <a:t>des</a:t>
            </a:r>
            <a:endParaRPr sz="1600">
              <a:latin typeface="Calibri"/>
              <a:cs typeface="Calibri"/>
            </a:endParaRPr>
          </a:p>
          <a:p>
            <a:pPr marL="12700">
              <a:lnSpc>
                <a:spcPct val="100000"/>
              </a:lnSpc>
              <a:spcBef>
                <a:spcPts val="20"/>
              </a:spcBef>
            </a:pPr>
            <a:r>
              <a:rPr sz="1600" b="1" spc="-5" dirty="0">
                <a:latin typeface="Calibri"/>
                <a:cs typeface="Calibri"/>
              </a:rPr>
              <a:t>activités </a:t>
            </a:r>
            <a:r>
              <a:rPr sz="1600" b="1" spc="-15" dirty="0">
                <a:latin typeface="Calibri"/>
                <a:cs typeface="Calibri"/>
              </a:rPr>
              <a:t>d’accompagnement </a:t>
            </a:r>
            <a:r>
              <a:rPr sz="1600" b="1" spc="-5" dirty="0">
                <a:latin typeface="Calibri"/>
                <a:cs typeface="Calibri"/>
              </a:rPr>
              <a:t>à </a:t>
            </a:r>
            <a:r>
              <a:rPr sz="1600" b="1" dirty="0">
                <a:latin typeface="Calibri"/>
                <a:cs typeface="Calibri"/>
              </a:rPr>
              <a:t>la</a:t>
            </a:r>
            <a:r>
              <a:rPr sz="1600" b="1" spc="35" dirty="0">
                <a:latin typeface="Calibri"/>
                <a:cs typeface="Calibri"/>
              </a:rPr>
              <a:t> </a:t>
            </a:r>
            <a:r>
              <a:rPr sz="1600" b="1" spc="-10" dirty="0">
                <a:latin typeface="Calibri"/>
                <a:cs typeface="Calibri"/>
              </a:rPr>
              <a:t>scolarité.</a:t>
            </a:r>
            <a:endParaRPr sz="1600">
              <a:latin typeface="Calibri"/>
              <a:cs typeface="Calibri"/>
            </a:endParaRPr>
          </a:p>
          <a:p>
            <a:pPr>
              <a:lnSpc>
                <a:spcPct val="100000"/>
              </a:lnSpc>
              <a:spcBef>
                <a:spcPts val="20"/>
              </a:spcBef>
            </a:pPr>
            <a:endParaRPr sz="1650">
              <a:latin typeface="Times New Roman"/>
              <a:cs typeface="Times New Roman"/>
            </a:endParaRPr>
          </a:p>
          <a:p>
            <a:pPr marL="12700">
              <a:lnSpc>
                <a:spcPct val="100000"/>
              </a:lnSpc>
            </a:pPr>
            <a:r>
              <a:rPr sz="1600" b="1" u="heavy" spc="-10" dirty="0">
                <a:uFill>
                  <a:solidFill>
                    <a:srgbClr val="000000"/>
                  </a:solidFill>
                </a:uFill>
                <a:latin typeface="Calibri"/>
                <a:cs typeface="Calibri"/>
              </a:rPr>
              <a:t>Objectif </a:t>
            </a:r>
            <a:r>
              <a:rPr sz="1600" b="1" u="heavy" spc="-5" dirty="0">
                <a:uFill>
                  <a:solidFill>
                    <a:srgbClr val="000000"/>
                  </a:solidFill>
                </a:uFill>
                <a:latin typeface="Calibri"/>
                <a:cs typeface="Calibri"/>
              </a:rPr>
              <a:t>de la mission </a:t>
            </a:r>
            <a:r>
              <a:rPr sz="1600" b="1" spc="-5" dirty="0">
                <a:latin typeface="Calibri"/>
                <a:cs typeface="Calibri"/>
              </a:rPr>
              <a:t>: Accompagner </a:t>
            </a:r>
            <a:r>
              <a:rPr sz="1600" b="1" spc="-20" dirty="0">
                <a:latin typeface="Calibri"/>
                <a:cs typeface="Calibri"/>
              </a:rPr>
              <a:t>l’équipe </a:t>
            </a:r>
            <a:r>
              <a:rPr sz="1600" b="1" spc="-10" dirty="0">
                <a:latin typeface="Calibri"/>
                <a:cs typeface="Calibri"/>
              </a:rPr>
              <a:t>éducative </a:t>
            </a:r>
            <a:r>
              <a:rPr sz="1600" b="1" spc="-5" dirty="0">
                <a:latin typeface="Calibri"/>
                <a:cs typeface="Calibri"/>
              </a:rPr>
              <a:t>dans la </a:t>
            </a:r>
            <a:r>
              <a:rPr sz="1600" b="1" spc="-10" dirty="0">
                <a:latin typeface="Calibri"/>
                <a:cs typeface="Calibri"/>
              </a:rPr>
              <a:t>mise </a:t>
            </a:r>
            <a:r>
              <a:rPr sz="1600" b="1" spc="-5" dirty="0">
                <a:latin typeface="Calibri"/>
                <a:cs typeface="Calibri"/>
              </a:rPr>
              <a:t>en place</a:t>
            </a:r>
            <a:r>
              <a:rPr sz="1600" b="1" spc="155" dirty="0">
                <a:latin typeface="Calibri"/>
                <a:cs typeface="Calibri"/>
              </a:rPr>
              <a:t> </a:t>
            </a:r>
            <a:r>
              <a:rPr sz="1600" b="1" spc="-5" dirty="0">
                <a:latin typeface="Calibri"/>
                <a:cs typeface="Calibri"/>
              </a:rPr>
              <a:t>de</a:t>
            </a:r>
            <a:endParaRPr sz="1600">
              <a:latin typeface="Calibri"/>
              <a:cs typeface="Calibri"/>
            </a:endParaRPr>
          </a:p>
          <a:p>
            <a:pPr marL="12700">
              <a:lnSpc>
                <a:spcPct val="100000"/>
              </a:lnSpc>
            </a:pPr>
            <a:r>
              <a:rPr sz="1600" b="1" spc="-5" dirty="0">
                <a:latin typeface="Calibri"/>
                <a:cs typeface="Calibri"/>
              </a:rPr>
              <a:t>dispositifs </a:t>
            </a:r>
            <a:r>
              <a:rPr sz="1600" b="1" spc="-15" dirty="0">
                <a:latin typeface="Calibri"/>
                <a:cs typeface="Calibri"/>
              </a:rPr>
              <a:t>entre </a:t>
            </a:r>
            <a:r>
              <a:rPr sz="1600" b="1" spc="-5" dirty="0">
                <a:latin typeface="Calibri"/>
                <a:cs typeface="Calibri"/>
              </a:rPr>
              <a:t>les familles, les </a:t>
            </a:r>
            <a:r>
              <a:rPr sz="1600" b="1" spc="-10" dirty="0">
                <a:latin typeface="Calibri"/>
                <a:cs typeface="Calibri"/>
              </a:rPr>
              <a:t>élèves et </a:t>
            </a:r>
            <a:r>
              <a:rPr sz="1600" b="1" spc="-15" dirty="0">
                <a:latin typeface="Calibri"/>
                <a:cs typeface="Calibri"/>
              </a:rPr>
              <a:t>l’établissement </a:t>
            </a:r>
            <a:r>
              <a:rPr sz="1600" b="1" spc="-10" dirty="0">
                <a:latin typeface="Calibri"/>
                <a:cs typeface="Calibri"/>
              </a:rPr>
              <a:t>afin de </a:t>
            </a:r>
            <a:r>
              <a:rPr sz="1600" b="1" spc="-15" dirty="0">
                <a:latin typeface="Calibri"/>
                <a:cs typeface="Calibri"/>
              </a:rPr>
              <a:t>lutter </a:t>
            </a:r>
            <a:r>
              <a:rPr sz="1600" b="1" spc="-10" dirty="0">
                <a:latin typeface="Calibri"/>
                <a:cs typeface="Calibri"/>
              </a:rPr>
              <a:t>contre</a:t>
            </a:r>
            <a:r>
              <a:rPr sz="1600" b="1" spc="65" dirty="0">
                <a:latin typeface="Calibri"/>
                <a:cs typeface="Calibri"/>
              </a:rPr>
              <a:t> </a:t>
            </a:r>
            <a:r>
              <a:rPr sz="1600" b="1" spc="-20" dirty="0">
                <a:latin typeface="Calibri"/>
                <a:cs typeface="Calibri"/>
              </a:rPr>
              <a:t>l’échec</a:t>
            </a:r>
            <a:endParaRPr sz="1600">
              <a:latin typeface="Calibri"/>
              <a:cs typeface="Calibri"/>
            </a:endParaRPr>
          </a:p>
          <a:p>
            <a:pPr marL="12700">
              <a:lnSpc>
                <a:spcPct val="100000"/>
              </a:lnSpc>
              <a:spcBef>
                <a:spcPts val="5"/>
              </a:spcBef>
            </a:pPr>
            <a:r>
              <a:rPr sz="1600" b="1" spc="-5" dirty="0">
                <a:latin typeface="Calibri"/>
                <a:cs typeface="Calibri"/>
              </a:rPr>
              <a:t>scolaire.</a:t>
            </a:r>
            <a:endParaRPr sz="1600">
              <a:latin typeface="Calibri"/>
              <a:cs typeface="Calibri"/>
            </a:endParaRPr>
          </a:p>
          <a:p>
            <a:pPr marL="12700" marR="5080">
              <a:lnSpc>
                <a:spcPct val="100000"/>
              </a:lnSpc>
            </a:pPr>
            <a:r>
              <a:rPr sz="1600" b="1" u="heavy" spc="-20" dirty="0">
                <a:uFill>
                  <a:solidFill>
                    <a:srgbClr val="000000"/>
                  </a:solidFill>
                </a:uFill>
                <a:latin typeface="Calibri"/>
                <a:cs typeface="Calibri"/>
              </a:rPr>
              <a:t>Contexte </a:t>
            </a:r>
            <a:r>
              <a:rPr sz="1600" b="1" u="heavy" spc="-5" dirty="0">
                <a:uFill>
                  <a:solidFill>
                    <a:srgbClr val="000000"/>
                  </a:solidFill>
                </a:uFill>
                <a:latin typeface="Calibri"/>
                <a:cs typeface="Calibri"/>
              </a:rPr>
              <a:t>de la mission </a:t>
            </a:r>
            <a:r>
              <a:rPr sz="1600" b="1" spc="-5" dirty="0">
                <a:latin typeface="Calibri"/>
                <a:cs typeface="Calibri"/>
              </a:rPr>
              <a:t>: </a:t>
            </a:r>
            <a:r>
              <a:rPr sz="1600" b="1" spc="-20" dirty="0">
                <a:latin typeface="Calibri"/>
                <a:cs typeface="Calibri"/>
              </a:rPr>
              <a:t>Cette </a:t>
            </a:r>
            <a:r>
              <a:rPr sz="1600" b="1" spc="-5" dirty="0">
                <a:latin typeface="Calibri"/>
                <a:cs typeface="Calibri"/>
              </a:rPr>
              <a:t>mission participe à </a:t>
            </a:r>
            <a:r>
              <a:rPr sz="1600" b="1" dirty="0">
                <a:latin typeface="Calibri"/>
                <a:cs typeface="Calibri"/>
              </a:rPr>
              <a:t>la </a:t>
            </a:r>
            <a:r>
              <a:rPr sz="1600" b="1" spc="-15" dirty="0">
                <a:latin typeface="Calibri"/>
                <a:cs typeface="Calibri"/>
              </a:rPr>
              <a:t>réussite </a:t>
            </a:r>
            <a:r>
              <a:rPr sz="1600" b="1" spc="-5" dirty="0">
                <a:latin typeface="Calibri"/>
                <a:cs typeface="Calibri"/>
              </a:rPr>
              <a:t>du </a:t>
            </a:r>
            <a:r>
              <a:rPr sz="1600" b="1" spc="-15" dirty="0">
                <a:latin typeface="Calibri"/>
                <a:cs typeface="Calibri"/>
              </a:rPr>
              <a:t>projet </a:t>
            </a:r>
            <a:r>
              <a:rPr sz="1600" b="1" spc="-5" dirty="0">
                <a:latin typeface="Calibri"/>
                <a:cs typeface="Calibri"/>
              </a:rPr>
              <a:t>de </a:t>
            </a:r>
            <a:r>
              <a:rPr sz="1600" b="1" spc="-15" dirty="0">
                <a:latin typeface="Calibri"/>
                <a:cs typeface="Calibri"/>
              </a:rPr>
              <a:t>l’établissement:  </a:t>
            </a:r>
            <a:r>
              <a:rPr sz="1600" b="1" spc="-10" dirty="0">
                <a:latin typeface="Calibri"/>
                <a:cs typeface="Calibri"/>
              </a:rPr>
              <a:t>Prévenir dès </a:t>
            </a:r>
            <a:r>
              <a:rPr sz="1600" b="1" spc="-5" dirty="0">
                <a:latin typeface="Calibri"/>
                <a:cs typeface="Calibri"/>
              </a:rPr>
              <a:t>le primaire l’illetrisme </a:t>
            </a:r>
            <a:r>
              <a:rPr sz="1600" b="1" spc="-10" dirty="0">
                <a:latin typeface="Calibri"/>
                <a:cs typeface="Calibri"/>
              </a:rPr>
              <a:t>et </a:t>
            </a:r>
            <a:r>
              <a:rPr sz="1600" b="1" spc="-15" dirty="0">
                <a:latin typeface="Calibri"/>
                <a:cs typeface="Calibri"/>
              </a:rPr>
              <a:t>favoriser </a:t>
            </a:r>
            <a:r>
              <a:rPr sz="1600" b="1" spc="-5" dirty="0">
                <a:latin typeface="Calibri"/>
                <a:cs typeface="Calibri"/>
              </a:rPr>
              <a:t>la </a:t>
            </a:r>
            <a:r>
              <a:rPr sz="1600" b="1" spc="-15" dirty="0">
                <a:latin typeface="Calibri"/>
                <a:cs typeface="Calibri"/>
              </a:rPr>
              <a:t>réussite </a:t>
            </a:r>
            <a:r>
              <a:rPr sz="1600" b="1" spc="-5" dirty="0">
                <a:latin typeface="Calibri"/>
                <a:cs typeface="Calibri"/>
              </a:rPr>
              <a:t>de chaque</a:t>
            </a:r>
            <a:r>
              <a:rPr sz="1600" b="1" spc="120" dirty="0">
                <a:latin typeface="Calibri"/>
                <a:cs typeface="Calibri"/>
              </a:rPr>
              <a:t> </a:t>
            </a:r>
            <a:r>
              <a:rPr sz="1600" b="1" spc="-15" dirty="0">
                <a:latin typeface="Calibri"/>
                <a:cs typeface="Calibri"/>
              </a:rPr>
              <a:t>enfant.</a:t>
            </a:r>
            <a:endParaRPr sz="1600">
              <a:latin typeface="Calibri"/>
              <a:cs typeface="Calibri"/>
            </a:endParaRPr>
          </a:p>
          <a:p>
            <a:pPr>
              <a:lnSpc>
                <a:spcPct val="100000"/>
              </a:lnSpc>
              <a:spcBef>
                <a:spcPts val="20"/>
              </a:spcBef>
            </a:pPr>
            <a:endParaRPr sz="1650">
              <a:latin typeface="Times New Roman"/>
              <a:cs typeface="Times New Roman"/>
            </a:endParaRPr>
          </a:p>
          <a:p>
            <a:pPr marL="12700">
              <a:lnSpc>
                <a:spcPct val="100000"/>
              </a:lnSpc>
            </a:pPr>
            <a:r>
              <a:rPr sz="1600" b="1" u="heavy" spc="-10" dirty="0">
                <a:uFill>
                  <a:solidFill>
                    <a:srgbClr val="000000"/>
                  </a:solidFill>
                </a:uFill>
                <a:latin typeface="Calibri"/>
                <a:cs typeface="Calibri"/>
              </a:rPr>
              <a:t>Description de </a:t>
            </a:r>
            <a:r>
              <a:rPr sz="1600" b="1" u="heavy" spc="-5" dirty="0">
                <a:uFill>
                  <a:solidFill>
                    <a:srgbClr val="000000"/>
                  </a:solidFill>
                </a:uFill>
                <a:latin typeface="Calibri"/>
                <a:cs typeface="Calibri"/>
              </a:rPr>
              <a:t>la mission </a:t>
            </a:r>
            <a:r>
              <a:rPr sz="1600" b="1" spc="-5" dirty="0">
                <a:latin typeface="Calibri"/>
                <a:cs typeface="Calibri"/>
              </a:rPr>
              <a:t>: Proposer </a:t>
            </a:r>
            <a:r>
              <a:rPr sz="1600" b="1" spc="-10" dirty="0">
                <a:latin typeface="Calibri"/>
                <a:cs typeface="Calibri"/>
              </a:rPr>
              <a:t>des </a:t>
            </a:r>
            <a:r>
              <a:rPr sz="1600" b="1" spc="-5" dirty="0">
                <a:latin typeface="Calibri"/>
                <a:cs typeface="Calibri"/>
              </a:rPr>
              <a:t>aides </a:t>
            </a:r>
            <a:r>
              <a:rPr sz="1600" b="1" spc="-10" dirty="0">
                <a:latin typeface="Calibri"/>
                <a:cs typeface="Calibri"/>
              </a:rPr>
              <a:t>et </a:t>
            </a:r>
            <a:r>
              <a:rPr sz="1600" b="1" spc="-5" dirty="0">
                <a:latin typeface="Calibri"/>
                <a:cs typeface="Calibri"/>
              </a:rPr>
              <a:t>accompagner les </a:t>
            </a:r>
            <a:r>
              <a:rPr sz="1600" b="1" spc="-10" dirty="0">
                <a:latin typeface="Calibri"/>
                <a:cs typeface="Calibri"/>
              </a:rPr>
              <a:t>élèves</a:t>
            </a:r>
            <a:r>
              <a:rPr sz="1600" b="1" spc="160" dirty="0">
                <a:latin typeface="Calibri"/>
                <a:cs typeface="Calibri"/>
              </a:rPr>
              <a:t> </a:t>
            </a:r>
            <a:r>
              <a:rPr sz="1600" b="1" spc="-10" dirty="0">
                <a:latin typeface="Calibri"/>
                <a:cs typeface="Calibri"/>
              </a:rPr>
              <a:t>décrocheurs</a:t>
            </a:r>
            <a:endParaRPr sz="1600">
              <a:latin typeface="Calibri"/>
              <a:cs typeface="Calibri"/>
            </a:endParaRPr>
          </a:p>
          <a:p>
            <a:pPr marL="12700">
              <a:lnSpc>
                <a:spcPct val="100000"/>
              </a:lnSpc>
              <a:spcBef>
                <a:spcPts val="5"/>
              </a:spcBef>
            </a:pPr>
            <a:r>
              <a:rPr sz="1600" b="1" u="heavy" spc="-25" dirty="0">
                <a:uFill>
                  <a:solidFill>
                    <a:srgbClr val="000000"/>
                  </a:solidFill>
                </a:uFill>
                <a:latin typeface="Calibri"/>
                <a:cs typeface="Calibri"/>
              </a:rPr>
              <a:t>Taches </a:t>
            </a:r>
            <a:r>
              <a:rPr sz="1600" b="1" u="heavy" spc="-5" dirty="0">
                <a:uFill>
                  <a:solidFill>
                    <a:srgbClr val="000000"/>
                  </a:solidFill>
                </a:uFill>
                <a:latin typeface="Calibri"/>
                <a:cs typeface="Calibri"/>
              </a:rPr>
              <a:t>Précises</a:t>
            </a:r>
            <a:r>
              <a:rPr sz="1600" b="1" u="heavy" spc="10" dirty="0">
                <a:uFill>
                  <a:solidFill>
                    <a:srgbClr val="000000"/>
                  </a:solidFill>
                </a:uFill>
                <a:latin typeface="Calibri"/>
                <a:cs typeface="Calibri"/>
              </a:rPr>
              <a:t> </a:t>
            </a:r>
            <a:r>
              <a:rPr sz="1600" b="1" spc="-5" dirty="0">
                <a:latin typeface="Calibri"/>
                <a:cs typeface="Calibri"/>
              </a:rPr>
              <a:t>:</a:t>
            </a:r>
            <a:endParaRPr sz="1600">
              <a:latin typeface="Calibri"/>
              <a:cs typeface="Calibri"/>
            </a:endParaRPr>
          </a:p>
          <a:p>
            <a:pPr marL="299085" indent="-286385">
              <a:lnSpc>
                <a:spcPct val="100000"/>
              </a:lnSpc>
              <a:buFont typeface="Arial"/>
              <a:buChar char="•"/>
              <a:tabLst>
                <a:tab pos="299085" algn="l"/>
                <a:tab pos="299720" algn="l"/>
              </a:tabLst>
            </a:pPr>
            <a:r>
              <a:rPr sz="1600" b="1" spc="-5" dirty="0">
                <a:latin typeface="Calibri"/>
                <a:cs typeface="Calibri"/>
              </a:rPr>
              <a:t>Aider les </a:t>
            </a:r>
            <a:r>
              <a:rPr sz="1600" b="1" spc="-10" dirty="0">
                <a:latin typeface="Calibri"/>
                <a:cs typeface="Calibri"/>
              </a:rPr>
              <a:t>jeunes </a:t>
            </a:r>
            <a:r>
              <a:rPr sz="1600" b="1" spc="-5" dirty="0">
                <a:latin typeface="Calibri"/>
                <a:cs typeface="Calibri"/>
              </a:rPr>
              <a:t>dans leur </a:t>
            </a:r>
            <a:r>
              <a:rPr sz="1600" b="1" spc="-15" dirty="0">
                <a:latin typeface="Calibri"/>
                <a:cs typeface="Calibri"/>
              </a:rPr>
              <a:t>parcours </a:t>
            </a:r>
            <a:r>
              <a:rPr sz="1600" b="1" spc="-5" dirty="0">
                <a:latin typeface="Calibri"/>
                <a:cs typeface="Calibri"/>
              </a:rPr>
              <a:t>scolaire </a:t>
            </a:r>
            <a:r>
              <a:rPr sz="1600" b="1" spc="-10" dirty="0">
                <a:latin typeface="Calibri"/>
                <a:cs typeface="Calibri"/>
              </a:rPr>
              <a:t>et </a:t>
            </a:r>
            <a:r>
              <a:rPr sz="1600" b="1" spc="-15" dirty="0">
                <a:latin typeface="Calibri"/>
                <a:cs typeface="Calibri"/>
              </a:rPr>
              <a:t>travaux</a:t>
            </a:r>
            <a:r>
              <a:rPr sz="1600" b="1" spc="150" dirty="0">
                <a:latin typeface="Calibri"/>
                <a:cs typeface="Calibri"/>
              </a:rPr>
              <a:t> </a:t>
            </a:r>
            <a:r>
              <a:rPr sz="1600" b="1" spc="-10" dirty="0">
                <a:latin typeface="Calibri"/>
                <a:cs typeface="Calibri"/>
              </a:rPr>
              <a:t>personnels</a:t>
            </a:r>
            <a:endParaRPr sz="1600">
              <a:latin typeface="Calibri"/>
              <a:cs typeface="Calibri"/>
            </a:endParaRPr>
          </a:p>
          <a:p>
            <a:pPr marL="299085" indent="-286385">
              <a:lnSpc>
                <a:spcPct val="100000"/>
              </a:lnSpc>
              <a:buFont typeface="Arial"/>
              <a:buChar char="•"/>
              <a:tabLst>
                <a:tab pos="299085" algn="l"/>
                <a:tab pos="299720" algn="l"/>
              </a:tabLst>
            </a:pPr>
            <a:r>
              <a:rPr sz="1600" b="1" spc="-5" dirty="0">
                <a:latin typeface="Calibri"/>
                <a:cs typeface="Calibri"/>
              </a:rPr>
              <a:t>Accompagner </a:t>
            </a:r>
            <a:r>
              <a:rPr sz="1600" b="1" spc="-15" dirty="0">
                <a:latin typeface="Calibri"/>
                <a:cs typeface="Calibri"/>
              </a:rPr>
              <a:t>avec </a:t>
            </a:r>
            <a:r>
              <a:rPr sz="1600" b="1" spc="-20" dirty="0">
                <a:latin typeface="Calibri"/>
                <a:cs typeface="Calibri"/>
              </a:rPr>
              <a:t>l’équipe </a:t>
            </a:r>
            <a:r>
              <a:rPr sz="1600" b="1" spc="-5" dirty="0">
                <a:latin typeface="Calibri"/>
                <a:cs typeface="Calibri"/>
              </a:rPr>
              <a:t>les </a:t>
            </a:r>
            <a:r>
              <a:rPr sz="1600" b="1" spc="-10" dirty="0">
                <a:latin typeface="Calibri"/>
                <a:cs typeface="Calibri"/>
              </a:rPr>
              <a:t>jeunes </a:t>
            </a:r>
            <a:r>
              <a:rPr sz="1600" b="1" spc="-5" dirty="0">
                <a:latin typeface="Calibri"/>
                <a:cs typeface="Calibri"/>
              </a:rPr>
              <a:t>à </a:t>
            </a:r>
            <a:r>
              <a:rPr sz="1600" b="1" spc="-10" dirty="0">
                <a:latin typeface="Calibri"/>
                <a:cs typeface="Calibri"/>
              </a:rPr>
              <a:t>construire </a:t>
            </a:r>
            <a:r>
              <a:rPr sz="1600" b="1" spc="-5" dirty="0">
                <a:latin typeface="Calibri"/>
                <a:cs typeface="Calibri"/>
              </a:rPr>
              <a:t>leur </a:t>
            </a:r>
            <a:r>
              <a:rPr sz="1600" b="1" spc="-10" dirty="0">
                <a:latin typeface="Calibri"/>
                <a:cs typeface="Calibri"/>
              </a:rPr>
              <a:t>estime </a:t>
            </a:r>
            <a:r>
              <a:rPr sz="1600" b="1" spc="-5" dirty="0">
                <a:latin typeface="Calibri"/>
                <a:cs typeface="Calibri"/>
              </a:rPr>
              <a:t>de soi </a:t>
            </a:r>
            <a:r>
              <a:rPr sz="1600" b="1" spc="-10" dirty="0">
                <a:latin typeface="Calibri"/>
                <a:cs typeface="Calibri"/>
              </a:rPr>
              <a:t>et confiance</a:t>
            </a:r>
            <a:r>
              <a:rPr sz="1600" b="1" spc="250" dirty="0">
                <a:latin typeface="Calibri"/>
                <a:cs typeface="Calibri"/>
              </a:rPr>
              <a:t> </a:t>
            </a:r>
            <a:r>
              <a:rPr sz="1600" b="1" spc="-10" dirty="0">
                <a:latin typeface="Calibri"/>
                <a:cs typeface="Calibri"/>
              </a:rPr>
              <a:t>en</a:t>
            </a:r>
            <a:endParaRPr sz="1600">
              <a:latin typeface="Calibri"/>
              <a:cs typeface="Calibri"/>
            </a:endParaRPr>
          </a:p>
          <a:p>
            <a:pPr marL="299085">
              <a:lnSpc>
                <a:spcPct val="100000"/>
              </a:lnSpc>
            </a:pPr>
            <a:r>
              <a:rPr sz="1600" b="1" spc="-5" dirty="0">
                <a:latin typeface="Calibri"/>
                <a:cs typeface="Calibri"/>
              </a:rPr>
              <a:t>soi</a:t>
            </a:r>
            <a:endParaRPr sz="1600">
              <a:latin typeface="Calibri"/>
              <a:cs typeface="Calibri"/>
            </a:endParaRPr>
          </a:p>
          <a:p>
            <a:pPr marL="299085" indent="-286385">
              <a:lnSpc>
                <a:spcPct val="100000"/>
              </a:lnSpc>
              <a:buFont typeface="Arial"/>
              <a:buChar char="•"/>
              <a:tabLst>
                <a:tab pos="299085" algn="l"/>
                <a:tab pos="299720" algn="l"/>
              </a:tabLst>
            </a:pPr>
            <a:r>
              <a:rPr sz="1600" b="1" spc="-10" dirty="0">
                <a:latin typeface="Calibri"/>
                <a:cs typeface="Calibri"/>
              </a:rPr>
              <a:t>Participer </a:t>
            </a:r>
            <a:r>
              <a:rPr sz="1600" b="1" spc="-5" dirty="0">
                <a:latin typeface="Calibri"/>
                <a:cs typeface="Calibri"/>
              </a:rPr>
              <a:t>à la mise en place de la </a:t>
            </a:r>
            <a:r>
              <a:rPr sz="1600" b="1" spc="-10" dirty="0">
                <a:latin typeface="Calibri"/>
                <a:cs typeface="Calibri"/>
              </a:rPr>
              <a:t>remédiation </a:t>
            </a:r>
            <a:r>
              <a:rPr sz="1600" b="1" spc="-15" dirty="0">
                <a:latin typeface="Calibri"/>
                <a:cs typeface="Calibri"/>
              </a:rPr>
              <a:t>entre </a:t>
            </a:r>
            <a:r>
              <a:rPr sz="1600" b="1" spc="-5" dirty="0">
                <a:latin typeface="Calibri"/>
                <a:cs typeface="Calibri"/>
              </a:rPr>
              <a:t>les </a:t>
            </a:r>
            <a:r>
              <a:rPr sz="1600" b="1" spc="-10" dirty="0">
                <a:latin typeface="Calibri"/>
                <a:cs typeface="Calibri"/>
              </a:rPr>
              <a:t>élèves </a:t>
            </a:r>
            <a:r>
              <a:rPr sz="1600" b="1" spc="-5" dirty="0">
                <a:latin typeface="Calibri"/>
                <a:cs typeface="Calibri"/>
              </a:rPr>
              <a:t>par les</a:t>
            </a:r>
            <a:r>
              <a:rPr sz="1600" b="1" spc="70" dirty="0">
                <a:latin typeface="Calibri"/>
                <a:cs typeface="Calibri"/>
              </a:rPr>
              <a:t> </a:t>
            </a:r>
            <a:r>
              <a:rPr sz="1600" b="1" spc="-10" dirty="0">
                <a:latin typeface="Calibri"/>
                <a:cs typeface="Calibri"/>
              </a:rPr>
              <a:t>élèves</a:t>
            </a:r>
            <a:endParaRPr sz="1600">
              <a:latin typeface="Calibri"/>
              <a:cs typeface="Calibri"/>
            </a:endParaRPr>
          </a:p>
          <a:p>
            <a:pPr marL="299085" indent="-286385">
              <a:lnSpc>
                <a:spcPct val="100000"/>
              </a:lnSpc>
              <a:buFont typeface="Arial"/>
              <a:buChar char="•"/>
              <a:tabLst>
                <a:tab pos="299085" algn="l"/>
                <a:tab pos="299720" algn="l"/>
              </a:tabLst>
            </a:pPr>
            <a:r>
              <a:rPr sz="1600" b="1" spc="-5" dirty="0">
                <a:latin typeface="Calibri"/>
                <a:cs typeface="Calibri"/>
              </a:rPr>
              <a:t>Participer à </a:t>
            </a:r>
            <a:r>
              <a:rPr sz="1600" b="1" dirty="0">
                <a:latin typeface="Calibri"/>
                <a:cs typeface="Calibri"/>
              </a:rPr>
              <a:t>la </a:t>
            </a:r>
            <a:r>
              <a:rPr sz="1600" b="1" spc="-10" dirty="0">
                <a:latin typeface="Calibri"/>
                <a:cs typeface="Calibri"/>
              </a:rPr>
              <a:t>mise </a:t>
            </a:r>
            <a:r>
              <a:rPr sz="1600" b="1" spc="-5" dirty="0">
                <a:latin typeface="Calibri"/>
                <a:cs typeface="Calibri"/>
              </a:rPr>
              <a:t>en place du lien </a:t>
            </a:r>
            <a:r>
              <a:rPr sz="1600" b="1" spc="-10" dirty="0">
                <a:latin typeface="Calibri"/>
                <a:cs typeface="Calibri"/>
              </a:rPr>
              <a:t>famille </a:t>
            </a:r>
            <a:r>
              <a:rPr sz="1600" b="1" spc="-5" dirty="0">
                <a:latin typeface="Calibri"/>
                <a:cs typeface="Calibri"/>
              </a:rPr>
              <a:t>- </a:t>
            </a:r>
            <a:r>
              <a:rPr sz="1600" b="1" spc="-10" dirty="0">
                <a:latin typeface="Calibri"/>
                <a:cs typeface="Calibri"/>
              </a:rPr>
              <a:t>établissement, afin </a:t>
            </a:r>
            <a:r>
              <a:rPr sz="1600" b="1" spc="-5" dirty="0">
                <a:latin typeface="Calibri"/>
                <a:cs typeface="Calibri"/>
              </a:rPr>
              <a:t>d’impliquer</a:t>
            </a:r>
            <a:r>
              <a:rPr sz="1600" b="1" spc="110" dirty="0">
                <a:latin typeface="Calibri"/>
                <a:cs typeface="Calibri"/>
              </a:rPr>
              <a:t> </a:t>
            </a:r>
            <a:r>
              <a:rPr sz="1600" b="1" spc="-5" dirty="0">
                <a:latin typeface="Calibri"/>
                <a:cs typeface="Calibri"/>
              </a:rPr>
              <a:t>les</a:t>
            </a:r>
            <a:endParaRPr sz="1600">
              <a:latin typeface="Calibri"/>
              <a:cs typeface="Calibri"/>
            </a:endParaRPr>
          </a:p>
          <a:p>
            <a:pPr marL="299085">
              <a:lnSpc>
                <a:spcPct val="100000"/>
              </a:lnSpc>
            </a:pPr>
            <a:r>
              <a:rPr sz="1600" b="1" spc="-5" dirty="0">
                <a:latin typeface="Calibri"/>
                <a:cs typeface="Calibri"/>
              </a:rPr>
              <a:t>familles de ces</a:t>
            </a:r>
            <a:r>
              <a:rPr sz="1600" b="1" spc="-25" dirty="0">
                <a:latin typeface="Calibri"/>
                <a:cs typeface="Calibri"/>
              </a:rPr>
              <a:t> </a:t>
            </a:r>
            <a:r>
              <a:rPr sz="1600" b="1" spc="-10" dirty="0">
                <a:latin typeface="Calibri"/>
                <a:cs typeface="Calibri"/>
              </a:rPr>
              <a:t>élèves</a:t>
            </a:r>
            <a:endParaRPr sz="1600">
              <a:latin typeface="Calibri"/>
              <a:cs typeface="Calibri"/>
            </a:endParaRPr>
          </a:p>
        </p:txBody>
      </p:sp>
      <p:sp>
        <p:nvSpPr>
          <p:cNvPr id="20" name="object 20"/>
          <p:cNvSpPr txBox="1"/>
          <p:nvPr/>
        </p:nvSpPr>
        <p:spPr>
          <a:xfrm>
            <a:off x="8504935" y="6464985"/>
            <a:ext cx="103505" cy="178435"/>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6</a:t>
            </a:r>
            <a:endParaRPr sz="12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98D16868-583A-4A78-B826-064DC371FA5C}"/>
              </a:ext>
            </a:extLst>
          </p:cNvPr>
          <p:cNvGraphicFramePr>
            <a:graphicFrameLocks noGrp="1"/>
          </p:cNvGraphicFramePr>
          <p:nvPr>
            <p:extLst>
              <p:ext uri="{D42A27DB-BD31-4B8C-83A1-F6EECF244321}">
                <p14:modId xmlns:p14="http://schemas.microsoft.com/office/powerpoint/2010/main" val="638764938"/>
              </p:ext>
            </p:extLst>
          </p:nvPr>
        </p:nvGraphicFramePr>
        <p:xfrm>
          <a:off x="533400" y="838200"/>
          <a:ext cx="8228012" cy="4764738"/>
        </p:xfrm>
        <a:graphic>
          <a:graphicData uri="http://schemas.openxmlformats.org/drawingml/2006/table">
            <a:tbl>
              <a:tblPr firstRow="1" firstCol="1" bandRow="1"/>
              <a:tblGrid>
                <a:gridCol w="8228012">
                  <a:extLst>
                    <a:ext uri="{9D8B030D-6E8A-4147-A177-3AD203B41FA5}">
                      <a16:colId xmlns:a16="http://schemas.microsoft.com/office/drawing/2014/main" val="788448875"/>
                    </a:ext>
                  </a:extLst>
                </a:gridCol>
              </a:tblGrid>
              <a:tr h="240859">
                <a:tc>
                  <a:txBody>
                    <a:bodyPr/>
                    <a:lstStyle/>
                    <a:p>
                      <a:pPr algn="ctr">
                        <a:lnSpc>
                          <a:spcPct val="107000"/>
                        </a:lnSpc>
                      </a:pPr>
                      <a:r>
                        <a:rPr lang="fr-FR" sz="14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Étudiant ambassadeur pour une orientation active des jeunes</a:t>
                      </a:r>
                    </a:p>
                  </a:txBody>
                  <a:tcPr marL="24130" marR="24130" marT="24130" marB="24130" anchor="ctr">
                    <a:lnL>
                      <a:noFill/>
                    </a:lnL>
                    <a:lnR>
                      <a:noFill/>
                    </a:lnR>
                    <a:lnT>
                      <a:noFill/>
                    </a:lnT>
                    <a:lnB>
                      <a:noFill/>
                    </a:lnB>
                    <a:solidFill>
                      <a:srgbClr val="F3F3F3"/>
                    </a:solidFill>
                  </a:tcPr>
                </a:tc>
                <a:extLst>
                  <a:ext uri="{0D108BD9-81ED-4DB2-BD59-A6C34878D82A}">
                    <a16:rowId xmlns:a16="http://schemas.microsoft.com/office/drawing/2014/main" val="3502104410"/>
                  </a:ext>
                </a:extLst>
              </a:tr>
              <a:tr h="978341">
                <a:tc>
                  <a:txBody>
                    <a:bodyPr/>
                    <a:lstStyle/>
                    <a:p>
                      <a:pPr>
                        <a:lnSpc>
                          <a:spcPct val="107000"/>
                        </a:lnSpc>
                      </a:pPr>
                      <a:r>
                        <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Objectif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Prévue dans le cadre de la mise en place de </a:t>
                      </a:r>
                      <a:r>
                        <a:rPr lang="fr-FR"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Parcoursup</a:t>
                      </a:r>
                      <a:r>
                        <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elle vise a mobiliser des étudiants afin d'aider les élèves des lycées à mieux connaitre les formations avant de les choisir comme </a:t>
                      </a:r>
                      <a:r>
                        <a:rPr lang="fr-FR"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voeux</a:t>
                      </a:r>
                      <a:r>
                        <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d'enseignement supérieur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130" marR="24130" marT="24130" marB="24130" anchor="ctr">
                    <a:lnL>
                      <a:noFill/>
                    </a:lnL>
                    <a:lnR>
                      <a:noFill/>
                    </a:lnR>
                    <a:lnT>
                      <a:noFill/>
                    </a:lnT>
                    <a:lnB>
                      <a:noFill/>
                    </a:lnB>
                    <a:solidFill>
                      <a:schemeClr val="bg1">
                        <a:lumMod val="95000"/>
                      </a:schemeClr>
                    </a:solidFill>
                  </a:tcPr>
                </a:tc>
                <a:extLst>
                  <a:ext uri="{0D108BD9-81ED-4DB2-BD59-A6C34878D82A}">
                    <a16:rowId xmlns:a16="http://schemas.microsoft.com/office/drawing/2014/main" val="1951617047"/>
                  </a:ext>
                </a:extLst>
              </a:tr>
              <a:tr h="437514">
                <a:tc>
                  <a:txBody>
                    <a:bodyPr/>
                    <a:lstStyle/>
                    <a:p>
                      <a:pPr>
                        <a:lnSpc>
                          <a:spcPct val="107000"/>
                        </a:lnSpc>
                      </a:pPr>
                      <a:r>
                        <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Aider les jeunes dans leur choix, dans leurs projets d'enseignement supérieur</a:t>
                      </a:r>
                    </a:p>
                    <a:p>
                      <a:pPr>
                        <a:lnSpc>
                          <a:spcPct val="107000"/>
                        </a:lnSpc>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130" marR="24130" marT="24130" marB="24130" anchor="ctr">
                    <a:lnL>
                      <a:noFill/>
                    </a:lnL>
                    <a:lnR>
                      <a:noFill/>
                    </a:lnR>
                    <a:lnT>
                      <a:noFill/>
                    </a:lnT>
                    <a:lnB>
                      <a:noFill/>
                    </a:lnB>
                    <a:solidFill>
                      <a:schemeClr val="bg1">
                        <a:lumMod val="95000"/>
                      </a:schemeClr>
                    </a:solidFill>
                  </a:tcPr>
                </a:tc>
                <a:extLst>
                  <a:ext uri="{0D108BD9-81ED-4DB2-BD59-A6C34878D82A}">
                    <a16:rowId xmlns:a16="http://schemas.microsoft.com/office/drawing/2014/main" val="1485497577"/>
                  </a:ext>
                </a:extLst>
              </a:tr>
              <a:tr h="830824">
                <a:tc>
                  <a:txBody>
                    <a:bodyPr/>
                    <a:lstStyle/>
                    <a:p>
                      <a:pPr>
                        <a:lnSpc>
                          <a:spcPct val="107000"/>
                        </a:lnSpc>
                      </a:pPr>
                      <a:r>
                        <a:rPr lang="fr-FR"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Contexte</a:t>
                      </a:r>
                    </a:p>
                    <a:p>
                      <a:pPr>
                        <a:lnSpc>
                          <a:spcPct val="107000"/>
                        </a:lnSpc>
                      </a:pPr>
                      <a:r>
                        <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Initiée et coordonnée par </a:t>
                      </a:r>
                      <a:r>
                        <a:rPr lang="fr-FR"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Renasup</a:t>
                      </a:r>
                      <a:r>
                        <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national, cette action sera déployée dans une logique de contribution de l'enseignement catholique à l'amélioration de la construction des choix d'orientation chez les jeunes lycéens, tels qu'envisagés par la loi Ore et </a:t>
                      </a:r>
                      <a:r>
                        <a:rPr lang="fr-FR"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Parcoursup</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130" marR="24130" marT="24130" marB="24130" anchor="ctr">
                    <a:lnL>
                      <a:noFill/>
                    </a:lnL>
                    <a:lnR>
                      <a:noFill/>
                    </a:lnR>
                    <a:lnT>
                      <a:noFill/>
                    </a:lnT>
                    <a:lnB>
                      <a:noFill/>
                    </a:lnB>
                    <a:solidFill>
                      <a:schemeClr val="bg1">
                        <a:lumMod val="95000"/>
                      </a:schemeClr>
                    </a:solidFill>
                  </a:tcPr>
                </a:tc>
                <a:extLst>
                  <a:ext uri="{0D108BD9-81ED-4DB2-BD59-A6C34878D82A}">
                    <a16:rowId xmlns:a16="http://schemas.microsoft.com/office/drawing/2014/main" val="807046740"/>
                  </a:ext>
                </a:extLst>
              </a:tr>
              <a:tr h="634169">
                <a:tc>
                  <a:txBody>
                    <a:bodyPr/>
                    <a:lstStyle/>
                    <a:p>
                      <a:pPr>
                        <a:lnSpc>
                          <a:spcPct val="107000"/>
                        </a:lnSpc>
                      </a:pPr>
                      <a:r>
                        <a:rPr lang="fr-FR"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Descriptif</a:t>
                      </a:r>
                    </a:p>
                    <a:p>
                      <a:pPr>
                        <a:lnSpc>
                          <a:spcPct val="107000"/>
                        </a:lnSpc>
                      </a:pPr>
                      <a:r>
                        <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 s'agit d'engager des opérations diverses afin d'améliorer la connaissance pour les lycéens de la réalité des formations supérieures et de la nécessaire prise en compte de la dimension établissement, au côté des professionnels de l'orientation et accompagné par un tuteur.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130" marR="24130" marT="24130" marB="24130" anchor="ctr">
                    <a:lnL>
                      <a:noFill/>
                    </a:lnL>
                    <a:lnR>
                      <a:noFill/>
                    </a:lnR>
                    <a:lnT>
                      <a:noFill/>
                    </a:lnT>
                    <a:lnB>
                      <a:noFill/>
                    </a:lnB>
                    <a:solidFill>
                      <a:schemeClr val="bg1">
                        <a:lumMod val="95000"/>
                      </a:schemeClr>
                    </a:solidFill>
                  </a:tcPr>
                </a:tc>
                <a:extLst>
                  <a:ext uri="{0D108BD9-81ED-4DB2-BD59-A6C34878D82A}">
                    <a16:rowId xmlns:a16="http://schemas.microsoft.com/office/drawing/2014/main" val="123763442"/>
                  </a:ext>
                </a:extLst>
              </a:tr>
              <a:tr h="1617444">
                <a:tc>
                  <a:txBody>
                    <a:bodyPr/>
                    <a:lstStyle/>
                    <a:p>
                      <a:pPr>
                        <a:lnSpc>
                          <a:spcPct val="107000"/>
                        </a:lnSpc>
                      </a:pPr>
                      <a:r>
                        <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mission est de développer l'orientation active des jeunes lycéens en complément des acteurs déjà présents en :</a:t>
                      </a:r>
                      <a:br>
                        <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-Participant à des interventions dans les lycées pour partager leur expérience de l'orientation et/ou de l'enseignement supérieur</a:t>
                      </a:r>
                      <a:br>
                        <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-Suivant des lycéens dans leur démarche d'orientation en leur indiquant les services existants</a:t>
                      </a:r>
                      <a:br>
                        <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-Contribuant à l'organisation des semaines de l'orientation dans les lycées, contribuant aux journées portes ouvertes et journées d'immersion organisées dans l'enseignement supérieur</a:t>
                      </a:r>
                      <a:br>
                        <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-Animant des communautés sur les réseaux sociaux autour des temps de l'orientation et des évènements locaux à destination des lycées et étudiants</a:t>
                      </a:r>
                      <a:br>
                        <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-Participant aux parcours d'orientation dans nos formations d'enseignement supérieur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130" marR="24130" marT="24130" marB="24130" anchor="ctr">
                    <a:lnL>
                      <a:noFill/>
                    </a:lnL>
                    <a:lnR>
                      <a:noFill/>
                    </a:lnR>
                    <a:lnT>
                      <a:noFill/>
                    </a:lnT>
                    <a:lnB>
                      <a:noFill/>
                    </a:lnB>
                    <a:solidFill>
                      <a:schemeClr val="bg1">
                        <a:lumMod val="95000"/>
                      </a:schemeClr>
                    </a:solidFill>
                  </a:tcPr>
                </a:tc>
                <a:extLst>
                  <a:ext uri="{0D108BD9-81ED-4DB2-BD59-A6C34878D82A}">
                    <a16:rowId xmlns:a16="http://schemas.microsoft.com/office/drawing/2014/main" val="1390607236"/>
                  </a:ext>
                </a:extLst>
              </a:tr>
            </a:tbl>
          </a:graphicData>
        </a:graphic>
      </p:graphicFrame>
    </p:spTree>
    <p:extLst>
      <p:ext uri="{BB962C8B-B14F-4D97-AF65-F5344CB8AC3E}">
        <p14:creationId xmlns:p14="http://schemas.microsoft.com/office/powerpoint/2010/main" val="398934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3F12137CB71B4E800428E3EF8BF9E6" ma:contentTypeVersion="17" ma:contentTypeDescription="Crée un document." ma:contentTypeScope="" ma:versionID="63139e4a67d44a9e9dfd39bd4f02d938">
  <xsd:schema xmlns:xsd="http://www.w3.org/2001/XMLSchema" xmlns:xs="http://www.w3.org/2001/XMLSchema" xmlns:p="http://schemas.microsoft.com/office/2006/metadata/properties" xmlns:ns2="cca09a29-b3cc-4073-9554-62453c407f28" xmlns:ns3="1a22a3da-5fba-401d-a15f-7fb46969e527" targetNamespace="http://schemas.microsoft.com/office/2006/metadata/properties" ma:root="true" ma:fieldsID="8c278d32f529a840fbffcbf25423107f" ns2:_="" ns3:_="">
    <xsd:import namespace="cca09a29-b3cc-4073-9554-62453c407f28"/>
    <xsd:import namespace="1a22a3da-5fba-401d-a15f-7fb46969e5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a09a29-b3cc-4073-9554-62453c407f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7819acf9-3f53-4112-8c6d-1653454e0ff6"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22a3da-5fba-401d-a15f-7fb46969e527"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cf418340-6cd4-492b-88a0-eca2acada438}" ma:internalName="TaxCatchAll" ma:showField="CatchAllData" ma:web="1a22a3da-5fba-401d-a15f-7fb46969e5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a09a29-b3cc-4073-9554-62453c407f28">
      <Terms xmlns="http://schemas.microsoft.com/office/infopath/2007/PartnerControls"/>
    </lcf76f155ced4ddcb4097134ff3c332f>
    <TaxCatchAll xmlns="1a22a3da-5fba-401d-a15f-7fb46969e527" xsi:nil="true"/>
  </documentManagement>
</p:properties>
</file>

<file path=customXml/itemProps1.xml><?xml version="1.0" encoding="utf-8"?>
<ds:datastoreItem xmlns:ds="http://schemas.openxmlformats.org/officeDocument/2006/customXml" ds:itemID="{B0319E3C-9DA1-4C3B-96A3-829A3815E424}">
  <ds:schemaRefs>
    <ds:schemaRef ds:uri="http://schemas.microsoft.com/sharepoint/v3/contenttype/forms"/>
  </ds:schemaRefs>
</ds:datastoreItem>
</file>

<file path=customXml/itemProps2.xml><?xml version="1.0" encoding="utf-8"?>
<ds:datastoreItem xmlns:ds="http://schemas.openxmlformats.org/officeDocument/2006/customXml" ds:itemID="{0E8BEF59-C74E-4F61-A319-0538EDBF5C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a09a29-b3cc-4073-9554-62453c407f28"/>
    <ds:schemaRef ds:uri="1a22a3da-5fba-401d-a15f-7fb46969e5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7F2B39-DDEF-43DE-B931-E18305B57311}">
  <ds:schemaRefs>
    <ds:schemaRef ds:uri="http://schemas.microsoft.com/office/2006/metadata/properties"/>
    <ds:schemaRef ds:uri="http://schemas.microsoft.com/office/infopath/2007/PartnerControls"/>
    <ds:schemaRef ds:uri="cca09a29-b3cc-4073-9554-62453c407f28"/>
    <ds:schemaRef ds:uri="1a22a3da-5fba-401d-a15f-7fb46969e527"/>
  </ds:schemaRefs>
</ds:datastoreItem>
</file>

<file path=docProps/app.xml><?xml version="1.0" encoding="utf-8"?>
<Properties xmlns="http://schemas.openxmlformats.org/officeDocument/2006/extended-properties" xmlns:vt="http://schemas.openxmlformats.org/officeDocument/2006/docPropsVTypes">
  <Template/>
  <TotalTime>208</TotalTime>
  <Words>4544</Words>
  <Application>Microsoft Office PowerPoint</Application>
  <PresentationFormat>Affichage à l'écran (4:3)</PresentationFormat>
  <Paragraphs>460</Paragraphs>
  <Slides>33</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33</vt:i4>
      </vt:variant>
    </vt:vector>
  </HeadingPairs>
  <TitlesOfParts>
    <vt:vector size="42" baseType="lpstr">
      <vt:lpstr>Arial</vt:lpstr>
      <vt:lpstr>Calibri</vt:lpstr>
      <vt:lpstr>Calibri Light</vt:lpstr>
      <vt:lpstr>Cambria</vt:lpstr>
      <vt:lpstr>Courier New</vt:lpstr>
      <vt:lpstr>Symbol</vt:lpstr>
      <vt:lpstr>Times New Roman</vt:lpstr>
      <vt:lpstr>Wingdings</vt:lpstr>
      <vt:lpstr>Office Theme</vt:lpstr>
      <vt:lpstr>Présentation PowerPoint</vt:lpstr>
      <vt:lpstr>Comment mettre en  place une mission ?</vt:lpstr>
      <vt:lpstr>Présentation PowerPoint</vt:lpstr>
      <vt:lpstr>Présentation PowerPoint</vt:lpstr>
      <vt:lpstr>AXES DE MISSION ET DEVOIRS FAITS</vt:lpstr>
      <vt:lpstr> DES EXEMPLES POUR CHAQUE AXE DE MISSION :</vt:lpstr>
      <vt:lpstr>AXE 1 -EDUCATION POUR TOUS</vt:lpstr>
      <vt:lpstr>EDUCATION POUR TOUS -EXEMPLE</vt:lpstr>
      <vt:lpstr>Présentation PowerPoint</vt:lpstr>
      <vt:lpstr>AXE 2 – CULTURE ET LOISIRS</vt:lpstr>
      <vt:lpstr>CULTURE ET LOISIRS-EXEMPLE</vt:lpstr>
      <vt:lpstr>AXE 3-ENVIRONNEMENT</vt:lpstr>
      <vt:lpstr>ENVIRONNEMENT -EXEMPLE</vt:lpstr>
      <vt:lpstr>ENVIRONNEMENT –EXEMPLE (SUITE)</vt:lpstr>
      <vt:lpstr>Présentation PowerPoint</vt:lpstr>
      <vt:lpstr>Présentation PowerPoint</vt:lpstr>
      <vt:lpstr>MÉMOIRE ET CITOYENNETÉ-EXEMPLE</vt:lpstr>
      <vt:lpstr>AXE 5- SOLIDARITÉ</vt:lpstr>
      <vt:lpstr>SOLIDARITÉ-EXEMPLE</vt:lpstr>
      <vt:lpstr>Présentation PowerPoint</vt:lpstr>
      <vt:lpstr>Présentation PowerPoint</vt:lpstr>
      <vt:lpstr>Présentation PowerPoint</vt:lpstr>
      <vt:lpstr>SPORT-EXEMPLE</vt:lpstr>
      <vt:lpstr>Présentation PowerPoint</vt:lpstr>
      <vt:lpstr>Présentation PowerPoint</vt:lpstr>
      <vt:lpstr>Présentation PowerPoint</vt:lpstr>
      <vt:lpstr>SANTÉ-EXEMPLE</vt:lpstr>
      <vt:lpstr>AXE 8- DÉVELOPPEMENT INTERNATIONAL</vt:lpstr>
      <vt:lpstr>DÉVELOPPEMENT INTERNATIONAL-EXEMPLE</vt:lpstr>
      <vt:lpstr>AXE 9- CITOYENNETE EUROPEENNE</vt:lpstr>
      <vt:lpstr>CITOYENNETE EUROPEENNE -EXEMPLES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ljeanpierre</dc:creator>
  <cp:lastModifiedBy>Armelle BARIL</cp:lastModifiedBy>
  <cp:revision>5</cp:revision>
  <dcterms:created xsi:type="dcterms:W3CDTF">2019-04-10T15:09:36Z</dcterms:created>
  <dcterms:modified xsi:type="dcterms:W3CDTF">2023-03-08T10:19:48Z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2018-04-18T00:00:00Z</vt:filetime>
  </property>
  <property fmtid="{D5CDD505-2E9C-101B-9397-08002B2CF9AE}" pid="3" name="Creator">
    <vt:lpwstr>Microsoft® PowerPoint® 2016</vt:lpwstr>
  </property>
  <property fmtid="{D5CDD505-2E9C-101B-9397-08002B2CF9AE}" pid="4" name="LastSaved">
    <vt:filetime>2019-04-10T00:00:00Z</vt:filetime>
  </property>
  <property fmtid="{D5CDD505-2E9C-101B-9397-08002B2CF9AE}" pid="5" name="ContentTypeId">
    <vt:lpwstr>0x010100903F12137CB71B4E800428E3EF8BF9E6</vt:lpwstr>
  </property>
  <property fmtid="{D5CDD505-2E9C-101B-9397-08002B2CF9AE}" pid="6" name="MediaServiceImageTags">
    <vt:lpwstr/>
  </property>
</Properties>
</file>